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 id="2147483789" r:id="rId2"/>
  </p:sldMasterIdLst>
  <p:notesMasterIdLst>
    <p:notesMasterId r:id="rId17"/>
  </p:notesMasterIdLst>
  <p:handoutMasterIdLst>
    <p:handoutMasterId r:id="rId18"/>
  </p:handoutMasterIdLst>
  <p:sldIdLst>
    <p:sldId id="256" r:id="rId3"/>
    <p:sldId id="974" r:id="rId4"/>
    <p:sldId id="708" r:id="rId5"/>
    <p:sldId id="711" r:id="rId6"/>
    <p:sldId id="710" r:id="rId7"/>
    <p:sldId id="975" r:id="rId8"/>
    <p:sldId id="759" r:id="rId9"/>
    <p:sldId id="976" r:id="rId10"/>
    <p:sldId id="915" r:id="rId11"/>
    <p:sldId id="274" r:id="rId12"/>
    <p:sldId id="977" r:id="rId13"/>
    <p:sldId id="925" r:id="rId14"/>
    <p:sldId id="985" r:id="rId15"/>
    <p:sldId id="986" r:id="rId16"/>
  </p:sldIdLst>
  <p:sldSz cx="9144000" cy="5715000" type="screen16x10"/>
  <p:notesSz cx="6810375" cy="9942513"/>
  <p:defaultTextStyle>
    <a:defPPr>
      <a:defRPr lang="en-US"/>
    </a:defPPr>
    <a:lvl1pPr algn="l" rtl="0" fontAlgn="base">
      <a:spcBef>
        <a:spcPct val="0"/>
      </a:spcBef>
      <a:spcAft>
        <a:spcPct val="0"/>
      </a:spcAft>
      <a:buFont typeface="Wingdings" pitchFamily="2" charset="2"/>
      <a:defRPr sz="1400" kern="1200">
        <a:solidFill>
          <a:schemeClr val="tx1"/>
        </a:solidFill>
        <a:latin typeface="Arial" pitchFamily="34" charset="0"/>
        <a:ea typeface="+mn-ea"/>
        <a:cs typeface="Arial" pitchFamily="34" charset="0"/>
      </a:defRPr>
    </a:lvl1pPr>
    <a:lvl2pPr marL="457200" algn="l" rtl="0" fontAlgn="base">
      <a:spcBef>
        <a:spcPct val="0"/>
      </a:spcBef>
      <a:spcAft>
        <a:spcPct val="0"/>
      </a:spcAft>
      <a:buFont typeface="Wingdings" pitchFamily="2" charset="2"/>
      <a:defRPr sz="1400" kern="1200">
        <a:solidFill>
          <a:schemeClr val="tx1"/>
        </a:solidFill>
        <a:latin typeface="Arial" pitchFamily="34" charset="0"/>
        <a:ea typeface="+mn-ea"/>
        <a:cs typeface="Arial" pitchFamily="34" charset="0"/>
      </a:defRPr>
    </a:lvl2pPr>
    <a:lvl3pPr marL="914400" algn="l" rtl="0" fontAlgn="base">
      <a:spcBef>
        <a:spcPct val="0"/>
      </a:spcBef>
      <a:spcAft>
        <a:spcPct val="0"/>
      </a:spcAft>
      <a:buFont typeface="Wingdings" pitchFamily="2" charset="2"/>
      <a:defRPr sz="1400" kern="1200">
        <a:solidFill>
          <a:schemeClr val="tx1"/>
        </a:solidFill>
        <a:latin typeface="Arial" pitchFamily="34" charset="0"/>
        <a:ea typeface="+mn-ea"/>
        <a:cs typeface="Arial" pitchFamily="34" charset="0"/>
      </a:defRPr>
    </a:lvl3pPr>
    <a:lvl4pPr marL="1371600" algn="l" rtl="0" fontAlgn="base">
      <a:spcBef>
        <a:spcPct val="0"/>
      </a:spcBef>
      <a:spcAft>
        <a:spcPct val="0"/>
      </a:spcAft>
      <a:buFont typeface="Wingdings" pitchFamily="2" charset="2"/>
      <a:defRPr sz="1400" kern="1200">
        <a:solidFill>
          <a:schemeClr val="tx1"/>
        </a:solidFill>
        <a:latin typeface="Arial" pitchFamily="34" charset="0"/>
        <a:ea typeface="+mn-ea"/>
        <a:cs typeface="Arial" pitchFamily="34" charset="0"/>
      </a:defRPr>
    </a:lvl4pPr>
    <a:lvl5pPr marL="1828800" algn="l" rtl="0" fontAlgn="base">
      <a:spcBef>
        <a:spcPct val="0"/>
      </a:spcBef>
      <a:spcAft>
        <a:spcPct val="0"/>
      </a:spcAft>
      <a:buFont typeface="Wingdings" pitchFamily="2" charset="2"/>
      <a:defRPr sz="1400" kern="1200">
        <a:solidFill>
          <a:schemeClr val="tx1"/>
        </a:solidFill>
        <a:latin typeface="Arial" pitchFamily="34" charset="0"/>
        <a:ea typeface="+mn-ea"/>
        <a:cs typeface="Arial" pitchFamily="34" charset="0"/>
      </a:defRPr>
    </a:lvl5pPr>
    <a:lvl6pPr marL="2286000" algn="l" defTabSz="914400" rtl="0" eaLnBrk="1" latinLnBrk="0" hangingPunct="1">
      <a:defRPr sz="1400" kern="1200">
        <a:solidFill>
          <a:schemeClr val="tx1"/>
        </a:solidFill>
        <a:latin typeface="Arial" pitchFamily="34" charset="0"/>
        <a:ea typeface="+mn-ea"/>
        <a:cs typeface="Arial" pitchFamily="34" charset="0"/>
      </a:defRPr>
    </a:lvl6pPr>
    <a:lvl7pPr marL="2743200" algn="l" defTabSz="914400" rtl="0" eaLnBrk="1" latinLnBrk="0" hangingPunct="1">
      <a:defRPr sz="1400" kern="1200">
        <a:solidFill>
          <a:schemeClr val="tx1"/>
        </a:solidFill>
        <a:latin typeface="Arial" pitchFamily="34" charset="0"/>
        <a:ea typeface="+mn-ea"/>
        <a:cs typeface="Arial" pitchFamily="34" charset="0"/>
      </a:defRPr>
    </a:lvl7pPr>
    <a:lvl8pPr marL="3200400" algn="l" defTabSz="914400" rtl="0" eaLnBrk="1" latinLnBrk="0" hangingPunct="1">
      <a:defRPr sz="1400" kern="1200">
        <a:solidFill>
          <a:schemeClr val="tx1"/>
        </a:solidFill>
        <a:latin typeface="Arial" pitchFamily="34" charset="0"/>
        <a:ea typeface="+mn-ea"/>
        <a:cs typeface="Arial" pitchFamily="34" charset="0"/>
      </a:defRPr>
    </a:lvl8pPr>
    <a:lvl9pPr marL="3657600" algn="l" defTabSz="914400" rtl="0" eaLnBrk="1" latinLnBrk="0" hangingPunct="1">
      <a:defRPr sz="1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4C333"/>
    <a:srgbClr val="FF00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62" autoAdjust="0"/>
    <p:restoredTop sz="91442" autoAdjust="0"/>
  </p:normalViewPr>
  <p:slideViewPr>
    <p:cSldViewPr snapToObjects="1">
      <p:cViewPr varScale="1">
        <p:scale>
          <a:sx n="97" d="100"/>
          <a:sy n="97" d="100"/>
        </p:scale>
        <p:origin x="-516" y="-96"/>
      </p:cViewPr>
      <p:guideLst>
        <p:guide orient="horz" pos="3520"/>
        <p:guide pos="2880"/>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100" d="100"/>
        <a:sy n="100" d="100"/>
      </p:scale>
      <p:origin x="0" y="294"/>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6F0D43F0-4F22-4689-AACE-C155CED34398}" type="datetimeFigureOut">
              <a:rPr lang="en-US" smtClean="0"/>
              <a:pPr/>
              <a:t>10/25/2011</a:t>
            </a:fld>
            <a:endParaRPr lang="en-US"/>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F641385F-1B88-4BBD-9421-FBDF293CF1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vl1pPr>
          </a:lstStyle>
          <a:p>
            <a:pPr>
              <a:defRPr/>
            </a:pPr>
            <a:endParaRPr lang="en-US"/>
          </a:p>
        </p:txBody>
      </p:sp>
      <p:sp>
        <p:nvSpPr>
          <p:cNvPr id="26627" name="Rectangle 3"/>
          <p:cNvSpPr>
            <a:spLocks noGrp="1" noChangeArrowheads="1"/>
          </p:cNvSpPr>
          <p:nvPr>
            <p:ph type="dt" idx="1"/>
          </p:nvPr>
        </p:nvSpPr>
        <p:spPr bwMode="auto">
          <a:xfrm>
            <a:off x="3857636"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423863" y="746125"/>
            <a:ext cx="5962650" cy="3727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1038" y="4722694"/>
            <a:ext cx="544830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6630" name="Rectangle 6"/>
          <p:cNvSpPr>
            <a:spLocks noGrp="1" noChangeArrowheads="1"/>
          </p:cNvSpPr>
          <p:nvPr>
            <p:ph type="ftr" sz="quarter" idx="4"/>
          </p:nvPr>
        </p:nvSpPr>
        <p:spPr bwMode="auto">
          <a:xfrm>
            <a:off x="0"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a:lvl1pPr>
          </a:lstStyle>
          <a:p>
            <a:pPr>
              <a:defRPr/>
            </a:pPr>
            <a:endParaRPr lang="en-US"/>
          </a:p>
        </p:txBody>
      </p:sp>
      <p:sp>
        <p:nvSpPr>
          <p:cNvPr id="26631" name="Rectangle 7"/>
          <p:cNvSpPr>
            <a:spLocks noGrp="1" noChangeArrowheads="1"/>
          </p:cNvSpPr>
          <p:nvPr>
            <p:ph type="sldNum" sz="quarter" idx="5"/>
          </p:nvPr>
        </p:nvSpPr>
        <p:spPr bwMode="auto">
          <a:xfrm>
            <a:off x="3857636"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vl1pPr>
          </a:lstStyle>
          <a:p>
            <a:pPr>
              <a:defRPr/>
            </a:pPr>
            <a:fld id="{6EE857C0-D221-43A3-938A-A124826B7B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xfrm>
            <a:off x="423863" y="746125"/>
            <a:ext cx="5962650" cy="3727450"/>
          </a:xfrm>
          <a:ln/>
        </p:spPr>
      </p:sp>
      <p:sp>
        <p:nvSpPr>
          <p:cNvPr id="73730" name="Notes Placeholder 2"/>
          <p:cNvSpPr>
            <a:spLocks noGrp="1"/>
          </p:cNvSpPr>
          <p:nvPr>
            <p:ph type="body" idx="1"/>
          </p:nvPr>
        </p:nvSpPr>
        <p:spPr>
          <a:noFill/>
          <a:ln w="9525"/>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smtClean="0">
                <a:latin typeface="Arial" charset="0"/>
              </a:rPr>
              <a:t>- The Disconnect</a:t>
            </a:r>
            <a:endParaRPr kumimoji="0" lang="en-US" sz="1200" b="0" i="0" u="none" strike="noStrike" cap="none" normalizeH="0" baseline="0" smtClean="0">
              <a:ln>
                <a:noFill/>
              </a:ln>
              <a:solidFill>
                <a:schemeClr val="tx1"/>
              </a:solidFill>
              <a:effectLst/>
              <a:latin typeface="Arial" charset="0"/>
            </a:endParaRPr>
          </a:p>
          <a:p>
            <a:endParaRPr lang="en-US"/>
          </a:p>
        </p:txBody>
      </p:sp>
      <p:sp>
        <p:nvSpPr>
          <p:cNvPr id="4" name="Slide Number Placeholder 3"/>
          <p:cNvSpPr>
            <a:spLocks noGrp="1"/>
          </p:cNvSpPr>
          <p:nvPr>
            <p:ph type="sldNum" sz="quarter" idx="10"/>
          </p:nvPr>
        </p:nvSpPr>
        <p:spPr/>
        <p:txBody>
          <a:bodyPr/>
          <a:lstStyle/>
          <a:p>
            <a:pPr>
              <a:defRPr/>
            </a:pPr>
            <a:fld id="{6EE857C0-D221-43A3-938A-A124826B7BD9}"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622300" y="866775"/>
            <a:ext cx="5572125" cy="3482975"/>
          </a:xfrm>
          <a:ln/>
        </p:spPr>
      </p:sp>
      <p:sp>
        <p:nvSpPr>
          <p:cNvPr id="28674" name="Rectangle 3"/>
          <p:cNvSpPr>
            <a:spLocks noGrp="1" noChangeArrowheads="1"/>
          </p:cNvSpPr>
          <p:nvPr>
            <p:ph type="body" idx="1"/>
          </p:nvPr>
        </p:nvSpPr>
        <p:spPr>
          <a:xfrm>
            <a:off x="910728" y="4737730"/>
            <a:ext cx="4988920" cy="4497803"/>
          </a:xfrm>
          <a:noFill/>
          <a:ln w="9525"/>
        </p:spPr>
        <p:txBody>
          <a:bodyPr lIns="92715" tIns="45543" rIns="92715" bIns="45543"/>
          <a:lstStyle/>
          <a:p>
            <a:r>
              <a:rPr lang="en-US" smtClean="0"/>
              <a:t>New customer demands and new competitors challenge the business of CSPs. However, the CSP’s control of the infrastructure and subscribers provides an excellent base for new business opportunities. </a:t>
            </a:r>
          </a:p>
          <a:p>
            <a:endParaRPr lang="en-US" sz="900" smtClean="0">
              <a:solidFill>
                <a:srgbClr val="000000"/>
              </a:solidFill>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623888" y="863600"/>
            <a:ext cx="5570537" cy="3482975"/>
          </a:xfrm>
          <a:ln/>
        </p:spPr>
      </p:sp>
      <p:sp>
        <p:nvSpPr>
          <p:cNvPr id="64514" name="Rectangle 3"/>
          <p:cNvSpPr>
            <a:spLocks noGrp="1" noChangeArrowheads="1"/>
          </p:cNvSpPr>
          <p:nvPr>
            <p:ph type="body" idx="1"/>
          </p:nvPr>
        </p:nvSpPr>
        <p:spPr>
          <a:xfrm>
            <a:off x="909122" y="4736130"/>
            <a:ext cx="4992133" cy="2827922"/>
          </a:xfrm>
          <a:noFill/>
          <a:ln w="9525"/>
        </p:spPr>
        <p:txBody>
          <a:bodyPr/>
          <a:lstStyle/>
          <a:p>
            <a:r>
              <a:rPr lang="en-US" sz="600" b="1" smtClean="0"/>
              <a:t>Here we see a slide that captures the main driver for an SDP.</a:t>
            </a:r>
          </a:p>
          <a:p>
            <a:endParaRPr lang="en-US" sz="600" b="1" smtClean="0"/>
          </a:p>
          <a:p>
            <a:r>
              <a:rPr lang="en-US" sz="600" smtClean="0"/>
              <a:t>On the left it shows the traditional standards-based core Telco services whose usage and coverage justifies dedicated HW &amp; SW platforms.</a:t>
            </a:r>
          </a:p>
          <a:p>
            <a:endParaRPr lang="en-US" sz="600" smtClean="0"/>
          </a:p>
          <a:p>
            <a:r>
              <a:rPr lang="en-US" sz="600" smtClean="0"/>
              <a:t>But as we move along the x-axis there is a new set of services that are being demanded by a smaller subscriber base with less revenue potential.</a:t>
            </a:r>
          </a:p>
          <a:p>
            <a:r>
              <a:rPr lang="en-US" sz="600" smtClean="0"/>
              <a:t>They don’t justify a dedicated platform, or a substantial update to a core services platform, or a proprietary method for adding intelligence to network-owned systems.</a:t>
            </a:r>
          </a:p>
          <a:p>
            <a:endParaRPr lang="en-US" sz="600" smtClean="0"/>
          </a:p>
          <a:p>
            <a:r>
              <a:rPr lang="en-US" sz="600" smtClean="0"/>
              <a:t>Then further on down the path we get to what’s sometimes called the ‘Long tail’ applications where there is even less financial justification for dedicated HW and/or SW.  Not only that but there is an open marketplace for 3</a:t>
            </a:r>
            <a:r>
              <a:rPr lang="en-US" sz="600" baseline="30000" smtClean="0"/>
              <a:t>rd</a:t>
            </a:r>
            <a:r>
              <a:rPr lang="en-US" sz="600" smtClean="0"/>
              <a:t> party services that could use operator-owned network functions. The rate at which subscribers, via the operator’s marketing dept, expect new applications increases and the use case and business model requires the operator’s systems to make network-owned functions (e.g. identity management, payment handling, content adaptation, virus protection, traffic optimisation) available to remote 3</a:t>
            </a:r>
            <a:r>
              <a:rPr lang="en-US" sz="600" baseline="30000" smtClean="0"/>
              <a:t>rd</a:t>
            </a:r>
            <a:r>
              <a:rPr lang="en-US" sz="600" smtClean="0"/>
              <a:t> party systems.</a:t>
            </a:r>
          </a:p>
          <a:p>
            <a:endParaRPr lang="en-US" sz="600" smtClean="0"/>
          </a:p>
          <a:p>
            <a:r>
              <a:rPr lang="en-US" sz="600" smtClean="0"/>
              <a:t>To develop business from this ‘long tail’ operators need systems that support the new application deployment environment.  They need service delivery platforms that reduce the time and effort required to launch a new service for their subscribers.</a:t>
            </a:r>
          </a:p>
          <a:p>
            <a:endParaRPr lang="en-US" sz="600" smtClean="0"/>
          </a:p>
          <a:p>
            <a:endParaRPr lang="en-US" sz="6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4602738-025E-479B-B24D-B48C005C97F6}" type="slidenum">
              <a:rPr lang="en-US" smtClean="0"/>
              <a:pPr/>
              <a:t>10</a:t>
            </a:fld>
            <a:endParaRPr lang="en-US" smtClean="0"/>
          </a:p>
        </p:txBody>
      </p:sp>
      <p:sp>
        <p:nvSpPr>
          <p:cNvPr id="108547" name="Rectangle 2"/>
          <p:cNvSpPr>
            <a:spLocks noGrp="1" noRot="1" noChangeAspect="1" noChangeArrowheads="1" noTextEdit="1"/>
          </p:cNvSpPr>
          <p:nvPr>
            <p:ph type="sldImg"/>
          </p:nvPr>
        </p:nvSpPr>
        <p:spPr>
          <a:xfrm>
            <a:off x="828675" y="363538"/>
            <a:ext cx="5068888" cy="3168650"/>
          </a:xfrm>
          <a:ln/>
        </p:spPr>
      </p:sp>
      <p:sp>
        <p:nvSpPr>
          <p:cNvPr id="108548" name="Rectangle 3"/>
          <p:cNvSpPr>
            <a:spLocks noGrp="1" noChangeArrowheads="1"/>
          </p:cNvSpPr>
          <p:nvPr>
            <p:ph type="body" idx="1"/>
          </p:nvPr>
        </p:nvSpPr>
        <p:spPr>
          <a:xfrm>
            <a:off x="238048" y="3712907"/>
            <a:ext cx="6348467" cy="5625460"/>
          </a:xfrm>
          <a:noFill/>
          <a:ln/>
        </p:spPr>
        <p:txBody>
          <a:bodyPr/>
          <a:lstStyle/>
          <a:p>
            <a:pPr eaLnBrk="1" hangingPunct="1"/>
            <a:endParaRPr lang="de-DE" smtClean="0">
              <a:solidFill>
                <a:schemeClr val="bg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857288" y="9442825"/>
            <a:ext cx="2951484" cy="498087"/>
          </a:xfrm>
          <a:prstGeom prst="rect">
            <a:avLst/>
          </a:prstGeom>
          <a:noFill/>
          <a:ln>
            <a:miter lim="800000"/>
            <a:headEnd/>
            <a:tailEnd/>
          </a:ln>
        </p:spPr>
        <p:txBody>
          <a:bodyPr lIns="91580" tIns="45790" rIns="91580" bIns="45790"/>
          <a:lstStyle/>
          <a:p>
            <a:fld id="{C53D9D3B-F97C-4310-A0F5-AEBE88F54D38}" type="slidenum">
              <a:rPr lang="fi-FI">
                <a:solidFill>
                  <a:prstClr val="black"/>
                </a:solidFill>
              </a:rPr>
              <a:pPr/>
              <a:t>13</a:t>
            </a:fld>
            <a:endParaRPr lang="fi-FI">
              <a:solidFill>
                <a:prstClr val="black"/>
              </a:solidFill>
            </a:endParaRPr>
          </a:p>
        </p:txBody>
      </p:sp>
      <p:sp>
        <p:nvSpPr>
          <p:cNvPr id="66563" name="Rectangle 2"/>
          <p:cNvSpPr>
            <a:spLocks noGrp="1" noRot="1" noChangeAspect="1" noChangeArrowheads="1" noTextEdit="1"/>
          </p:cNvSpPr>
          <p:nvPr>
            <p:ph type="sldImg"/>
          </p:nvPr>
        </p:nvSpPr>
        <p:spPr>
          <a:xfrm>
            <a:off x="623888" y="865188"/>
            <a:ext cx="5570537" cy="3481387"/>
          </a:xfrm>
          <a:ln/>
        </p:spPr>
      </p:sp>
      <p:sp>
        <p:nvSpPr>
          <p:cNvPr id="66564" name="Rectangle 3"/>
          <p:cNvSpPr>
            <a:spLocks noGrp="1" noChangeArrowheads="1"/>
          </p:cNvSpPr>
          <p:nvPr>
            <p:ph type="body" idx="1"/>
          </p:nvPr>
        </p:nvSpPr>
        <p:spPr>
          <a:xfrm>
            <a:off x="907409" y="4737428"/>
            <a:ext cx="4995558" cy="4497193"/>
          </a:xfrm>
          <a:noFill/>
          <a:ln w="9525"/>
        </p:spPr>
        <p:txBody>
          <a:bodyPr lIns="90599" tIns="44503" rIns="90599" bIns="44503"/>
          <a:lstStyle/>
          <a:p>
            <a:pPr defTabSz="762602"/>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xfrm>
            <a:off x="423863" y="746125"/>
            <a:ext cx="5962650" cy="3727450"/>
          </a:xfrm>
          <a:ln/>
        </p:spPr>
      </p:sp>
      <p:sp>
        <p:nvSpPr>
          <p:cNvPr id="73730" name="Notes Placeholder 2"/>
          <p:cNvSpPr>
            <a:spLocks noGrp="1"/>
          </p:cNvSpPr>
          <p:nvPr>
            <p:ph type="body" idx="1"/>
          </p:nvPr>
        </p:nvSpPr>
        <p:spPr>
          <a:noFill/>
          <a:ln w="9525"/>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42889" y="5378979"/>
            <a:ext cx="3044825" cy="111125"/>
          </a:xfrm>
          <a:prstGeom prst="rect">
            <a:avLst/>
          </a:prstGeom>
          <a:noFill/>
          <a:ln w="9525" algn="ctr">
            <a:noFill/>
            <a:miter lim="800000"/>
            <a:headEnd/>
            <a:tailEnd/>
          </a:ln>
          <a:effectLst/>
        </p:spPr>
        <p:txBody>
          <a:bodyPr lIns="0" tIns="0" rIns="0" bIns="0"/>
          <a:lstStyle/>
          <a:p>
            <a:pPr>
              <a:defRPr/>
            </a:pPr>
            <a:endParaRPr lang="en-US" sz="800">
              <a:cs typeface="+mn-cs"/>
            </a:endParaRPr>
          </a:p>
        </p:txBody>
      </p:sp>
      <p:sp>
        <p:nvSpPr>
          <p:cNvPr id="5" name="Rectangle 7"/>
          <p:cNvSpPr>
            <a:spLocks noChangeArrowheads="1"/>
          </p:cNvSpPr>
          <p:nvPr/>
        </p:nvSpPr>
        <p:spPr bwMode="auto">
          <a:xfrm>
            <a:off x="254000" y="5490104"/>
            <a:ext cx="2133600" cy="123111"/>
          </a:xfrm>
          <a:prstGeom prst="rect">
            <a:avLst/>
          </a:prstGeom>
          <a:noFill/>
          <a:ln w="9525">
            <a:noFill/>
            <a:miter lim="800000"/>
            <a:headEnd/>
            <a:tailEnd/>
          </a:ln>
          <a:effectLst/>
        </p:spPr>
        <p:txBody>
          <a:bodyPr lIns="0" tIns="0" rIns="0" bIns="0">
            <a:spAutoFit/>
          </a:bodyPr>
          <a:lstStyle/>
          <a:p>
            <a:pPr eaLnBrk="0" hangingPunct="0">
              <a:tabLst>
                <a:tab pos="450850" algn="l"/>
              </a:tabLst>
              <a:defRPr/>
            </a:pPr>
            <a:fld id="{5066FA9C-F9B5-4E90-BC84-9569A188398D}" type="slidenum">
              <a:rPr lang="en-US" sz="800">
                <a:cs typeface="+mn-cs"/>
              </a:rPr>
              <a:pPr eaLnBrk="0" hangingPunct="0">
                <a:tabLst>
                  <a:tab pos="450850" algn="l"/>
                </a:tabLst>
                <a:defRPr/>
              </a:pPr>
              <a:t>‹#›</a:t>
            </a:fld>
            <a:r>
              <a:rPr lang="en-US" sz="800">
                <a:cs typeface="+mn-cs"/>
              </a:rPr>
              <a:t>	© Nokia Siemens Networks 2011</a:t>
            </a:r>
          </a:p>
        </p:txBody>
      </p:sp>
      <p:grpSp>
        <p:nvGrpSpPr>
          <p:cNvPr id="2" name="Group 8"/>
          <p:cNvGrpSpPr>
            <a:grpSpLocks/>
          </p:cNvGrpSpPr>
          <p:nvPr/>
        </p:nvGrpSpPr>
        <p:grpSpPr bwMode="auto">
          <a:xfrm>
            <a:off x="-215900" y="-179917"/>
            <a:ext cx="9574213" cy="6074833"/>
            <a:chOff x="-136" y="-136"/>
            <a:chExt cx="6031" cy="4592"/>
          </a:xfrm>
        </p:grpSpPr>
        <p:sp>
          <p:nvSpPr>
            <p:cNvPr id="7" name="Line 9"/>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8" name="Line 10"/>
            <p:cNvSpPr>
              <a:spLocks noChangeShapeType="1"/>
            </p:cNvSpPr>
            <p:nvPr userDrawn="1"/>
          </p:nvSpPr>
          <p:spPr bwMode="auto">
            <a:xfrm rot="5400000">
              <a:off x="-79" y="2991"/>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9" name="Line 11"/>
            <p:cNvSpPr>
              <a:spLocks noChangeShapeType="1"/>
            </p:cNvSpPr>
            <p:nvPr userDrawn="1"/>
          </p:nvSpPr>
          <p:spPr bwMode="auto">
            <a:xfrm rot="5400000">
              <a:off x="-79" y="2047"/>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0" name="Line 12"/>
            <p:cNvSpPr>
              <a:spLocks noChangeShapeType="1"/>
            </p:cNvSpPr>
            <p:nvPr userDrawn="1"/>
          </p:nvSpPr>
          <p:spPr bwMode="auto">
            <a:xfrm rot="5400000">
              <a:off x="-79" y="4191"/>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1" name="Line 13"/>
            <p:cNvSpPr>
              <a:spLocks noChangeShapeType="1"/>
            </p:cNvSpPr>
            <p:nvPr userDrawn="1"/>
          </p:nvSpPr>
          <p:spPr bwMode="auto">
            <a:xfrm rot="5400000">
              <a:off x="-79" y="3873"/>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2" name="Line 14"/>
            <p:cNvSpPr>
              <a:spLocks noChangeShapeType="1"/>
            </p:cNvSpPr>
            <p:nvPr userDrawn="1"/>
          </p:nvSpPr>
          <p:spPr bwMode="auto">
            <a:xfrm rot="5400000">
              <a:off x="-79" y="2103"/>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3" name="Line 15"/>
            <p:cNvSpPr>
              <a:spLocks noChangeShapeType="1"/>
            </p:cNvSpPr>
            <p:nvPr userDrawn="1"/>
          </p:nvSpPr>
          <p:spPr bwMode="auto">
            <a:xfrm rot="5400000">
              <a:off x="-79" y="1285"/>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4" name="Line 16"/>
            <p:cNvSpPr>
              <a:spLocks noChangeShapeType="1"/>
            </p:cNvSpPr>
            <p:nvPr userDrawn="1"/>
          </p:nvSpPr>
          <p:spPr bwMode="auto">
            <a:xfrm>
              <a:off x="160" y="-136"/>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5" name="Line 17"/>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6" name="Line 18"/>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7" name="Line 19"/>
            <p:cNvSpPr>
              <a:spLocks noChangeShapeType="1"/>
            </p:cNvSpPr>
            <p:nvPr userDrawn="1"/>
          </p:nvSpPr>
          <p:spPr bwMode="auto">
            <a:xfrm rot="5400000">
              <a:off x="5838" y="2991"/>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8" name="Line 20"/>
            <p:cNvSpPr>
              <a:spLocks noChangeShapeType="1"/>
            </p:cNvSpPr>
            <p:nvPr userDrawn="1"/>
          </p:nvSpPr>
          <p:spPr bwMode="auto">
            <a:xfrm rot="5400000">
              <a:off x="5838" y="2047"/>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19" name="Line 21"/>
            <p:cNvSpPr>
              <a:spLocks noChangeShapeType="1"/>
            </p:cNvSpPr>
            <p:nvPr userDrawn="1"/>
          </p:nvSpPr>
          <p:spPr bwMode="auto">
            <a:xfrm rot="5400000">
              <a:off x="5838" y="4191"/>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20" name="Line 22"/>
            <p:cNvSpPr>
              <a:spLocks noChangeShapeType="1"/>
            </p:cNvSpPr>
            <p:nvPr userDrawn="1"/>
          </p:nvSpPr>
          <p:spPr bwMode="auto">
            <a:xfrm rot="5400000">
              <a:off x="5838" y="3873"/>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21" name="Line 23"/>
            <p:cNvSpPr>
              <a:spLocks noChangeShapeType="1"/>
            </p:cNvSpPr>
            <p:nvPr userDrawn="1"/>
          </p:nvSpPr>
          <p:spPr bwMode="auto">
            <a:xfrm rot="5400000">
              <a:off x="5838" y="2103"/>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22" name="Line 24"/>
            <p:cNvSpPr>
              <a:spLocks noChangeShapeType="1"/>
            </p:cNvSpPr>
            <p:nvPr userDrawn="1"/>
          </p:nvSpPr>
          <p:spPr bwMode="auto">
            <a:xfrm rot="5400000">
              <a:off x="5838" y="1285"/>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sp>
          <p:nvSpPr>
            <p:cNvPr id="23" name="Line 25"/>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eaLnBrk="0" hangingPunct="0">
                <a:lnSpc>
                  <a:spcPct val="90000"/>
                </a:lnSpc>
                <a:spcBef>
                  <a:spcPct val="30000"/>
                </a:spcBef>
                <a:buClr>
                  <a:schemeClr val="accent1"/>
                </a:buClr>
                <a:defRPr/>
              </a:pPr>
              <a:endParaRPr lang="en-US">
                <a:cs typeface="+mn-cs"/>
              </a:endParaRPr>
            </a:p>
          </p:txBody>
        </p:sp>
      </p:grpSp>
      <p:sp>
        <p:nvSpPr>
          <p:cNvPr id="26" name="Text Box 9"/>
          <p:cNvSpPr txBox="1">
            <a:spLocks noChangeArrowheads="1"/>
          </p:cNvSpPr>
          <p:nvPr/>
        </p:nvSpPr>
        <p:spPr bwMode="auto">
          <a:xfrm>
            <a:off x="0" y="-222250"/>
            <a:ext cx="9144000" cy="233014"/>
          </a:xfrm>
          <a:prstGeom prst="rect">
            <a:avLst/>
          </a:prstGeom>
          <a:noFill/>
          <a:ln w="19050" algn="ctr">
            <a:noFill/>
            <a:miter lim="800000"/>
            <a:headEnd/>
            <a:tailEnd/>
          </a:ln>
          <a:effectLst/>
        </p:spPr>
        <p:txBody>
          <a:bodyPr lIns="90000" tIns="46800" rIns="90000" bIns="46800">
            <a:spAutoFit/>
          </a:bodyPr>
          <a:lstStyle/>
          <a:p>
            <a:pPr algn="ctr" defTabSz="762000" eaLnBrk="0" hangingPunct="0">
              <a:lnSpc>
                <a:spcPct val="90000"/>
              </a:lnSpc>
              <a:spcBef>
                <a:spcPct val="50000"/>
              </a:spcBef>
              <a:buClr>
                <a:schemeClr val="accent1"/>
              </a:buClr>
              <a:defRPr/>
            </a:pPr>
            <a:r>
              <a:rPr lang="en-US" sz="1000" dirty="0">
                <a:solidFill>
                  <a:schemeClr val="bg1"/>
                </a:solidFill>
                <a:cs typeface="+mn-cs"/>
              </a:rPr>
              <a:t>To change the document information in the footer, press [Alt + F8] and use the „</a:t>
            </a:r>
            <a:r>
              <a:rPr lang="en-US" sz="1000" dirty="0" err="1">
                <a:solidFill>
                  <a:schemeClr val="bg1"/>
                </a:solidFill>
                <a:cs typeface="+mn-cs"/>
              </a:rPr>
              <a:t>Nokia_Siemens_Networks_–_Change_Document_Information</a:t>
            </a:r>
            <a:r>
              <a:rPr lang="en-US" sz="1000" dirty="0">
                <a:solidFill>
                  <a:schemeClr val="bg1"/>
                </a:solidFill>
                <a:cs typeface="+mn-cs"/>
              </a:rPr>
              <a:t>“ macro.</a:t>
            </a:r>
          </a:p>
        </p:txBody>
      </p:sp>
      <p:grpSp>
        <p:nvGrpSpPr>
          <p:cNvPr id="3" name="Group 52"/>
          <p:cNvGrpSpPr>
            <a:grpSpLocks/>
          </p:cNvGrpSpPr>
          <p:nvPr/>
        </p:nvGrpSpPr>
        <p:grpSpPr bwMode="auto">
          <a:xfrm>
            <a:off x="647700" y="5745428"/>
            <a:ext cx="5435600" cy="149489"/>
            <a:chOff x="408" y="4343"/>
            <a:chExt cx="3424" cy="113"/>
          </a:xfrm>
        </p:grpSpPr>
        <p:grpSp>
          <p:nvGrpSpPr>
            <p:cNvPr id="6" name="Group 53"/>
            <p:cNvGrpSpPr>
              <a:grpSpLocks/>
            </p:cNvGrpSpPr>
            <p:nvPr userDrawn="1"/>
          </p:nvGrpSpPr>
          <p:grpSpPr bwMode="auto">
            <a:xfrm>
              <a:off x="929" y="4343"/>
              <a:ext cx="2903" cy="113"/>
              <a:chOff x="929" y="4343"/>
              <a:chExt cx="2903" cy="113"/>
            </a:xfrm>
          </p:grpSpPr>
          <p:sp>
            <p:nvSpPr>
              <p:cNvPr id="30" name="AutoShape 54"/>
              <p:cNvSpPr>
                <a:spLocks noChangeArrowheads="1"/>
              </p:cNvSpPr>
              <p:nvPr/>
            </p:nvSpPr>
            <p:spPr bwMode="auto">
              <a:xfrm>
                <a:off x="929" y="4343"/>
                <a:ext cx="181" cy="113"/>
              </a:xfrm>
              <a:prstGeom prst="roundRect">
                <a:avLst>
                  <a:gd name="adj" fmla="val 16667"/>
                </a:avLst>
              </a:prstGeom>
              <a:solidFill>
                <a:schemeClr val="accent1"/>
              </a:solidFill>
              <a:ln w="9525">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dirty="0">
                    <a:solidFill>
                      <a:srgbClr val="FFFFFF"/>
                    </a:solidFill>
                    <a:cs typeface="+mn-cs"/>
                  </a:rPr>
                  <a:t>R 255 G 204 B 0</a:t>
                </a:r>
              </a:p>
            </p:txBody>
          </p:sp>
          <p:sp>
            <p:nvSpPr>
              <p:cNvPr id="31" name="AutoShape 55"/>
              <p:cNvSpPr>
                <a:spLocks noChangeArrowheads="1"/>
              </p:cNvSpPr>
              <p:nvPr/>
            </p:nvSpPr>
            <p:spPr bwMode="auto">
              <a:xfrm>
                <a:off x="1156" y="4343"/>
                <a:ext cx="181" cy="113"/>
              </a:xfrm>
              <a:prstGeom prst="roundRect">
                <a:avLst>
                  <a:gd name="adj" fmla="val 16667"/>
                </a:avLst>
              </a:prstGeom>
              <a:solidFill>
                <a:schemeClr val="accent2"/>
              </a:solidFill>
              <a:ln w="9525">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dirty="0">
                    <a:solidFill>
                      <a:srgbClr val="FFFFFF"/>
                    </a:solidFill>
                    <a:cs typeface="+mn-cs"/>
                  </a:rPr>
                  <a:t>R 255 G 130 B 0</a:t>
                </a:r>
              </a:p>
            </p:txBody>
          </p:sp>
          <p:sp>
            <p:nvSpPr>
              <p:cNvPr id="32" name="AutoShape 56"/>
              <p:cNvSpPr>
                <a:spLocks noChangeArrowheads="1"/>
              </p:cNvSpPr>
              <p:nvPr/>
            </p:nvSpPr>
            <p:spPr bwMode="auto">
              <a:xfrm>
                <a:off x="1383" y="4343"/>
                <a:ext cx="181" cy="113"/>
              </a:xfrm>
              <a:prstGeom prst="roundRect">
                <a:avLst>
                  <a:gd name="adj" fmla="val 16667"/>
                </a:avLst>
              </a:prstGeom>
              <a:solidFill>
                <a:schemeClr val="accent4"/>
              </a:solidFill>
              <a:ln w="9525">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dirty="0">
                    <a:solidFill>
                      <a:srgbClr val="FFFFFF"/>
                    </a:solidFill>
                    <a:cs typeface="+mn-cs"/>
                  </a:rPr>
                  <a:t>R 110 G 6</a:t>
                </a:r>
                <a:br>
                  <a:rPr lang="en-US" sz="600" b="1" dirty="0">
                    <a:solidFill>
                      <a:srgbClr val="FFFFFF"/>
                    </a:solidFill>
                    <a:cs typeface="+mn-cs"/>
                  </a:rPr>
                </a:br>
                <a:r>
                  <a:rPr lang="en-US" sz="600" b="1" dirty="0">
                    <a:solidFill>
                      <a:srgbClr val="FFFFFF"/>
                    </a:solidFill>
                    <a:cs typeface="+mn-cs"/>
                  </a:rPr>
                  <a:t>B 115</a:t>
                </a:r>
              </a:p>
            </p:txBody>
          </p:sp>
          <p:sp>
            <p:nvSpPr>
              <p:cNvPr id="33" name="AutoShape 57"/>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a:solidFill>
                      <a:srgbClr val="FFFFFF"/>
                    </a:solidFill>
                    <a:cs typeface="+mn-cs"/>
                  </a:rPr>
                  <a:t>R 163 G 166 B 173</a:t>
                </a:r>
              </a:p>
            </p:txBody>
          </p:sp>
          <p:sp>
            <p:nvSpPr>
              <p:cNvPr id="34" name="AutoShape 58"/>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a:solidFill>
                      <a:srgbClr val="FFFFFF"/>
                    </a:solidFill>
                    <a:cs typeface="+mn-cs"/>
                  </a:rPr>
                  <a:t>R 104</a:t>
                </a:r>
                <a:br>
                  <a:rPr lang="en-US" sz="600" b="1">
                    <a:solidFill>
                      <a:srgbClr val="FFFFFF"/>
                    </a:solidFill>
                    <a:cs typeface="+mn-cs"/>
                  </a:rPr>
                </a:br>
                <a:r>
                  <a:rPr lang="en-US" sz="600" b="1">
                    <a:solidFill>
                      <a:srgbClr val="FFFFFF"/>
                    </a:solidFill>
                    <a:cs typeface="+mn-cs"/>
                  </a:rPr>
                  <a:t>G 113 B 122</a:t>
                </a:r>
              </a:p>
            </p:txBody>
          </p:sp>
          <p:sp>
            <p:nvSpPr>
              <p:cNvPr id="35" name="AutoShape 59"/>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a:solidFill>
                      <a:srgbClr val="FFFFFF"/>
                    </a:solidFill>
                    <a:cs typeface="+mn-cs"/>
                  </a:rPr>
                  <a:t>R 234 G 234 </a:t>
                </a:r>
                <a:br>
                  <a:rPr lang="en-US" sz="600" b="1">
                    <a:solidFill>
                      <a:srgbClr val="FFFFFF"/>
                    </a:solidFill>
                    <a:cs typeface="+mn-cs"/>
                  </a:rPr>
                </a:br>
                <a:r>
                  <a:rPr lang="en-US" sz="600" b="1">
                    <a:solidFill>
                      <a:srgbClr val="FFFFFF"/>
                    </a:solidFill>
                    <a:cs typeface="+mn-cs"/>
                  </a:rPr>
                  <a:t>B 234</a:t>
                </a:r>
              </a:p>
            </p:txBody>
          </p:sp>
          <p:sp>
            <p:nvSpPr>
              <p:cNvPr id="36" name="AutoShape 60"/>
              <p:cNvSpPr>
                <a:spLocks noChangeArrowheads="1"/>
              </p:cNvSpPr>
              <p:nvPr/>
            </p:nvSpPr>
            <p:spPr bwMode="auto">
              <a:xfrm>
                <a:off x="3424" y="4343"/>
                <a:ext cx="181" cy="113"/>
              </a:xfrm>
              <a:prstGeom prst="roundRect">
                <a:avLst>
                  <a:gd name="adj" fmla="val 16667"/>
                </a:avLst>
              </a:prstGeom>
              <a:solidFill>
                <a:srgbClr val="AA0F1E"/>
              </a:solidFill>
              <a:ln w="9525" algn="ctr">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dirty="0">
                    <a:solidFill>
                      <a:srgbClr val="FFFFFF"/>
                    </a:solidFill>
                    <a:cs typeface="+mn-cs"/>
                  </a:rPr>
                  <a:t>R 170 </a:t>
                </a:r>
                <a:br>
                  <a:rPr lang="en-US" sz="600" b="1" dirty="0">
                    <a:solidFill>
                      <a:srgbClr val="FFFFFF"/>
                    </a:solidFill>
                    <a:cs typeface="+mn-cs"/>
                  </a:rPr>
                </a:br>
                <a:r>
                  <a:rPr lang="en-US" sz="600" b="1" dirty="0">
                    <a:solidFill>
                      <a:srgbClr val="FFFFFF"/>
                    </a:solidFill>
                    <a:cs typeface="+mn-cs"/>
                  </a:rPr>
                  <a:t>G 15</a:t>
                </a:r>
                <a:br>
                  <a:rPr lang="en-US" sz="600" b="1" dirty="0">
                    <a:solidFill>
                      <a:srgbClr val="FFFFFF"/>
                    </a:solidFill>
                    <a:cs typeface="+mn-cs"/>
                  </a:rPr>
                </a:br>
                <a:r>
                  <a:rPr lang="en-US" sz="600" b="1" dirty="0">
                    <a:solidFill>
                      <a:srgbClr val="FFFFFF"/>
                    </a:solidFill>
                    <a:cs typeface="+mn-cs"/>
                  </a:rPr>
                  <a:t>B 30</a:t>
                </a:r>
              </a:p>
            </p:txBody>
          </p:sp>
          <p:sp>
            <p:nvSpPr>
              <p:cNvPr id="37" name="AutoShape 61"/>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a:solidFill>
                      <a:srgbClr val="FFFFFF"/>
                    </a:solidFill>
                    <a:cs typeface="+mn-cs"/>
                  </a:rPr>
                  <a:t>R 0 </a:t>
                </a:r>
                <a:br>
                  <a:rPr lang="en-US" sz="600" b="1">
                    <a:solidFill>
                      <a:srgbClr val="FFFFFF"/>
                    </a:solidFill>
                    <a:cs typeface="+mn-cs"/>
                  </a:rPr>
                </a:br>
                <a:r>
                  <a:rPr lang="en-US" sz="600" b="1">
                    <a:solidFill>
                      <a:srgbClr val="FFFFFF"/>
                    </a:solidFill>
                    <a:cs typeface="+mn-cs"/>
                  </a:rPr>
                  <a:t>G 0 </a:t>
                </a:r>
                <a:br>
                  <a:rPr lang="en-US" sz="600" b="1">
                    <a:solidFill>
                      <a:srgbClr val="FFFFFF"/>
                    </a:solidFill>
                    <a:cs typeface="+mn-cs"/>
                  </a:rPr>
                </a:br>
                <a:r>
                  <a:rPr lang="en-US" sz="600" b="1">
                    <a:solidFill>
                      <a:srgbClr val="FFFFFF"/>
                    </a:solidFill>
                    <a:cs typeface="+mn-cs"/>
                  </a:rPr>
                  <a:t>B 0</a:t>
                </a:r>
              </a:p>
            </p:txBody>
          </p:sp>
          <p:sp>
            <p:nvSpPr>
              <p:cNvPr id="38" name="AutoShape 62"/>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a:solidFill>
                      <a:srgbClr val="FFFFFF"/>
                    </a:solidFill>
                    <a:cs typeface="+mn-cs"/>
                  </a:rPr>
                  <a:t>R 255 G 255 B 255</a:t>
                </a:r>
              </a:p>
            </p:txBody>
          </p:sp>
          <p:sp>
            <p:nvSpPr>
              <p:cNvPr id="39" name="Rectangle 63"/>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762000" eaLnBrk="0" hangingPunct="0">
                  <a:spcBef>
                    <a:spcPct val="15000"/>
                  </a:spcBef>
                  <a:spcAft>
                    <a:spcPct val="15000"/>
                  </a:spcAft>
                  <a:buClr>
                    <a:schemeClr val="accent1"/>
                  </a:buClr>
                  <a:defRPr/>
                </a:pPr>
                <a:r>
                  <a:rPr lang="en-US" sz="600" b="1">
                    <a:solidFill>
                      <a:srgbClr val="FFFFFF"/>
                    </a:solidFill>
                    <a:cs typeface="+mn-cs"/>
                  </a:rPr>
                  <a:t>Supporting colors:</a:t>
                </a:r>
              </a:p>
            </p:txBody>
          </p:sp>
          <p:sp>
            <p:nvSpPr>
              <p:cNvPr id="40" name="AutoShape 64"/>
              <p:cNvSpPr>
                <a:spLocks noChangeArrowheads="1"/>
              </p:cNvSpPr>
              <p:nvPr userDrawn="1"/>
            </p:nvSpPr>
            <p:spPr bwMode="auto">
              <a:xfrm>
                <a:off x="3651" y="4343"/>
                <a:ext cx="181" cy="113"/>
              </a:xfrm>
              <a:prstGeom prst="roundRect">
                <a:avLst>
                  <a:gd name="adj" fmla="val 16667"/>
                </a:avLst>
              </a:prstGeom>
              <a:solidFill>
                <a:schemeClr val="accent5"/>
              </a:solidFill>
              <a:ln w="9525" algn="ctr">
                <a:solidFill>
                  <a:srgbClr val="FFFFFF"/>
                </a:solidFill>
                <a:round/>
                <a:headEnd/>
                <a:tailEnd/>
              </a:ln>
              <a:effectLst/>
            </p:spPr>
            <p:txBody>
              <a:bodyPr lIns="18000" tIns="252000" rIns="18000" bIns="0"/>
              <a:lstStyle/>
              <a:p>
                <a:pPr defTabSz="762000" eaLnBrk="0" hangingPunct="0">
                  <a:spcBef>
                    <a:spcPct val="15000"/>
                  </a:spcBef>
                  <a:spcAft>
                    <a:spcPct val="15000"/>
                  </a:spcAft>
                  <a:buClr>
                    <a:schemeClr val="accent1"/>
                  </a:buClr>
                  <a:defRPr/>
                </a:pPr>
                <a:r>
                  <a:rPr lang="en-US" sz="600" b="1" dirty="0">
                    <a:solidFill>
                      <a:srgbClr val="FFFFFF"/>
                    </a:solidFill>
                    <a:cs typeface="+mn-cs"/>
                  </a:rPr>
                  <a:t>R 60 </a:t>
                </a:r>
                <a:br>
                  <a:rPr lang="en-US" sz="600" b="1" dirty="0">
                    <a:solidFill>
                      <a:srgbClr val="FFFFFF"/>
                    </a:solidFill>
                    <a:cs typeface="+mn-cs"/>
                  </a:rPr>
                </a:br>
                <a:r>
                  <a:rPr lang="en-US" sz="600" b="1" dirty="0">
                    <a:solidFill>
                      <a:srgbClr val="FFFFFF"/>
                    </a:solidFill>
                    <a:cs typeface="+mn-cs"/>
                  </a:rPr>
                  <a:t>G 170 B 0</a:t>
                </a:r>
              </a:p>
            </p:txBody>
          </p:sp>
        </p:grpSp>
        <p:sp>
          <p:nvSpPr>
            <p:cNvPr id="29" name="Rectangle 65"/>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762000" eaLnBrk="0" hangingPunct="0">
                <a:spcBef>
                  <a:spcPct val="15000"/>
                </a:spcBef>
                <a:spcAft>
                  <a:spcPct val="15000"/>
                </a:spcAft>
                <a:buClr>
                  <a:schemeClr val="accent1"/>
                </a:buClr>
                <a:defRPr/>
              </a:pPr>
              <a:r>
                <a:rPr lang="en-US" sz="600" b="1">
                  <a:solidFill>
                    <a:srgbClr val="FFFFFF"/>
                  </a:solidFill>
                  <a:cs typeface="+mn-cs"/>
                </a:rPr>
                <a:t>Primary colors:</a:t>
              </a:r>
            </a:p>
          </p:txBody>
        </p:sp>
      </p:grpSp>
      <p:pic>
        <p:nvPicPr>
          <p:cNvPr id="41" name="Picture 97" descr="NSN_reg_rgb_040"/>
          <p:cNvPicPr>
            <a:picLocks noChangeAspect="1" noChangeArrowheads="1"/>
          </p:cNvPicPr>
          <p:nvPr/>
        </p:nvPicPr>
        <p:blipFill>
          <a:blip r:embed="rId3" cstate="print"/>
          <a:srcRect l="1569" t="2911" b="2724"/>
          <a:stretch>
            <a:fillRect/>
          </a:stretch>
        </p:blipFill>
        <p:spPr bwMode="auto">
          <a:xfrm>
            <a:off x="7273925" y="4935803"/>
            <a:ext cx="1809750" cy="779198"/>
          </a:xfrm>
          <a:prstGeom prst="rect">
            <a:avLst/>
          </a:prstGeom>
          <a:noFill/>
          <a:ln w="9525">
            <a:noFill/>
            <a:miter lim="800000"/>
            <a:headEnd/>
            <a:tailEnd/>
          </a:ln>
        </p:spPr>
      </p:pic>
      <p:sp>
        <p:nvSpPr>
          <p:cNvPr id="1117187" name="Rectangle 3"/>
          <p:cNvSpPr>
            <a:spLocks noGrp="1" noChangeArrowheads="1"/>
          </p:cNvSpPr>
          <p:nvPr>
            <p:ph type="ctrTitle" sz="quarter"/>
          </p:nvPr>
        </p:nvSpPr>
        <p:spPr>
          <a:xfrm>
            <a:off x="254001" y="1316958"/>
            <a:ext cx="8634413" cy="1019969"/>
          </a:xfrm>
        </p:spPr>
        <p:txBody>
          <a:bodyPr anchor="b"/>
          <a:lstStyle>
            <a:lvl1pPr>
              <a:defRPr sz="3600"/>
            </a:lvl1pPr>
          </a:lstStyle>
          <a:p>
            <a:r>
              <a:rPr lang="en-US" noProof="0" smtClean="0"/>
              <a:t>Click to edit Master title style</a:t>
            </a:r>
            <a:endParaRPr lang="en-US" noProof="0" dirty="0"/>
          </a:p>
        </p:txBody>
      </p:sp>
      <p:sp>
        <p:nvSpPr>
          <p:cNvPr id="1117188" name="Rectangle 4"/>
          <p:cNvSpPr>
            <a:spLocks noGrp="1" noChangeArrowheads="1"/>
          </p:cNvSpPr>
          <p:nvPr>
            <p:ph type="subTitle" sz="quarter" idx="1"/>
          </p:nvPr>
        </p:nvSpPr>
        <p:spPr>
          <a:xfrm>
            <a:off x="254001" y="2396457"/>
            <a:ext cx="8634413" cy="1170782"/>
          </a:xfrm>
        </p:spPr>
        <p:txBody>
          <a:bodyPr/>
          <a:lstStyle>
            <a:lvl1pPr>
              <a:defRPr sz="2400" b="0"/>
            </a:lvl1pPr>
          </a:lstStyle>
          <a:p>
            <a:r>
              <a:rPr lang="en-US" noProof="0" smtClean="0"/>
              <a:t>Click to edit Master subtitle style</a:t>
            </a:r>
            <a:endParaRPr lang="en-US" noProof="0" dirty="0"/>
          </a:p>
        </p:txBody>
      </p:sp>
    </p:spTree>
  </p:cSld>
  <p:clrMapOvr>
    <a:overrideClrMapping bg1="lt1" tx1="dk1" bg2="lt2" tx2="dk2" accent1="accent1" accent2="accent2" accent3="accent3" accent4="accent4" accent5="accent5" accent6="accent6" hlink="hlink" folHlink="folHlink"/>
  </p:clrMapOvr>
  <p:transition>
    <p:spli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3" name="Group 42"/>
          <p:cNvGrpSpPr>
            <a:grpSpLocks/>
          </p:cNvGrpSpPr>
          <p:nvPr userDrawn="1"/>
        </p:nvGrpSpPr>
        <p:grpSpPr bwMode="auto">
          <a:xfrm>
            <a:off x="7680053" y="739226"/>
            <a:ext cx="1218277" cy="1209642"/>
            <a:chOff x="9880066" y="1157288"/>
            <a:chExt cx="1332447" cy="1190625"/>
          </a:xfrm>
        </p:grpSpPr>
        <p:sp>
          <p:nvSpPr>
            <p:cNvPr id="6" name="Rounded Rectangle 43"/>
            <p:cNvSpPr/>
            <p:nvPr userDrawn="1"/>
          </p:nvSpPr>
          <p:spPr bwMode="auto">
            <a:xfrm>
              <a:off x="10079038" y="1157288"/>
              <a:ext cx="447675" cy="447675"/>
            </a:xfrm>
            <a:prstGeom prst="roundRect">
              <a:avLst>
                <a:gd name="adj" fmla="val 14400"/>
              </a:avLst>
            </a:prstGeom>
            <a:blipFill>
              <a:blip r:embed="rId2"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7" name="Rounded Rectangle 44"/>
            <p:cNvSpPr/>
            <p:nvPr userDrawn="1"/>
          </p:nvSpPr>
          <p:spPr bwMode="auto">
            <a:xfrm>
              <a:off x="10624069" y="1378469"/>
              <a:ext cx="588444" cy="588444"/>
            </a:xfrm>
            <a:prstGeom prst="roundRect">
              <a:avLst>
                <a:gd name="adj" fmla="val 13644"/>
              </a:avLst>
            </a:prstGeom>
            <a:blipFill>
              <a:blip r:embed="rId3" cstate="print">
                <a:lum bright="5000"/>
              </a:blip>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grpSp>
          <p:nvGrpSpPr>
            <p:cNvPr id="4" name="Group 714"/>
            <p:cNvGrpSpPr>
              <a:grpSpLocks/>
            </p:cNvGrpSpPr>
            <p:nvPr userDrawn="1"/>
          </p:nvGrpSpPr>
          <p:grpSpPr bwMode="auto">
            <a:xfrm>
              <a:off x="9880066" y="1700213"/>
              <a:ext cx="647700" cy="647700"/>
              <a:chOff x="4723" y="610"/>
              <a:chExt cx="268" cy="268"/>
            </a:xfrm>
            <a:effectLst>
              <a:glow rad="63500">
                <a:schemeClr val="accent3">
                  <a:satMod val="175000"/>
                  <a:alpha val="40000"/>
                </a:schemeClr>
              </a:glow>
              <a:outerShdw blurRad="50800" dist="38100" dir="5400000" algn="t" rotWithShape="0">
                <a:prstClr val="black">
                  <a:alpha val="40000"/>
                </a:prstClr>
              </a:outerShdw>
            </a:effectLst>
          </p:grpSpPr>
          <p:sp>
            <p:nvSpPr>
              <p:cNvPr id="9" name="Freeform 715"/>
              <p:cNvSpPr>
                <a:spLocks/>
              </p:cNvSpPr>
              <p:nvPr/>
            </p:nvSpPr>
            <p:spPr bwMode="auto">
              <a:xfrm>
                <a:off x="4726" y="613"/>
                <a:ext cx="262" cy="262"/>
              </a:xfrm>
              <a:custGeom>
                <a:avLst/>
                <a:gdLst/>
                <a:ahLst/>
                <a:cxnLst>
                  <a:cxn ang="0">
                    <a:pos x="554" y="492"/>
                  </a:cxn>
                  <a:cxn ang="0">
                    <a:pos x="491" y="554"/>
                  </a:cxn>
                  <a:cxn ang="0">
                    <a:pos x="62" y="554"/>
                  </a:cxn>
                  <a:cxn ang="0">
                    <a:pos x="0" y="492"/>
                  </a:cxn>
                  <a:cxn ang="0">
                    <a:pos x="0" y="63"/>
                  </a:cxn>
                  <a:cxn ang="0">
                    <a:pos x="62" y="0"/>
                  </a:cxn>
                  <a:cxn ang="0">
                    <a:pos x="491" y="0"/>
                  </a:cxn>
                  <a:cxn ang="0">
                    <a:pos x="554" y="63"/>
                  </a:cxn>
                  <a:cxn ang="0">
                    <a:pos x="554" y="492"/>
                  </a:cxn>
                </a:cxnLst>
                <a:rect l="0" t="0" r="r" b="b"/>
                <a:pathLst>
                  <a:path w="554" h="554">
                    <a:moveTo>
                      <a:pt x="554" y="492"/>
                    </a:moveTo>
                    <a:cubicBezTo>
                      <a:pt x="554" y="526"/>
                      <a:pt x="526" y="554"/>
                      <a:pt x="491" y="554"/>
                    </a:cubicBezTo>
                    <a:cubicBezTo>
                      <a:pt x="62" y="554"/>
                      <a:pt x="62" y="554"/>
                      <a:pt x="62" y="554"/>
                    </a:cubicBezTo>
                    <a:cubicBezTo>
                      <a:pt x="28" y="554"/>
                      <a:pt x="0" y="526"/>
                      <a:pt x="0" y="492"/>
                    </a:cubicBezTo>
                    <a:cubicBezTo>
                      <a:pt x="0" y="63"/>
                      <a:pt x="0" y="63"/>
                      <a:pt x="0" y="63"/>
                    </a:cubicBezTo>
                    <a:cubicBezTo>
                      <a:pt x="0" y="28"/>
                      <a:pt x="28" y="0"/>
                      <a:pt x="62" y="0"/>
                    </a:cubicBezTo>
                    <a:cubicBezTo>
                      <a:pt x="491" y="0"/>
                      <a:pt x="491" y="0"/>
                      <a:pt x="491" y="0"/>
                    </a:cubicBezTo>
                    <a:cubicBezTo>
                      <a:pt x="526" y="0"/>
                      <a:pt x="554" y="28"/>
                      <a:pt x="554" y="63"/>
                    </a:cubicBezTo>
                    <a:lnTo>
                      <a:pt x="554" y="492"/>
                    </a:lnTo>
                    <a:close/>
                  </a:path>
                </a:pathLst>
              </a:custGeom>
              <a:gradFill rotWithShape="0">
                <a:gsLst>
                  <a:gs pos="0">
                    <a:srgbClr val="FFAF00">
                      <a:gamma/>
                      <a:tint val="50980"/>
                      <a:invGamma/>
                    </a:srgbClr>
                  </a:gs>
                  <a:gs pos="100000">
                    <a:srgbClr val="FFAF00"/>
                  </a:gs>
                </a:gsLst>
                <a:lin ang="5400000" scaled="1"/>
              </a:gradFill>
              <a:ln w="9525">
                <a:noFill/>
                <a:round/>
                <a:headEnd/>
                <a:tailEnd/>
              </a:ln>
            </p:spPr>
            <p:txBody>
              <a:bodyPr/>
              <a:lstStyle/>
              <a:p>
                <a:pPr>
                  <a:buFontTx/>
                  <a:buNone/>
                  <a:defRPr/>
                </a:pPr>
                <a:endParaRPr lang="fi-FI" sz="1800">
                  <a:solidFill>
                    <a:srgbClr val="000000"/>
                  </a:solidFill>
                </a:endParaRPr>
              </a:p>
            </p:txBody>
          </p:sp>
          <p:sp>
            <p:nvSpPr>
              <p:cNvPr id="10" name="Freeform 716"/>
              <p:cNvSpPr>
                <a:spLocks noEditPoints="1"/>
              </p:cNvSpPr>
              <p:nvPr/>
            </p:nvSpPr>
            <p:spPr bwMode="auto">
              <a:xfrm>
                <a:off x="4723" y="610"/>
                <a:ext cx="268" cy="268"/>
              </a:xfrm>
              <a:custGeom>
                <a:avLst/>
                <a:gdLst/>
                <a:ahLst/>
                <a:cxnLst>
                  <a:cxn ang="0">
                    <a:pos x="69" y="567"/>
                  </a:cxn>
                  <a:cxn ang="0">
                    <a:pos x="0" y="498"/>
                  </a:cxn>
                  <a:cxn ang="0">
                    <a:pos x="0" y="69"/>
                  </a:cxn>
                  <a:cxn ang="0">
                    <a:pos x="69" y="0"/>
                  </a:cxn>
                  <a:cxn ang="0">
                    <a:pos x="498" y="0"/>
                  </a:cxn>
                  <a:cxn ang="0">
                    <a:pos x="567" y="68"/>
                  </a:cxn>
                  <a:cxn ang="0">
                    <a:pos x="567" y="68"/>
                  </a:cxn>
                  <a:cxn ang="0">
                    <a:pos x="567" y="498"/>
                  </a:cxn>
                  <a:cxn ang="0">
                    <a:pos x="498" y="567"/>
                  </a:cxn>
                  <a:cxn ang="0">
                    <a:pos x="69" y="567"/>
                  </a:cxn>
                  <a:cxn ang="0">
                    <a:pos x="13" y="69"/>
                  </a:cxn>
                  <a:cxn ang="0">
                    <a:pos x="13" y="498"/>
                  </a:cxn>
                  <a:cxn ang="0">
                    <a:pos x="69" y="554"/>
                  </a:cxn>
                  <a:cxn ang="0">
                    <a:pos x="498" y="554"/>
                  </a:cxn>
                  <a:cxn ang="0">
                    <a:pos x="554" y="498"/>
                  </a:cxn>
                  <a:cxn ang="0">
                    <a:pos x="554" y="69"/>
                  </a:cxn>
                  <a:cxn ang="0">
                    <a:pos x="554" y="69"/>
                  </a:cxn>
                  <a:cxn ang="0">
                    <a:pos x="498" y="13"/>
                  </a:cxn>
                  <a:cxn ang="0">
                    <a:pos x="69" y="13"/>
                  </a:cxn>
                  <a:cxn ang="0">
                    <a:pos x="13" y="69"/>
                  </a:cxn>
                </a:cxnLst>
                <a:rect l="0" t="0" r="r" b="b"/>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6" y="0"/>
                      <a:pt x="567" y="30"/>
                      <a:pt x="567" y="68"/>
                    </a:cubicBezTo>
                    <a:cubicBezTo>
                      <a:pt x="567" y="68"/>
                      <a:pt x="567" y="68"/>
                      <a:pt x="567" y="68"/>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3" y="528"/>
                      <a:pt x="38" y="553"/>
                      <a:pt x="69" y="554"/>
                    </a:cubicBezTo>
                    <a:cubicBezTo>
                      <a:pt x="498" y="554"/>
                      <a:pt x="498" y="554"/>
                      <a:pt x="498" y="554"/>
                    </a:cubicBezTo>
                    <a:cubicBezTo>
                      <a:pt x="529" y="553"/>
                      <a:pt x="554" y="528"/>
                      <a:pt x="554" y="498"/>
                    </a:cubicBezTo>
                    <a:cubicBezTo>
                      <a:pt x="554" y="69"/>
                      <a:pt x="554" y="69"/>
                      <a:pt x="554" y="69"/>
                    </a:cubicBezTo>
                    <a:cubicBezTo>
                      <a:pt x="554" y="69"/>
                      <a:pt x="554" y="69"/>
                      <a:pt x="554" y="69"/>
                    </a:cubicBezTo>
                    <a:cubicBezTo>
                      <a:pt x="554" y="38"/>
                      <a:pt x="529" y="13"/>
                      <a:pt x="498" y="13"/>
                    </a:cubicBezTo>
                    <a:cubicBezTo>
                      <a:pt x="69" y="13"/>
                      <a:pt x="69" y="13"/>
                      <a:pt x="69" y="13"/>
                    </a:cubicBezTo>
                    <a:cubicBezTo>
                      <a:pt x="38" y="13"/>
                      <a:pt x="13" y="38"/>
                      <a:pt x="13" y="69"/>
                    </a:cubicBezTo>
                    <a:close/>
                  </a:path>
                </a:pathLst>
              </a:custGeom>
              <a:solidFill>
                <a:schemeClr val="bg1"/>
              </a:solidFill>
              <a:ln w="9525">
                <a:noFill/>
                <a:round/>
                <a:headEnd/>
                <a:tailEnd/>
              </a:ln>
            </p:spPr>
            <p:txBody>
              <a:bodyPr/>
              <a:lstStyle/>
              <a:p>
                <a:pPr>
                  <a:buFontTx/>
                  <a:buNone/>
                  <a:defRPr/>
                </a:pPr>
                <a:endParaRPr lang="fi-FI" sz="1800">
                  <a:solidFill>
                    <a:srgbClr val="000000"/>
                  </a:solidFill>
                </a:endParaRPr>
              </a:p>
            </p:txBody>
          </p:sp>
          <p:sp>
            <p:nvSpPr>
              <p:cNvPr id="11" name="Freeform 717"/>
              <p:cNvSpPr>
                <a:spLocks/>
              </p:cNvSpPr>
              <p:nvPr/>
            </p:nvSpPr>
            <p:spPr bwMode="auto">
              <a:xfrm>
                <a:off x="4795" y="635"/>
                <a:ext cx="124" cy="218"/>
              </a:xfrm>
              <a:custGeom>
                <a:avLst/>
                <a:gdLst/>
                <a:ahLst/>
                <a:cxnLst>
                  <a:cxn ang="0">
                    <a:pos x="261" y="385"/>
                  </a:cxn>
                  <a:cxn ang="0">
                    <a:pos x="180" y="462"/>
                  </a:cxn>
                  <a:cxn ang="0">
                    <a:pos x="82" y="462"/>
                  </a:cxn>
                  <a:cxn ang="0">
                    <a:pos x="0" y="385"/>
                  </a:cxn>
                  <a:cxn ang="0">
                    <a:pos x="0" y="77"/>
                  </a:cxn>
                  <a:cxn ang="0">
                    <a:pos x="82" y="0"/>
                  </a:cxn>
                  <a:cxn ang="0">
                    <a:pos x="180" y="0"/>
                  </a:cxn>
                  <a:cxn ang="0">
                    <a:pos x="261" y="77"/>
                  </a:cxn>
                  <a:cxn ang="0">
                    <a:pos x="261" y="385"/>
                  </a:cxn>
                </a:cxnLst>
                <a:rect l="0" t="0" r="r" b="b"/>
                <a:pathLst>
                  <a:path w="261" h="462">
                    <a:moveTo>
                      <a:pt x="261" y="385"/>
                    </a:moveTo>
                    <a:cubicBezTo>
                      <a:pt x="261" y="428"/>
                      <a:pt x="225" y="462"/>
                      <a:pt x="180" y="462"/>
                    </a:cubicBezTo>
                    <a:cubicBezTo>
                      <a:pt x="82" y="462"/>
                      <a:pt x="82" y="462"/>
                      <a:pt x="82" y="462"/>
                    </a:cubicBezTo>
                    <a:cubicBezTo>
                      <a:pt x="37" y="462"/>
                      <a:pt x="0" y="428"/>
                      <a:pt x="0" y="385"/>
                    </a:cubicBezTo>
                    <a:cubicBezTo>
                      <a:pt x="0" y="77"/>
                      <a:pt x="0" y="77"/>
                      <a:pt x="0" y="77"/>
                    </a:cubicBezTo>
                    <a:cubicBezTo>
                      <a:pt x="0" y="35"/>
                      <a:pt x="37" y="0"/>
                      <a:pt x="82" y="0"/>
                    </a:cubicBezTo>
                    <a:cubicBezTo>
                      <a:pt x="180" y="0"/>
                      <a:pt x="180" y="0"/>
                      <a:pt x="180" y="0"/>
                    </a:cubicBezTo>
                    <a:cubicBezTo>
                      <a:pt x="225" y="0"/>
                      <a:pt x="261" y="35"/>
                      <a:pt x="261" y="77"/>
                    </a:cubicBezTo>
                    <a:lnTo>
                      <a:pt x="261" y="385"/>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2" name="Freeform 718"/>
              <p:cNvSpPr>
                <a:spLocks noEditPoints="1"/>
              </p:cNvSpPr>
              <p:nvPr/>
            </p:nvSpPr>
            <p:spPr bwMode="auto">
              <a:xfrm>
                <a:off x="4793" y="632"/>
                <a:ext cx="129" cy="224"/>
              </a:xfrm>
              <a:custGeom>
                <a:avLst/>
                <a:gdLst/>
                <a:ahLst/>
                <a:cxnLst>
                  <a:cxn ang="0">
                    <a:pos x="88" y="474"/>
                  </a:cxn>
                  <a:cxn ang="0">
                    <a:pos x="0" y="391"/>
                  </a:cxn>
                  <a:cxn ang="0">
                    <a:pos x="0" y="83"/>
                  </a:cxn>
                  <a:cxn ang="0">
                    <a:pos x="88" y="0"/>
                  </a:cxn>
                  <a:cxn ang="0">
                    <a:pos x="186" y="0"/>
                  </a:cxn>
                  <a:cxn ang="0">
                    <a:pos x="274" y="83"/>
                  </a:cxn>
                  <a:cxn ang="0">
                    <a:pos x="274" y="391"/>
                  </a:cxn>
                  <a:cxn ang="0">
                    <a:pos x="274" y="391"/>
                  </a:cxn>
                  <a:cxn ang="0">
                    <a:pos x="186" y="474"/>
                  </a:cxn>
                  <a:cxn ang="0">
                    <a:pos x="88" y="474"/>
                  </a:cxn>
                  <a:cxn ang="0">
                    <a:pos x="13" y="83"/>
                  </a:cxn>
                  <a:cxn ang="0">
                    <a:pos x="13" y="391"/>
                  </a:cxn>
                  <a:cxn ang="0">
                    <a:pos x="88" y="461"/>
                  </a:cxn>
                  <a:cxn ang="0">
                    <a:pos x="186" y="461"/>
                  </a:cxn>
                  <a:cxn ang="0">
                    <a:pos x="261" y="391"/>
                  </a:cxn>
                  <a:cxn ang="0">
                    <a:pos x="261" y="391"/>
                  </a:cxn>
                  <a:cxn ang="0">
                    <a:pos x="261" y="83"/>
                  </a:cxn>
                  <a:cxn ang="0">
                    <a:pos x="186" y="13"/>
                  </a:cxn>
                  <a:cxn ang="0">
                    <a:pos x="88" y="13"/>
                  </a:cxn>
                  <a:cxn ang="0">
                    <a:pos x="13" y="83"/>
                  </a:cxn>
                </a:cxnLst>
                <a:rect l="0" t="0" r="r" b="b"/>
                <a:pathLst>
                  <a:path w="274" h="474">
                    <a:moveTo>
                      <a:pt x="88" y="474"/>
                    </a:moveTo>
                    <a:cubicBezTo>
                      <a:pt x="40" y="474"/>
                      <a:pt x="0" y="437"/>
                      <a:pt x="0" y="391"/>
                    </a:cubicBezTo>
                    <a:cubicBezTo>
                      <a:pt x="0" y="83"/>
                      <a:pt x="0" y="83"/>
                      <a:pt x="0" y="83"/>
                    </a:cubicBezTo>
                    <a:cubicBezTo>
                      <a:pt x="0" y="37"/>
                      <a:pt x="40" y="0"/>
                      <a:pt x="88" y="0"/>
                    </a:cubicBezTo>
                    <a:cubicBezTo>
                      <a:pt x="186" y="0"/>
                      <a:pt x="186" y="0"/>
                      <a:pt x="186" y="0"/>
                    </a:cubicBezTo>
                    <a:cubicBezTo>
                      <a:pt x="234" y="0"/>
                      <a:pt x="274" y="37"/>
                      <a:pt x="274" y="83"/>
                    </a:cubicBezTo>
                    <a:cubicBezTo>
                      <a:pt x="274" y="391"/>
                      <a:pt x="274" y="391"/>
                      <a:pt x="274" y="391"/>
                    </a:cubicBezTo>
                    <a:cubicBezTo>
                      <a:pt x="274" y="391"/>
                      <a:pt x="274" y="391"/>
                      <a:pt x="274" y="391"/>
                    </a:cubicBezTo>
                    <a:cubicBezTo>
                      <a:pt x="274" y="437"/>
                      <a:pt x="234" y="474"/>
                      <a:pt x="186" y="474"/>
                    </a:cubicBezTo>
                    <a:lnTo>
                      <a:pt x="88" y="474"/>
                    </a:lnTo>
                    <a:close/>
                    <a:moveTo>
                      <a:pt x="13" y="83"/>
                    </a:moveTo>
                    <a:cubicBezTo>
                      <a:pt x="13" y="391"/>
                      <a:pt x="13" y="391"/>
                      <a:pt x="13" y="391"/>
                    </a:cubicBezTo>
                    <a:cubicBezTo>
                      <a:pt x="13" y="430"/>
                      <a:pt x="46" y="461"/>
                      <a:pt x="88" y="461"/>
                    </a:cubicBezTo>
                    <a:cubicBezTo>
                      <a:pt x="186" y="461"/>
                      <a:pt x="186" y="461"/>
                      <a:pt x="186" y="461"/>
                    </a:cubicBezTo>
                    <a:cubicBezTo>
                      <a:pt x="227" y="461"/>
                      <a:pt x="260" y="430"/>
                      <a:pt x="261" y="391"/>
                    </a:cubicBezTo>
                    <a:cubicBezTo>
                      <a:pt x="261" y="391"/>
                      <a:pt x="261" y="391"/>
                      <a:pt x="261" y="391"/>
                    </a:cubicBezTo>
                    <a:cubicBezTo>
                      <a:pt x="261" y="83"/>
                      <a:pt x="261" y="83"/>
                      <a:pt x="261" y="83"/>
                    </a:cubicBezTo>
                    <a:cubicBezTo>
                      <a:pt x="260" y="45"/>
                      <a:pt x="227" y="13"/>
                      <a:pt x="186" y="13"/>
                    </a:cubicBezTo>
                    <a:cubicBezTo>
                      <a:pt x="88" y="13"/>
                      <a:pt x="88" y="13"/>
                      <a:pt x="88" y="13"/>
                    </a:cubicBezTo>
                    <a:cubicBezTo>
                      <a:pt x="46" y="13"/>
                      <a:pt x="13" y="45"/>
                      <a:pt x="13" y="83"/>
                    </a:cubicBezTo>
                    <a:close/>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3" name="Freeform 719"/>
              <p:cNvSpPr>
                <a:spLocks noEditPoints="1"/>
              </p:cNvSpPr>
              <p:nvPr/>
            </p:nvSpPr>
            <p:spPr bwMode="auto">
              <a:xfrm>
                <a:off x="4812" y="649"/>
                <a:ext cx="90" cy="134"/>
              </a:xfrm>
              <a:custGeom>
                <a:avLst/>
                <a:gdLst/>
                <a:ahLst/>
                <a:cxnLst>
                  <a:cxn ang="0">
                    <a:pos x="47" y="285"/>
                  </a:cxn>
                  <a:cxn ang="0">
                    <a:pos x="0" y="236"/>
                  </a:cxn>
                  <a:cxn ang="0">
                    <a:pos x="0" y="49"/>
                  </a:cxn>
                  <a:cxn ang="0">
                    <a:pos x="47" y="0"/>
                  </a:cxn>
                  <a:cxn ang="0">
                    <a:pos x="142" y="0"/>
                  </a:cxn>
                  <a:cxn ang="0">
                    <a:pos x="190" y="49"/>
                  </a:cxn>
                  <a:cxn ang="0">
                    <a:pos x="190" y="236"/>
                  </a:cxn>
                  <a:cxn ang="0">
                    <a:pos x="142" y="285"/>
                  </a:cxn>
                  <a:cxn ang="0">
                    <a:pos x="47" y="285"/>
                  </a:cxn>
                  <a:cxn ang="0">
                    <a:pos x="14" y="49"/>
                  </a:cxn>
                  <a:cxn ang="0">
                    <a:pos x="14" y="236"/>
                  </a:cxn>
                  <a:cxn ang="0">
                    <a:pos x="47" y="270"/>
                  </a:cxn>
                  <a:cxn ang="0">
                    <a:pos x="142" y="270"/>
                  </a:cxn>
                  <a:cxn ang="0">
                    <a:pos x="176" y="236"/>
                  </a:cxn>
                  <a:cxn ang="0">
                    <a:pos x="176" y="49"/>
                  </a:cxn>
                  <a:cxn ang="0">
                    <a:pos x="142" y="14"/>
                  </a:cxn>
                  <a:cxn ang="0">
                    <a:pos x="47" y="14"/>
                  </a:cxn>
                  <a:cxn ang="0">
                    <a:pos x="14" y="49"/>
                  </a:cxn>
                </a:cxnLst>
                <a:rect l="0" t="0" r="r" b="b"/>
                <a:pathLst>
                  <a:path w="190" h="285">
                    <a:moveTo>
                      <a:pt x="47" y="285"/>
                    </a:moveTo>
                    <a:cubicBezTo>
                      <a:pt x="21" y="285"/>
                      <a:pt x="0" y="262"/>
                      <a:pt x="0" y="236"/>
                    </a:cubicBezTo>
                    <a:cubicBezTo>
                      <a:pt x="0" y="49"/>
                      <a:pt x="0" y="49"/>
                      <a:pt x="0" y="49"/>
                    </a:cubicBezTo>
                    <a:cubicBezTo>
                      <a:pt x="0" y="22"/>
                      <a:pt x="21" y="0"/>
                      <a:pt x="47" y="0"/>
                    </a:cubicBezTo>
                    <a:cubicBezTo>
                      <a:pt x="142" y="0"/>
                      <a:pt x="142" y="0"/>
                      <a:pt x="142" y="0"/>
                    </a:cubicBezTo>
                    <a:cubicBezTo>
                      <a:pt x="169" y="0"/>
                      <a:pt x="190" y="22"/>
                      <a:pt x="190" y="49"/>
                    </a:cubicBezTo>
                    <a:cubicBezTo>
                      <a:pt x="190" y="236"/>
                      <a:pt x="190" y="236"/>
                      <a:pt x="190" y="236"/>
                    </a:cubicBezTo>
                    <a:cubicBezTo>
                      <a:pt x="190" y="262"/>
                      <a:pt x="169" y="285"/>
                      <a:pt x="142" y="285"/>
                    </a:cubicBezTo>
                    <a:lnTo>
                      <a:pt x="47" y="285"/>
                    </a:lnTo>
                    <a:close/>
                    <a:moveTo>
                      <a:pt x="14" y="49"/>
                    </a:moveTo>
                    <a:cubicBezTo>
                      <a:pt x="14" y="236"/>
                      <a:pt x="14" y="236"/>
                      <a:pt x="14" y="236"/>
                    </a:cubicBezTo>
                    <a:cubicBezTo>
                      <a:pt x="14" y="255"/>
                      <a:pt x="29" y="270"/>
                      <a:pt x="47" y="270"/>
                    </a:cubicBezTo>
                    <a:cubicBezTo>
                      <a:pt x="142" y="270"/>
                      <a:pt x="142" y="270"/>
                      <a:pt x="142" y="270"/>
                    </a:cubicBezTo>
                    <a:cubicBezTo>
                      <a:pt x="161" y="270"/>
                      <a:pt x="175" y="255"/>
                      <a:pt x="176" y="236"/>
                    </a:cubicBezTo>
                    <a:cubicBezTo>
                      <a:pt x="176" y="49"/>
                      <a:pt x="176" y="49"/>
                      <a:pt x="176" y="49"/>
                    </a:cubicBezTo>
                    <a:cubicBezTo>
                      <a:pt x="175" y="30"/>
                      <a:pt x="161" y="14"/>
                      <a:pt x="142" y="14"/>
                    </a:cubicBezTo>
                    <a:cubicBezTo>
                      <a:pt x="47" y="14"/>
                      <a:pt x="47" y="14"/>
                      <a:pt x="47" y="14"/>
                    </a:cubicBezTo>
                    <a:cubicBezTo>
                      <a:pt x="29" y="14"/>
                      <a:pt x="14" y="30"/>
                      <a:pt x="14" y="49"/>
                    </a:cubicBezTo>
                    <a:close/>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4" name="Oval 720"/>
              <p:cNvSpPr>
                <a:spLocks noChangeArrowheads="1"/>
              </p:cNvSpPr>
              <p:nvPr/>
            </p:nvSpPr>
            <p:spPr bwMode="auto">
              <a:xfrm>
                <a:off x="4829" y="791"/>
                <a:ext cx="13" cy="13"/>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5" name="Oval 721"/>
              <p:cNvSpPr>
                <a:spLocks noChangeArrowheads="1"/>
              </p:cNvSpPr>
              <p:nvPr/>
            </p:nvSpPr>
            <p:spPr bwMode="auto">
              <a:xfrm>
                <a:off x="4829" y="808"/>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6" name="Oval 722"/>
              <p:cNvSpPr>
                <a:spLocks noChangeArrowheads="1"/>
              </p:cNvSpPr>
              <p:nvPr/>
            </p:nvSpPr>
            <p:spPr bwMode="auto">
              <a:xfrm>
                <a:off x="4829" y="825"/>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7" name="Oval 723"/>
              <p:cNvSpPr>
                <a:spLocks noChangeArrowheads="1"/>
              </p:cNvSpPr>
              <p:nvPr/>
            </p:nvSpPr>
            <p:spPr bwMode="auto">
              <a:xfrm>
                <a:off x="4849" y="791"/>
                <a:ext cx="13" cy="13"/>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8" name="Oval 724"/>
              <p:cNvSpPr>
                <a:spLocks noChangeArrowheads="1"/>
              </p:cNvSpPr>
              <p:nvPr/>
            </p:nvSpPr>
            <p:spPr bwMode="auto">
              <a:xfrm>
                <a:off x="4849" y="808"/>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9" name="Oval 725"/>
              <p:cNvSpPr>
                <a:spLocks noChangeArrowheads="1"/>
              </p:cNvSpPr>
              <p:nvPr/>
            </p:nvSpPr>
            <p:spPr bwMode="auto">
              <a:xfrm>
                <a:off x="4849" y="825"/>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20" name="Oval 726"/>
              <p:cNvSpPr>
                <a:spLocks noChangeArrowheads="1"/>
              </p:cNvSpPr>
              <p:nvPr/>
            </p:nvSpPr>
            <p:spPr bwMode="auto">
              <a:xfrm>
                <a:off x="4869" y="791"/>
                <a:ext cx="12" cy="13"/>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21" name="Oval 727"/>
              <p:cNvSpPr>
                <a:spLocks noChangeArrowheads="1"/>
              </p:cNvSpPr>
              <p:nvPr/>
            </p:nvSpPr>
            <p:spPr bwMode="auto">
              <a:xfrm>
                <a:off x="4869" y="808"/>
                <a:ext cx="12"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22" name="Oval 728"/>
              <p:cNvSpPr>
                <a:spLocks noChangeArrowheads="1"/>
              </p:cNvSpPr>
              <p:nvPr/>
            </p:nvSpPr>
            <p:spPr bwMode="auto">
              <a:xfrm>
                <a:off x="4869" y="825"/>
                <a:ext cx="12"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grpSp>
      </p:grpSp>
      <p:pic>
        <p:nvPicPr>
          <p:cNvPr id="23" name="Picture 49" descr="smart_labs"/>
          <p:cNvPicPr>
            <a:picLocks noChangeAspect="1" noChangeArrowheads="1"/>
          </p:cNvPicPr>
          <p:nvPr userDrawn="1"/>
        </p:nvPicPr>
        <p:blipFill>
          <a:blip r:embed="rId4" cstate="print"/>
          <a:srcRect/>
          <a:stretch>
            <a:fillRect/>
          </a:stretch>
        </p:blipFill>
        <p:spPr bwMode="auto">
          <a:xfrm>
            <a:off x="7276901" y="135805"/>
            <a:ext cx="1712138" cy="520818"/>
          </a:xfrm>
          <a:prstGeom prst="rect">
            <a:avLst/>
          </a:prstGeom>
          <a:noFill/>
        </p:spPr>
      </p:pic>
      <p:sp>
        <p:nvSpPr>
          <p:cNvPr id="2" name="Title 1"/>
          <p:cNvSpPr>
            <a:spLocks noGrp="1"/>
          </p:cNvSpPr>
          <p:nvPr>
            <p:ph type="title"/>
          </p:nvPr>
        </p:nvSpPr>
        <p:spPr>
          <a:xfrm>
            <a:off x="255589" y="194469"/>
            <a:ext cx="6851233" cy="686594"/>
          </a:xfrm>
        </p:spPr>
        <p:txBody>
          <a:bodyPr/>
          <a:lstStyle/>
          <a:p>
            <a:r>
              <a:rPr lang="en-US" smtClean="0"/>
              <a:t>Click to edit Master title style</a:t>
            </a:r>
            <a:endParaRPr lang="fi-FI"/>
          </a:p>
        </p:txBody>
      </p:sp>
      <p:sp>
        <p:nvSpPr>
          <p:cNvPr id="5" name="Text Placeholder 4"/>
          <p:cNvSpPr>
            <a:spLocks noGrp="1"/>
          </p:cNvSpPr>
          <p:nvPr>
            <p:ph type="body" sz="quarter" idx="10"/>
          </p:nvPr>
        </p:nvSpPr>
        <p:spPr>
          <a:xfrm>
            <a:off x="255588" y="996157"/>
            <a:ext cx="8650287" cy="4079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41" descr="smart_labs"/>
          <p:cNvPicPr>
            <a:picLocks noChangeAspect="1" noChangeArrowheads="1"/>
          </p:cNvPicPr>
          <p:nvPr userDrawn="1"/>
        </p:nvPicPr>
        <p:blipFill>
          <a:blip r:embed="rId2" cstate="print"/>
          <a:srcRect/>
          <a:stretch>
            <a:fillRect/>
          </a:stretch>
        </p:blipFill>
        <p:spPr bwMode="auto">
          <a:xfrm>
            <a:off x="7276901" y="135805"/>
            <a:ext cx="1712138" cy="520818"/>
          </a:xfrm>
          <a:prstGeom prst="rect">
            <a:avLst/>
          </a:prstGeom>
          <a:noFill/>
        </p:spPr>
      </p:pic>
      <p:sp>
        <p:nvSpPr>
          <p:cNvPr id="2" name="Title 1"/>
          <p:cNvSpPr>
            <a:spLocks noGrp="1"/>
          </p:cNvSpPr>
          <p:nvPr>
            <p:ph type="title"/>
          </p:nvPr>
        </p:nvSpPr>
        <p:spPr>
          <a:xfrm>
            <a:off x="255588" y="194469"/>
            <a:ext cx="6851233" cy="686594"/>
          </a:xfrm>
        </p:spPr>
        <p:txBody>
          <a:bodyPr/>
          <a:lstStyle/>
          <a:p>
            <a:r>
              <a:rPr lang="en-US" smtClean="0"/>
              <a:t>Click to edit Master title style</a:t>
            </a:r>
            <a:endParaRPr lang="fi-FI"/>
          </a:p>
        </p:txBody>
      </p:sp>
      <p:sp>
        <p:nvSpPr>
          <p:cNvPr id="3" name="Rectangle 4"/>
          <p:cNvSpPr>
            <a:spLocks noGrp="1" noChangeArrowheads="1"/>
          </p:cNvSpPr>
          <p:nvPr>
            <p:ph idx="1"/>
          </p:nvPr>
        </p:nvSpPr>
        <p:spPr bwMode="auto">
          <a:xfrm>
            <a:off x="255588" y="997480"/>
            <a:ext cx="8634412" cy="4049448"/>
          </a:xfrm>
          <a:prstGeom prst="rect">
            <a:avLst/>
          </a:prstGeom>
          <a:noFill/>
          <a:ln w="9525">
            <a:noFill/>
            <a:miter lim="800000"/>
            <a:headEnd/>
            <a:tailEnd/>
          </a:ln>
        </p:spPr>
        <p:txBody>
          <a:bodyPr/>
          <a:lstStyle>
            <a:lvl1pPr marL="146738" marR="0" indent="-146738" algn="l" defTabSz="754654" rtl="0" eaLnBrk="0" fontAlgn="base" latinLnBrk="0" hangingPunct="0">
              <a:lnSpc>
                <a:spcPct val="85000"/>
              </a:lnSpc>
              <a:spcBef>
                <a:spcPct val="30000"/>
              </a:spcBef>
              <a:spcAft>
                <a:spcPct val="0"/>
              </a:spcAft>
              <a:buClr>
                <a:srgbClr val="FFAF00"/>
              </a:buClr>
              <a:buSzPct val="110000"/>
              <a:buFontTx/>
              <a:buNone/>
              <a:tabLst/>
              <a:defRPr/>
            </a:lvl1pPr>
            <a:lvl2pPr marL="446766" marR="0" indent="-151979" algn="l" defTabSz="754654" rtl="0" eaLnBrk="0" fontAlgn="base" latinLnBrk="0" hangingPunct="0">
              <a:lnSpc>
                <a:spcPct val="85000"/>
              </a:lnSpc>
              <a:spcBef>
                <a:spcPct val="30000"/>
              </a:spcBef>
              <a:spcAft>
                <a:spcPct val="0"/>
              </a:spcAft>
              <a:buClr>
                <a:srgbClr val="FFAF00"/>
              </a:buClr>
              <a:buSzPct val="110000"/>
              <a:buFontTx/>
              <a:buChar char="•"/>
              <a:tabLst/>
              <a:defRPr/>
            </a:lvl2pPr>
            <a:lvl3pPr marL="746793" marR="0" indent="-151979" algn="l" defTabSz="754654" rtl="0" eaLnBrk="0" fontAlgn="base" latinLnBrk="0" hangingPunct="0">
              <a:lnSpc>
                <a:spcPct val="85000"/>
              </a:lnSpc>
              <a:spcBef>
                <a:spcPct val="30000"/>
              </a:spcBef>
              <a:spcAft>
                <a:spcPct val="0"/>
              </a:spcAft>
              <a:buClr>
                <a:srgbClr val="FFAF00"/>
              </a:buClr>
              <a:buSzPct val="110000"/>
              <a:buFont typeface="Arial" pitchFamily="34" charset="0"/>
              <a:buChar char="–"/>
              <a:tabLst/>
              <a:defRPr/>
            </a:lvl3pPr>
            <a:lvl4pPr marL="1040270" marR="0" indent="-145429" algn="l" defTabSz="754654" rtl="0" eaLnBrk="0" fontAlgn="base" latinLnBrk="0" hangingPunct="0">
              <a:lnSpc>
                <a:spcPct val="85000"/>
              </a:lnSpc>
              <a:spcBef>
                <a:spcPct val="30000"/>
              </a:spcBef>
              <a:spcAft>
                <a:spcPct val="0"/>
              </a:spcAft>
              <a:buClr>
                <a:srgbClr val="FFAF00"/>
              </a:buClr>
              <a:buSzPct val="110000"/>
              <a:buFont typeface="Arial" pitchFamily="34" charset="0"/>
              <a:buChar char="▪"/>
              <a:tabLst/>
              <a:defRPr/>
            </a:lvl4pPr>
            <a:lvl5pPr marL="1341608" marR="0" indent="-153290" algn="l" defTabSz="754654" rtl="0" eaLnBrk="0" fontAlgn="base" latinLnBrk="0" hangingPunct="0">
              <a:lnSpc>
                <a:spcPct val="85000"/>
              </a:lnSpc>
              <a:spcBef>
                <a:spcPct val="30000"/>
              </a:spcBef>
              <a:spcAft>
                <a:spcPct val="0"/>
              </a:spcAft>
              <a:buClr>
                <a:srgbClr val="FFAF00"/>
              </a:buClr>
              <a:buSzPct val="110000"/>
              <a:buFontTx/>
              <a:buChar char="•"/>
              <a:tabLs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de-DE" dirty="0"/>
          </a:p>
        </p:txBody>
      </p:sp>
      <p:sp>
        <p:nvSpPr>
          <p:cNvPr id="3" name="Inhaltsplatzhalt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de-DE"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4491" y="187607"/>
            <a:ext cx="8633761" cy="688824"/>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254490" y="996835"/>
            <a:ext cx="8638800" cy="4081143"/>
          </a:xfrm>
          <a:prstGeom prst="rect">
            <a:avLst/>
          </a:prstGeom>
        </p:spPr>
        <p:txBody>
          <a:bodyPr/>
          <a:lstStyle/>
          <a:p>
            <a:pPr lvl="0"/>
            <a:endParaRPr lang="en-AU" noProof="0"/>
          </a:p>
        </p:txBody>
      </p:sp>
      <p:sp>
        <p:nvSpPr>
          <p:cNvPr id="4" name="Rectangle 54"/>
          <p:cNvSpPr>
            <a:spLocks noGrp="1" noChangeArrowheads="1"/>
          </p:cNvSpPr>
          <p:nvPr>
            <p:ph type="ftr" sz="quarter" idx="10"/>
          </p:nvPr>
        </p:nvSpPr>
        <p:spPr>
          <a:xfrm>
            <a:off x="1971668" y="5489594"/>
            <a:ext cx="6044766" cy="102593"/>
          </a:xfrm>
          <a:prstGeom prst="rect">
            <a:avLst/>
          </a:prstGeom>
        </p:spPr>
        <p:txBody>
          <a:bodyPr/>
          <a:lstStyle>
            <a:lvl1pPr>
              <a:defRPr>
                <a:latin typeface="Arial" pitchFamily="34" charset="0"/>
                <a:cs typeface="Arial" pitchFamily="34" charset="0"/>
              </a:defRPr>
            </a:lvl1pPr>
          </a:lstStyle>
          <a:p>
            <a:pPr>
              <a:defRPr/>
            </a:pPr>
            <a:r>
              <a:rPr lang="en-US" smtClean="0"/>
              <a:t>     6/9/2011 </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78" descr="smart_labs"/>
          <p:cNvPicPr>
            <a:picLocks noChangeAspect="1" noChangeArrowheads="1"/>
          </p:cNvPicPr>
          <p:nvPr userDrawn="1"/>
        </p:nvPicPr>
        <p:blipFill>
          <a:blip r:embed="rId2" cstate="print"/>
          <a:srcRect/>
          <a:stretch>
            <a:fillRect/>
          </a:stretch>
        </p:blipFill>
        <p:spPr bwMode="auto">
          <a:xfrm>
            <a:off x="7276901" y="135805"/>
            <a:ext cx="1712138" cy="520818"/>
          </a:xfrm>
          <a:prstGeom prst="rect">
            <a:avLst/>
          </a:prstGeom>
          <a:noFill/>
        </p:spPr>
      </p:pic>
      <p:sp>
        <p:nvSpPr>
          <p:cNvPr id="5" name="Rectangle 4"/>
          <p:cNvSpPr>
            <a:spLocks noChangeArrowheads="1"/>
          </p:cNvSpPr>
          <p:nvPr userDrawn="1"/>
        </p:nvSpPr>
        <p:spPr bwMode="auto">
          <a:xfrm>
            <a:off x="243152" y="5492393"/>
            <a:ext cx="6846031" cy="127404"/>
          </a:xfrm>
          <a:prstGeom prst="rect">
            <a:avLst/>
          </a:prstGeom>
          <a:noFill/>
          <a:ln w="9525" algn="ctr">
            <a:noFill/>
            <a:miter lim="800000"/>
            <a:headEnd/>
            <a:tailEnd/>
          </a:ln>
          <a:effectLst/>
        </p:spPr>
        <p:txBody>
          <a:bodyPr lIns="0" tIns="0" rIns="0" bIns="0"/>
          <a:lstStyle/>
          <a:p>
            <a:pPr>
              <a:buFontTx/>
              <a:buNone/>
              <a:tabLst>
                <a:tab pos="220108" algn="l"/>
                <a:tab pos="1847331" algn="l"/>
              </a:tabLst>
              <a:defRPr/>
            </a:pPr>
            <a:fld id="{7BA6466B-0760-40D1-8486-C34A9877D00A}" type="slidenum">
              <a:rPr sz="700" noProof="1">
                <a:solidFill>
                  <a:srgbClr val="68717A">
                    <a:lumMod val="75000"/>
                  </a:srgbClr>
                </a:solidFill>
              </a:rPr>
              <a:pPr>
                <a:buFontTx/>
                <a:buNone/>
                <a:tabLst>
                  <a:tab pos="220108" algn="l"/>
                  <a:tab pos="1847331" algn="l"/>
                </a:tabLst>
                <a:defRPr/>
              </a:pPr>
              <a:t>‹#›</a:t>
            </a:fld>
            <a:r>
              <a:rPr lang="fi-FI" sz="700" dirty="0">
                <a:solidFill>
                  <a:srgbClr val="68717A">
                    <a:lumMod val="75000"/>
                  </a:srgbClr>
                </a:solidFill>
              </a:rPr>
              <a:t>	</a:t>
            </a:r>
            <a:r>
              <a:rPr lang="en-US" sz="700" dirty="0">
                <a:solidFill>
                  <a:srgbClr val="68717A">
                    <a:lumMod val="75000"/>
                  </a:srgbClr>
                </a:solidFill>
              </a:rPr>
              <a:t>© Nokia Siemens Networks</a:t>
            </a:r>
            <a:endParaRPr lang="de-DE" sz="700" noProof="1">
              <a:solidFill>
                <a:srgbClr val="68717A">
                  <a:lumMod val="75000"/>
                </a:srgbClr>
              </a:solidFill>
            </a:endParaRPr>
          </a:p>
        </p:txBody>
      </p:sp>
      <p:grpSp>
        <p:nvGrpSpPr>
          <p:cNvPr id="2" name="Group 27"/>
          <p:cNvGrpSpPr>
            <a:grpSpLocks/>
          </p:cNvGrpSpPr>
          <p:nvPr userDrawn="1"/>
        </p:nvGrpSpPr>
        <p:grpSpPr bwMode="auto">
          <a:xfrm>
            <a:off x="-215435" y="-180607"/>
            <a:ext cx="9572350" cy="6076214"/>
            <a:chOff x="-136" y="-136"/>
            <a:chExt cx="6030" cy="4592"/>
          </a:xfrm>
        </p:grpSpPr>
        <p:sp>
          <p:nvSpPr>
            <p:cNvPr id="7" name="Line 28"/>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8" name="Line 29"/>
            <p:cNvSpPr>
              <a:spLocks noChangeShapeType="1"/>
            </p:cNvSpPr>
            <p:nvPr userDrawn="1"/>
          </p:nvSpPr>
          <p:spPr bwMode="auto">
            <a:xfrm rot="5400000">
              <a:off x="-80" y="69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9" name="Line 30"/>
            <p:cNvSpPr>
              <a:spLocks noChangeShapeType="1"/>
            </p:cNvSpPr>
            <p:nvPr userDrawn="1"/>
          </p:nvSpPr>
          <p:spPr bwMode="auto">
            <a:xfrm rot="5400000">
              <a:off x="-80" y="609"/>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0" name="Line 31"/>
            <p:cNvSpPr>
              <a:spLocks noChangeShapeType="1"/>
            </p:cNvSpPr>
            <p:nvPr userDrawn="1"/>
          </p:nvSpPr>
          <p:spPr bwMode="auto">
            <a:xfrm rot="5400000">
              <a:off x="-80" y="4191"/>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1" name="Line 32"/>
            <p:cNvSpPr>
              <a:spLocks noChangeShapeType="1"/>
            </p:cNvSpPr>
            <p:nvPr userDrawn="1"/>
          </p:nvSpPr>
          <p:spPr bwMode="auto">
            <a:xfrm rot="5400000">
              <a:off x="-80" y="3875"/>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2" name="Line 33"/>
            <p:cNvSpPr>
              <a:spLocks noChangeShapeType="1"/>
            </p:cNvSpPr>
            <p:nvPr userDrawn="1"/>
          </p:nvSpPr>
          <p:spPr bwMode="auto">
            <a:xfrm rot="5400000">
              <a:off x="-80" y="378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3" name="Line 34"/>
            <p:cNvSpPr>
              <a:spLocks noChangeShapeType="1"/>
            </p:cNvSpPr>
            <p:nvPr userDrawn="1"/>
          </p:nvSpPr>
          <p:spPr bwMode="auto">
            <a:xfrm rot="5400000">
              <a:off x="-80" y="8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4" name="Line 35"/>
            <p:cNvSpPr>
              <a:spLocks noChangeShapeType="1"/>
            </p:cNvSpPr>
            <p:nvPr userDrawn="1"/>
          </p:nvSpPr>
          <p:spPr bwMode="auto">
            <a:xfrm>
              <a:off x="159" y="-136"/>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5" name="Line 36"/>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6" name="Line 37"/>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7" name="Line 38"/>
            <p:cNvSpPr>
              <a:spLocks noChangeShapeType="1"/>
            </p:cNvSpPr>
            <p:nvPr userDrawn="1"/>
          </p:nvSpPr>
          <p:spPr bwMode="auto">
            <a:xfrm rot="5400000">
              <a:off x="5838" y="69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8" name="Line 39"/>
            <p:cNvSpPr>
              <a:spLocks noChangeShapeType="1"/>
            </p:cNvSpPr>
            <p:nvPr userDrawn="1"/>
          </p:nvSpPr>
          <p:spPr bwMode="auto">
            <a:xfrm rot="5400000">
              <a:off x="5838" y="609"/>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9" name="Line 40"/>
            <p:cNvSpPr>
              <a:spLocks noChangeShapeType="1"/>
            </p:cNvSpPr>
            <p:nvPr userDrawn="1"/>
          </p:nvSpPr>
          <p:spPr bwMode="auto">
            <a:xfrm rot="5400000">
              <a:off x="5838" y="4191"/>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20" name="Line 41"/>
            <p:cNvSpPr>
              <a:spLocks noChangeShapeType="1"/>
            </p:cNvSpPr>
            <p:nvPr userDrawn="1"/>
          </p:nvSpPr>
          <p:spPr bwMode="auto">
            <a:xfrm rot="5400000">
              <a:off x="5838" y="3875"/>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21" name="Line 42"/>
            <p:cNvSpPr>
              <a:spLocks noChangeShapeType="1"/>
            </p:cNvSpPr>
            <p:nvPr userDrawn="1"/>
          </p:nvSpPr>
          <p:spPr bwMode="auto">
            <a:xfrm rot="5400000">
              <a:off x="5838" y="378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22" name="Line 43"/>
            <p:cNvSpPr>
              <a:spLocks noChangeShapeType="1"/>
            </p:cNvSpPr>
            <p:nvPr userDrawn="1"/>
          </p:nvSpPr>
          <p:spPr bwMode="auto">
            <a:xfrm rot="5400000">
              <a:off x="5838" y="8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grpSp>
      <p:grpSp>
        <p:nvGrpSpPr>
          <p:cNvPr id="3" name="Group 57"/>
          <p:cNvGrpSpPr>
            <a:grpSpLocks/>
          </p:cNvGrpSpPr>
          <p:nvPr userDrawn="1"/>
        </p:nvGrpSpPr>
        <p:grpSpPr bwMode="auto">
          <a:xfrm>
            <a:off x="647564" y="5745801"/>
            <a:ext cx="5436258" cy="149806"/>
            <a:chOff x="408" y="4343"/>
            <a:chExt cx="3424" cy="113"/>
          </a:xfrm>
        </p:grpSpPr>
        <p:grpSp>
          <p:nvGrpSpPr>
            <p:cNvPr id="6" name="Group 58"/>
            <p:cNvGrpSpPr>
              <a:grpSpLocks/>
            </p:cNvGrpSpPr>
            <p:nvPr userDrawn="1"/>
          </p:nvGrpSpPr>
          <p:grpSpPr bwMode="auto">
            <a:xfrm>
              <a:off x="929" y="4343"/>
              <a:ext cx="2903" cy="113"/>
              <a:chOff x="929" y="4343"/>
              <a:chExt cx="2903" cy="113"/>
            </a:xfrm>
          </p:grpSpPr>
          <p:sp>
            <p:nvSpPr>
              <p:cNvPr id="26" name="AutoShape 59"/>
              <p:cNvSpPr>
                <a:spLocks noChangeArrowheads="1"/>
              </p:cNvSpPr>
              <p:nvPr/>
            </p:nvSpPr>
            <p:spPr bwMode="auto">
              <a:xfrm>
                <a:off x="929" y="4343"/>
                <a:ext cx="181" cy="113"/>
              </a:xfrm>
              <a:prstGeom prst="roundRect">
                <a:avLst>
                  <a:gd name="adj" fmla="val 16667"/>
                </a:avLst>
              </a:prstGeom>
              <a:solidFill>
                <a:srgbClr val="FFD308"/>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211 B 8</a:t>
                </a:r>
                <a:endParaRPr lang="en-US" sz="500" b="1">
                  <a:solidFill>
                    <a:srgbClr val="FFFFFF"/>
                  </a:solidFill>
                </a:endParaRPr>
              </a:p>
            </p:txBody>
          </p:sp>
          <p:sp>
            <p:nvSpPr>
              <p:cNvPr id="27" name="AutoShape 60"/>
              <p:cNvSpPr>
                <a:spLocks noChangeArrowheads="1"/>
              </p:cNvSpPr>
              <p:nvPr/>
            </p:nvSpPr>
            <p:spPr bwMode="auto">
              <a:xfrm>
                <a:off x="1156" y="4343"/>
                <a:ext cx="181" cy="113"/>
              </a:xfrm>
              <a:prstGeom prst="roundRect">
                <a:avLst>
                  <a:gd name="adj" fmla="val 16667"/>
                </a:avLst>
              </a:prstGeom>
              <a:solidFill>
                <a:srgbClr val="FFAF00"/>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175 B 0</a:t>
                </a:r>
                <a:endParaRPr lang="en-US" sz="500" b="1">
                  <a:solidFill>
                    <a:srgbClr val="FFFFFF"/>
                  </a:solidFill>
                </a:endParaRPr>
              </a:p>
            </p:txBody>
          </p:sp>
          <p:sp>
            <p:nvSpPr>
              <p:cNvPr id="28" name="AutoShape 61"/>
              <p:cNvSpPr>
                <a:spLocks noChangeArrowheads="1"/>
              </p:cNvSpPr>
              <p:nvPr/>
            </p:nvSpPr>
            <p:spPr bwMode="auto">
              <a:xfrm>
                <a:off x="1383" y="4343"/>
                <a:ext cx="181" cy="113"/>
              </a:xfrm>
              <a:prstGeom prst="roundRect">
                <a:avLst>
                  <a:gd name="adj" fmla="val 16667"/>
                </a:avLst>
              </a:prstGeom>
              <a:solidFill>
                <a:srgbClr val="7F10A2"/>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127 G 16 </a:t>
                </a:r>
                <a:br>
                  <a:rPr lang="en-GB" sz="500" b="1">
                    <a:solidFill>
                      <a:srgbClr val="FFFFFF"/>
                    </a:solidFill>
                  </a:rPr>
                </a:br>
                <a:r>
                  <a:rPr lang="en-GB" sz="500" b="1">
                    <a:solidFill>
                      <a:srgbClr val="FFFFFF"/>
                    </a:solidFill>
                  </a:rPr>
                  <a:t>B 162</a:t>
                </a:r>
                <a:endParaRPr lang="en-US" sz="500" b="1">
                  <a:solidFill>
                    <a:srgbClr val="FFFFFF"/>
                  </a:solidFill>
                </a:endParaRPr>
              </a:p>
            </p:txBody>
          </p:sp>
          <p:sp>
            <p:nvSpPr>
              <p:cNvPr id="29" name="AutoShape 62"/>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163 G 166 B 173</a:t>
                </a:r>
                <a:endParaRPr lang="en-US" sz="500" b="1">
                  <a:solidFill>
                    <a:srgbClr val="FFFFFF"/>
                  </a:solidFill>
                </a:endParaRPr>
              </a:p>
            </p:txBody>
          </p:sp>
          <p:sp>
            <p:nvSpPr>
              <p:cNvPr id="30" name="AutoShape 63"/>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104</a:t>
                </a:r>
                <a:br>
                  <a:rPr lang="en-GB" sz="500" b="1">
                    <a:solidFill>
                      <a:srgbClr val="FFFFFF"/>
                    </a:solidFill>
                  </a:rPr>
                </a:br>
                <a:r>
                  <a:rPr lang="en-GB" sz="500" b="1">
                    <a:solidFill>
                      <a:srgbClr val="FFFFFF"/>
                    </a:solidFill>
                  </a:rPr>
                  <a:t>G 113 B 122</a:t>
                </a:r>
                <a:endParaRPr lang="en-US" sz="500" b="1">
                  <a:solidFill>
                    <a:srgbClr val="FFFFFF"/>
                  </a:solidFill>
                </a:endParaRPr>
              </a:p>
            </p:txBody>
          </p:sp>
          <p:sp>
            <p:nvSpPr>
              <p:cNvPr id="31" name="AutoShape 64"/>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234 G 234 </a:t>
                </a:r>
                <a:br>
                  <a:rPr lang="en-GB" sz="500" b="1">
                    <a:solidFill>
                      <a:srgbClr val="FFFFFF"/>
                    </a:solidFill>
                  </a:rPr>
                </a:br>
                <a:r>
                  <a:rPr lang="en-GB" sz="500" b="1">
                    <a:solidFill>
                      <a:srgbClr val="FFFFFF"/>
                    </a:solidFill>
                  </a:rPr>
                  <a:t>B 234</a:t>
                </a:r>
                <a:endParaRPr lang="en-US" sz="500" b="1">
                  <a:solidFill>
                    <a:srgbClr val="FFFFFF"/>
                  </a:solidFill>
                </a:endParaRPr>
              </a:p>
            </p:txBody>
          </p:sp>
          <p:sp>
            <p:nvSpPr>
              <p:cNvPr id="32" name="AutoShape 65"/>
              <p:cNvSpPr>
                <a:spLocks noChangeArrowheads="1"/>
              </p:cNvSpPr>
              <p:nvPr/>
            </p:nvSpPr>
            <p:spPr bwMode="auto">
              <a:xfrm>
                <a:off x="3424" y="4343"/>
                <a:ext cx="181" cy="113"/>
              </a:xfrm>
              <a:prstGeom prst="roundRect">
                <a:avLst>
                  <a:gd name="adj" fmla="val 16667"/>
                </a:avLst>
              </a:prstGeom>
              <a:solidFill>
                <a:srgbClr val="AF0033"/>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175 </a:t>
                </a:r>
                <a:br>
                  <a:rPr lang="en-GB" sz="500" b="1">
                    <a:solidFill>
                      <a:srgbClr val="FFFFFF"/>
                    </a:solidFill>
                  </a:rPr>
                </a:br>
                <a:r>
                  <a:rPr lang="en-GB" sz="500" b="1">
                    <a:solidFill>
                      <a:srgbClr val="FFFFFF"/>
                    </a:solidFill>
                  </a:rPr>
                  <a:t>G 0 </a:t>
                </a:r>
                <a:br>
                  <a:rPr lang="en-GB" sz="500" b="1">
                    <a:solidFill>
                      <a:srgbClr val="FFFFFF"/>
                    </a:solidFill>
                  </a:rPr>
                </a:br>
                <a:r>
                  <a:rPr lang="en-GB" sz="500" b="1">
                    <a:solidFill>
                      <a:srgbClr val="FFFFFF"/>
                    </a:solidFill>
                  </a:rPr>
                  <a:t>B 51</a:t>
                </a:r>
                <a:endParaRPr lang="en-US" sz="500" b="1">
                  <a:solidFill>
                    <a:srgbClr val="FFFFFF"/>
                  </a:solidFill>
                </a:endParaRPr>
              </a:p>
            </p:txBody>
          </p:sp>
          <p:sp>
            <p:nvSpPr>
              <p:cNvPr id="33" name="AutoShape 66"/>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0 </a:t>
                </a:r>
                <a:br>
                  <a:rPr lang="en-GB" sz="500" b="1">
                    <a:solidFill>
                      <a:srgbClr val="FFFFFF"/>
                    </a:solidFill>
                  </a:rPr>
                </a:br>
                <a:r>
                  <a:rPr lang="en-GB" sz="500" b="1">
                    <a:solidFill>
                      <a:srgbClr val="FFFFFF"/>
                    </a:solidFill>
                  </a:rPr>
                  <a:t>G 0 </a:t>
                </a:r>
                <a:br>
                  <a:rPr lang="en-GB" sz="500" b="1">
                    <a:solidFill>
                      <a:srgbClr val="FFFFFF"/>
                    </a:solidFill>
                  </a:rPr>
                </a:br>
                <a:r>
                  <a:rPr lang="en-GB" sz="500" b="1">
                    <a:solidFill>
                      <a:srgbClr val="FFFFFF"/>
                    </a:solidFill>
                  </a:rPr>
                  <a:t>B 0</a:t>
                </a:r>
                <a:endParaRPr lang="en-US" sz="500" b="1">
                  <a:solidFill>
                    <a:srgbClr val="FFFFFF"/>
                  </a:solidFill>
                </a:endParaRPr>
              </a:p>
            </p:txBody>
          </p:sp>
          <p:sp>
            <p:nvSpPr>
              <p:cNvPr id="34" name="AutoShape 67"/>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255 B 255</a:t>
                </a:r>
                <a:endParaRPr lang="en-US" sz="500" b="1">
                  <a:solidFill>
                    <a:srgbClr val="FFFFFF"/>
                  </a:solidFill>
                </a:endParaRPr>
              </a:p>
            </p:txBody>
          </p:sp>
          <p:sp>
            <p:nvSpPr>
              <p:cNvPr id="35" name="Rectangle 68"/>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628879" eaLnBrk="0" hangingPunct="0">
                  <a:spcBef>
                    <a:spcPct val="15000"/>
                  </a:spcBef>
                  <a:spcAft>
                    <a:spcPct val="15000"/>
                  </a:spcAft>
                  <a:buClr>
                    <a:srgbClr val="FFD308"/>
                  </a:buClr>
                  <a:buFontTx/>
                  <a:buNone/>
                  <a:defRPr/>
                </a:pPr>
                <a:r>
                  <a:rPr lang="en-GB" sz="500" b="1">
                    <a:solidFill>
                      <a:srgbClr val="FFFFFF"/>
                    </a:solidFill>
                  </a:rPr>
                  <a:t>Supporting colors:</a:t>
                </a:r>
              </a:p>
            </p:txBody>
          </p:sp>
          <p:sp>
            <p:nvSpPr>
              <p:cNvPr id="36" name="AutoShape 69"/>
              <p:cNvSpPr>
                <a:spLocks noChangeArrowheads="1"/>
              </p:cNvSpPr>
              <p:nvPr userDrawn="1"/>
            </p:nvSpPr>
            <p:spPr bwMode="auto">
              <a:xfrm>
                <a:off x="3651" y="4343"/>
                <a:ext cx="181" cy="113"/>
              </a:xfrm>
              <a:prstGeom prst="roundRect">
                <a:avLst>
                  <a:gd name="adj" fmla="val 16667"/>
                </a:avLst>
              </a:prstGeom>
              <a:solidFill>
                <a:srgbClr val="34C333"/>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52 </a:t>
                </a:r>
                <a:br>
                  <a:rPr lang="en-GB" sz="500" b="1">
                    <a:solidFill>
                      <a:srgbClr val="FFFFFF"/>
                    </a:solidFill>
                  </a:rPr>
                </a:br>
                <a:r>
                  <a:rPr lang="en-GB" sz="500" b="1">
                    <a:solidFill>
                      <a:srgbClr val="FFFFFF"/>
                    </a:solidFill>
                  </a:rPr>
                  <a:t>G 195 B 51</a:t>
                </a:r>
                <a:endParaRPr lang="en-US" sz="500" b="1">
                  <a:solidFill>
                    <a:srgbClr val="FFFFFF"/>
                  </a:solidFill>
                </a:endParaRPr>
              </a:p>
            </p:txBody>
          </p:sp>
        </p:grpSp>
        <p:sp>
          <p:nvSpPr>
            <p:cNvPr id="25" name="Rectangle 70"/>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628879" eaLnBrk="0" hangingPunct="0">
                <a:spcBef>
                  <a:spcPct val="15000"/>
                </a:spcBef>
                <a:spcAft>
                  <a:spcPct val="15000"/>
                </a:spcAft>
                <a:buClr>
                  <a:srgbClr val="FFD308"/>
                </a:buClr>
                <a:buFontTx/>
                <a:buNone/>
                <a:defRPr/>
              </a:pPr>
              <a:r>
                <a:rPr lang="en-GB" sz="500" b="1">
                  <a:solidFill>
                    <a:srgbClr val="FFFFFF"/>
                  </a:solidFill>
                </a:rPr>
                <a:t>Primary colors:</a:t>
              </a:r>
            </a:p>
          </p:txBody>
        </p:sp>
      </p:grpSp>
      <p:pic>
        <p:nvPicPr>
          <p:cNvPr id="37" name="Picture 15" descr="NSN-logo_PPT"/>
          <p:cNvPicPr>
            <a:picLocks noChangeAspect="1" noChangeArrowheads="1"/>
          </p:cNvPicPr>
          <p:nvPr userDrawn="1"/>
        </p:nvPicPr>
        <p:blipFill>
          <a:blip r:embed="rId3" cstate="print"/>
          <a:srcRect/>
          <a:stretch>
            <a:fillRect/>
          </a:stretch>
        </p:blipFill>
        <p:spPr bwMode="auto">
          <a:xfrm>
            <a:off x="8050449" y="5199782"/>
            <a:ext cx="837801" cy="393414"/>
          </a:xfrm>
          <a:prstGeom prst="rect">
            <a:avLst/>
          </a:prstGeom>
          <a:noFill/>
          <a:ln w="9525">
            <a:noFill/>
            <a:miter lim="800000"/>
            <a:headEnd/>
            <a:tailEnd/>
          </a:ln>
        </p:spPr>
      </p:pic>
      <p:grpSp>
        <p:nvGrpSpPr>
          <p:cNvPr id="23" name="Group 75"/>
          <p:cNvGrpSpPr/>
          <p:nvPr userDrawn="1"/>
        </p:nvGrpSpPr>
        <p:grpSpPr>
          <a:xfrm>
            <a:off x="279687" y="722425"/>
            <a:ext cx="8196983" cy="4338975"/>
            <a:chOff x="257175" y="1077913"/>
            <a:chExt cx="8610600" cy="4046537"/>
          </a:xfrm>
          <a:solidFill>
            <a:schemeClr val="bg2">
              <a:lumMod val="40000"/>
              <a:lumOff val="60000"/>
            </a:schemeClr>
          </a:solidFill>
        </p:grpSpPr>
        <p:sp>
          <p:nvSpPr>
            <p:cNvPr id="39" name="Freeform 2"/>
            <p:cNvSpPr>
              <a:spLocks noEditPoints="1"/>
            </p:cNvSpPr>
            <p:nvPr/>
          </p:nvSpPr>
          <p:spPr bwMode="auto">
            <a:xfrm>
              <a:off x="6096000" y="1822450"/>
              <a:ext cx="1439863" cy="1062038"/>
            </a:xfrm>
            <a:custGeom>
              <a:avLst/>
              <a:gdLst/>
              <a:ahLst/>
              <a:cxnLst>
                <a:cxn ang="0">
                  <a:pos x="841" y="111"/>
                </a:cxn>
                <a:cxn ang="0">
                  <a:pos x="735" y="38"/>
                </a:cxn>
                <a:cxn ang="0">
                  <a:pos x="607" y="16"/>
                </a:cxn>
                <a:cxn ang="0">
                  <a:pos x="629" y="67"/>
                </a:cxn>
                <a:cxn ang="0">
                  <a:pos x="601" y="105"/>
                </a:cxn>
                <a:cxn ang="0">
                  <a:pos x="668" y="128"/>
                </a:cxn>
                <a:cxn ang="0">
                  <a:pos x="585" y="184"/>
                </a:cxn>
                <a:cxn ang="0">
                  <a:pos x="495" y="229"/>
                </a:cxn>
                <a:cxn ang="0">
                  <a:pos x="317" y="184"/>
                </a:cxn>
                <a:cxn ang="0">
                  <a:pos x="201" y="111"/>
                </a:cxn>
                <a:cxn ang="0">
                  <a:pos x="128" y="83"/>
                </a:cxn>
                <a:cxn ang="0">
                  <a:pos x="128" y="124"/>
                </a:cxn>
                <a:cxn ang="0">
                  <a:pos x="61" y="162"/>
                </a:cxn>
                <a:cxn ang="0">
                  <a:pos x="73" y="233"/>
                </a:cxn>
                <a:cxn ang="0">
                  <a:pos x="0" y="257"/>
                </a:cxn>
                <a:cxn ang="0">
                  <a:pos x="23" y="290"/>
                </a:cxn>
                <a:cxn ang="0">
                  <a:pos x="77" y="347"/>
                </a:cxn>
                <a:cxn ang="0">
                  <a:pos x="122" y="379"/>
                </a:cxn>
                <a:cxn ang="0">
                  <a:pos x="128" y="418"/>
                </a:cxn>
                <a:cxn ang="0">
                  <a:pos x="262" y="485"/>
                </a:cxn>
                <a:cxn ang="0">
                  <a:pos x="313" y="485"/>
                </a:cxn>
                <a:cxn ang="0">
                  <a:pos x="339" y="479"/>
                </a:cxn>
                <a:cxn ang="0">
                  <a:pos x="445" y="475"/>
                </a:cxn>
                <a:cxn ang="0">
                  <a:pos x="489" y="529"/>
                </a:cxn>
                <a:cxn ang="0">
                  <a:pos x="495" y="564"/>
                </a:cxn>
                <a:cxn ang="0">
                  <a:pos x="562" y="592"/>
                </a:cxn>
                <a:cxn ang="0">
                  <a:pos x="684" y="613"/>
                </a:cxn>
                <a:cxn ang="0">
                  <a:pos x="723" y="609"/>
                </a:cxn>
                <a:cxn ang="0">
                  <a:pos x="767" y="592"/>
                </a:cxn>
                <a:cxn ang="0">
                  <a:pos x="845" y="525"/>
                </a:cxn>
                <a:cxn ang="0">
                  <a:pos x="857" y="458"/>
                </a:cxn>
                <a:cxn ang="0">
                  <a:pos x="828" y="434"/>
                </a:cxn>
                <a:cxn ang="0">
                  <a:pos x="845" y="414"/>
                </a:cxn>
                <a:cxn ang="0">
                  <a:pos x="774" y="347"/>
                </a:cxn>
                <a:cxn ang="0">
                  <a:pos x="767" y="296"/>
                </a:cxn>
                <a:cxn ang="0">
                  <a:pos x="745" y="290"/>
                </a:cxn>
                <a:cxn ang="0">
                  <a:pos x="739" y="257"/>
                </a:cxn>
                <a:cxn ang="0">
                  <a:pos x="767" y="251"/>
                </a:cxn>
                <a:cxn ang="0">
                  <a:pos x="824" y="251"/>
                </a:cxn>
                <a:cxn ang="0">
                  <a:pos x="879" y="201"/>
                </a:cxn>
                <a:cxn ang="0">
                  <a:pos x="907" y="156"/>
                </a:cxn>
                <a:cxn ang="0">
                  <a:pos x="684" y="669"/>
                </a:cxn>
                <a:cxn ang="0">
                  <a:pos x="713" y="635"/>
                </a:cxn>
              </a:cxnLst>
              <a:rect l="0" t="0" r="r" b="b"/>
              <a:pathLst>
                <a:path w="907" h="669">
                  <a:moveTo>
                    <a:pt x="907" y="156"/>
                  </a:moveTo>
                  <a:lnTo>
                    <a:pt x="885" y="89"/>
                  </a:lnTo>
                  <a:lnTo>
                    <a:pt x="841" y="111"/>
                  </a:lnTo>
                  <a:lnTo>
                    <a:pt x="790" y="79"/>
                  </a:lnTo>
                  <a:lnTo>
                    <a:pt x="745" y="61"/>
                  </a:lnTo>
                  <a:lnTo>
                    <a:pt x="735" y="38"/>
                  </a:lnTo>
                  <a:lnTo>
                    <a:pt x="646" y="0"/>
                  </a:lnTo>
                  <a:lnTo>
                    <a:pt x="607" y="6"/>
                  </a:lnTo>
                  <a:lnTo>
                    <a:pt x="607" y="16"/>
                  </a:lnTo>
                  <a:lnTo>
                    <a:pt x="623" y="32"/>
                  </a:lnTo>
                  <a:lnTo>
                    <a:pt x="611" y="50"/>
                  </a:lnTo>
                  <a:lnTo>
                    <a:pt x="629" y="67"/>
                  </a:lnTo>
                  <a:lnTo>
                    <a:pt x="595" y="73"/>
                  </a:lnTo>
                  <a:lnTo>
                    <a:pt x="589" y="89"/>
                  </a:lnTo>
                  <a:lnTo>
                    <a:pt x="601" y="105"/>
                  </a:lnTo>
                  <a:lnTo>
                    <a:pt x="629" y="111"/>
                  </a:lnTo>
                  <a:lnTo>
                    <a:pt x="652" y="105"/>
                  </a:lnTo>
                  <a:lnTo>
                    <a:pt x="668" y="128"/>
                  </a:lnTo>
                  <a:lnTo>
                    <a:pt x="601" y="162"/>
                  </a:lnTo>
                  <a:lnTo>
                    <a:pt x="573" y="162"/>
                  </a:lnTo>
                  <a:lnTo>
                    <a:pt x="585" y="184"/>
                  </a:lnTo>
                  <a:lnTo>
                    <a:pt x="562" y="213"/>
                  </a:lnTo>
                  <a:lnTo>
                    <a:pt x="528" y="213"/>
                  </a:lnTo>
                  <a:lnTo>
                    <a:pt x="495" y="229"/>
                  </a:lnTo>
                  <a:lnTo>
                    <a:pt x="422" y="213"/>
                  </a:lnTo>
                  <a:lnTo>
                    <a:pt x="345" y="207"/>
                  </a:lnTo>
                  <a:lnTo>
                    <a:pt x="317" y="184"/>
                  </a:lnTo>
                  <a:lnTo>
                    <a:pt x="228" y="162"/>
                  </a:lnTo>
                  <a:lnTo>
                    <a:pt x="228" y="140"/>
                  </a:lnTo>
                  <a:lnTo>
                    <a:pt x="201" y="111"/>
                  </a:lnTo>
                  <a:lnTo>
                    <a:pt x="161" y="105"/>
                  </a:lnTo>
                  <a:lnTo>
                    <a:pt x="150" y="83"/>
                  </a:lnTo>
                  <a:lnTo>
                    <a:pt x="128" y="83"/>
                  </a:lnTo>
                  <a:lnTo>
                    <a:pt x="128" y="95"/>
                  </a:lnTo>
                  <a:lnTo>
                    <a:pt x="118" y="105"/>
                  </a:lnTo>
                  <a:lnTo>
                    <a:pt x="128" y="124"/>
                  </a:lnTo>
                  <a:lnTo>
                    <a:pt x="89" y="128"/>
                  </a:lnTo>
                  <a:lnTo>
                    <a:pt x="96" y="162"/>
                  </a:lnTo>
                  <a:lnTo>
                    <a:pt x="61" y="162"/>
                  </a:lnTo>
                  <a:lnTo>
                    <a:pt x="77" y="191"/>
                  </a:lnTo>
                  <a:lnTo>
                    <a:pt x="77" y="217"/>
                  </a:lnTo>
                  <a:lnTo>
                    <a:pt x="73" y="233"/>
                  </a:lnTo>
                  <a:lnTo>
                    <a:pt x="39" y="239"/>
                  </a:lnTo>
                  <a:lnTo>
                    <a:pt x="29" y="257"/>
                  </a:lnTo>
                  <a:lnTo>
                    <a:pt x="0" y="257"/>
                  </a:lnTo>
                  <a:lnTo>
                    <a:pt x="0" y="274"/>
                  </a:lnTo>
                  <a:lnTo>
                    <a:pt x="6" y="284"/>
                  </a:lnTo>
                  <a:lnTo>
                    <a:pt x="23" y="290"/>
                  </a:lnTo>
                  <a:lnTo>
                    <a:pt x="29" y="306"/>
                  </a:lnTo>
                  <a:lnTo>
                    <a:pt x="57" y="335"/>
                  </a:lnTo>
                  <a:lnTo>
                    <a:pt x="77" y="347"/>
                  </a:lnTo>
                  <a:lnTo>
                    <a:pt x="112" y="341"/>
                  </a:lnTo>
                  <a:lnTo>
                    <a:pt x="134" y="367"/>
                  </a:lnTo>
                  <a:lnTo>
                    <a:pt x="122" y="379"/>
                  </a:lnTo>
                  <a:lnTo>
                    <a:pt x="134" y="395"/>
                  </a:lnTo>
                  <a:lnTo>
                    <a:pt x="118" y="408"/>
                  </a:lnTo>
                  <a:lnTo>
                    <a:pt x="128" y="418"/>
                  </a:lnTo>
                  <a:lnTo>
                    <a:pt x="161" y="440"/>
                  </a:lnTo>
                  <a:lnTo>
                    <a:pt x="185" y="440"/>
                  </a:lnTo>
                  <a:lnTo>
                    <a:pt x="262" y="485"/>
                  </a:lnTo>
                  <a:lnTo>
                    <a:pt x="301" y="497"/>
                  </a:lnTo>
                  <a:lnTo>
                    <a:pt x="301" y="485"/>
                  </a:lnTo>
                  <a:lnTo>
                    <a:pt x="313" y="485"/>
                  </a:lnTo>
                  <a:lnTo>
                    <a:pt x="323" y="491"/>
                  </a:lnTo>
                  <a:lnTo>
                    <a:pt x="329" y="479"/>
                  </a:lnTo>
                  <a:lnTo>
                    <a:pt x="339" y="479"/>
                  </a:lnTo>
                  <a:lnTo>
                    <a:pt x="368" y="491"/>
                  </a:lnTo>
                  <a:lnTo>
                    <a:pt x="428" y="458"/>
                  </a:lnTo>
                  <a:lnTo>
                    <a:pt x="445" y="475"/>
                  </a:lnTo>
                  <a:lnTo>
                    <a:pt x="463" y="479"/>
                  </a:lnTo>
                  <a:lnTo>
                    <a:pt x="489" y="497"/>
                  </a:lnTo>
                  <a:lnTo>
                    <a:pt x="489" y="529"/>
                  </a:lnTo>
                  <a:lnTo>
                    <a:pt x="479" y="546"/>
                  </a:lnTo>
                  <a:lnTo>
                    <a:pt x="473" y="558"/>
                  </a:lnTo>
                  <a:lnTo>
                    <a:pt x="495" y="564"/>
                  </a:lnTo>
                  <a:lnTo>
                    <a:pt x="524" y="609"/>
                  </a:lnTo>
                  <a:lnTo>
                    <a:pt x="540" y="609"/>
                  </a:lnTo>
                  <a:lnTo>
                    <a:pt x="562" y="592"/>
                  </a:lnTo>
                  <a:lnTo>
                    <a:pt x="607" y="574"/>
                  </a:lnTo>
                  <a:lnTo>
                    <a:pt x="668" y="609"/>
                  </a:lnTo>
                  <a:lnTo>
                    <a:pt x="684" y="613"/>
                  </a:lnTo>
                  <a:lnTo>
                    <a:pt x="690" y="625"/>
                  </a:lnTo>
                  <a:lnTo>
                    <a:pt x="700" y="613"/>
                  </a:lnTo>
                  <a:lnTo>
                    <a:pt x="723" y="609"/>
                  </a:lnTo>
                  <a:lnTo>
                    <a:pt x="751" y="580"/>
                  </a:lnTo>
                  <a:lnTo>
                    <a:pt x="757" y="592"/>
                  </a:lnTo>
                  <a:lnTo>
                    <a:pt x="767" y="592"/>
                  </a:lnTo>
                  <a:lnTo>
                    <a:pt x="778" y="580"/>
                  </a:lnTo>
                  <a:lnTo>
                    <a:pt x="806" y="574"/>
                  </a:lnTo>
                  <a:lnTo>
                    <a:pt x="845" y="525"/>
                  </a:lnTo>
                  <a:lnTo>
                    <a:pt x="834" y="513"/>
                  </a:lnTo>
                  <a:lnTo>
                    <a:pt x="861" y="469"/>
                  </a:lnTo>
                  <a:lnTo>
                    <a:pt x="857" y="458"/>
                  </a:lnTo>
                  <a:lnTo>
                    <a:pt x="867" y="452"/>
                  </a:lnTo>
                  <a:lnTo>
                    <a:pt x="861" y="440"/>
                  </a:lnTo>
                  <a:lnTo>
                    <a:pt x="828" y="434"/>
                  </a:lnTo>
                  <a:lnTo>
                    <a:pt x="845" y="418"/>
                  </a:lnTo>
                  <a:lnTo>
                    <a:pt x="806" y="408"/>
                  </a:lnTo>
                  <a:lnTo>
                    <a:pt x="845" y="414"/>
                  </a:lnTo>
                  <a:lnTo>
                    <a:pt x="845" y="408"/>
                  </a:lnTo>
                  <a:lnTo>
                    <a:pt x="818" y="391"/>
                  </a:lnTo>
                  <a:lnTo>
                    <a:pt x="774" y="347"/>
                  </a:lnTo>
                  <a:lnTo>
                    <a:pt x="784" y="329"/>
                  </a:lnTo>
                  <a:lnTo>
                    <a:pt x="812" y="306"/>
                  </a:lnTo>
                  <a:lnTo>
                    <a:pt x="767" y="296"/>
                  </a:lnTo>
                  <a:lnTo>
                    <a:pt x="767" y="306"/>
                  </a:lnTo>
                  <a:lnTo>
                    <a:pt x="751" y="306"/>
                  </a:lnTo>
                  <a:lnTo>
                    <a:pt x="745" y="290"/>
                  </a:lnTo>
                  <a:lnTo>
                    <a:pt x="713" y="284"/>
                  </a:lnTo>
                  <a:lnTo>
                    <a:pt x="713" y="268"/>
                  </a:lnTo>
                  <a:lnTo>
                    <a:pt x="739" y="257"/>
                  </a:lnTo>
                  <a:lnTo>
                    <a:pt x="757" y="233"/>
                  </a:lnTo>
                  <a:lnTo>
                    <a:pt x="774" y="239"/>
                  </a:lnTo>
                  <a:lnTo>
                    <a:pt x="767" y="251"/>
                  </a:lnTo>
                  <a:lnTo>
                    <a:pt x="778" y="268"/>
                  </a:lnTo>
                  <a:lnTo>
                    <a:pt x="806" y="251"/>
                  </a:lnTo>
                  <a:lnTo>
                    <a:pt x="824" y="251"/>
                  </a:lnTo>
                  <a:lnTo>
                    <a:pt x="845" y="229"/>
                  </a:lnTo>
                  <a:lnTo>
                    <a:pt x="867" y="217"/>
                  </a:lnTo>
                  <a:lnTo>
                    <a:pt x="879" y="201"/>
                  </a:lnTo>
                  <a:lnTo>
                    <a:pt x="895" y="191"/>
                  </a:lnTo>
                  <a:lnTo>
                    <a:pt x="885" y="166"/>
                  </a:lnTo>
                  <a:lnTo>
                    <a:pt x="907" y="156"/>
                  </a:lnTo>
                  <a:close/>
                  <a:moveTo>
                    <a:pt x="690" y="631"/>
                  </a:moveTo>
                  <a:lnTo>
                    <a:pt x="672" y="653"/>
                  </a:lnTo>
                  <a:lnTo>
                    <a:pt x="684" y="669"/>
                  </a:lnTo>
                  <a:lnTo>
                    <a:pt x="707" y="669"/>
                  </a:lnTo>
                  <a:lnTo>
                    <a:pt x="717" y="647"/>
                  </a:lnTo>
                  <a:lnTo>
                    <a:pt x="713" y="635"/>
                  </a:lnTo>
                  <a:lnTo>
                    <a:pt x="690" y="631"/>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0" name="Freeform 3"/>
            <p:cNvSpPr>
              <a:spLocks noEditPoints="1"/>
            </p:cNvSpPr>
            <p:nvPr/>
          </p:nvSpPr>
          <p:spPr bwMode="auto">
            <a:xfrm>
              <a:off x="2860675" y="1077913"/>
              <a:ext cx="5346700" cy="1301750"/>
            </a:xfrm>
            <a:custGeom>
              <a:avLst/>
              <a:gdLst/>
              <a:ahLst/>
              <a:cxnLst>
                <a:cxn ang="0">
                  <a:pos x="333" y="6"/>
                </a:cxn>
                <a:cxn ang="0">
                  <a:pos x="83" y="57"/>
                </a:cxn>
                <a:cxn ang="0">
                  <a:pos x="161" y="172"/>
                </a:cxn>
                <a:cxn ang="0">
                  <a:pos x="122" y="290"/>
                </a:cxn>
                <a:cxn ang="0">
                  <a:pos x="311" y="268"/>
                </a:cxn>
                <a:cxn ang="0">
                  <a:pos x="550" y="179"/>
                </a:cxn>
                <a:cxn ang="0">
                  <a:pos x="589" y="95"/>
                </a:cxn>
                <a:cxn ang="0">
                  <a:pos x="122" y="207"/>
                </a:cxn>
                <a:cxn ang="0">
                  <a:pos x="599" y="290"/>
                </a:cxn>
                <a:cxn ang="0">
                  <a:pos x="1088" y="51"/>
                </a:cxn>
                <a:cxn ang="0">
                  <a:pos x="983" y="83"/>
                </a:cxn>
                <a:cxn ang="0">
                  <a:pos x="3084" y="195"/>
                </a:cxn>
                <a:cxn ang="0">
                  <a:pos x="2728" y="172"/>
                </a:cxn>
                <a:cxn ang="0">
                  <a:pos x="2412" y="146"/>
                </a:cxn>
                <a:cxn ang="0">
                  <a:pos x="2223" y="146"/>
                </a:cxn>
                <a:cxn ang="0">
                  <a:pos x="1994" y="79"/>
                </a:cxn>
                <a:cxn ang="0">
                  <a:pos x="1811" y="146"/>
                </a:cxn>
                <a:cxn ang="0">
                  <a:pos x="1734" y="140"/>
                </a:cxn>
                <a:cxn ang="0">
                  <a:pos x="1778" y="246"/>
                </a:cxn>
                <a:cxn ang="0">
                  <a:pos x="1671" y="191"/>
                </a:cxn>
                <a:cxn ang="0">
                  <a:pos x="1427" y="246"/>
                </a:cxn>
                <a:cxn ang="0">
                  <a:pos x="1305" y="274"/>
                </a:cxn>
                <a:cxn ang="0">
                  <a:pos x="1210" y="191"/>
                </a:cxn>
                <a:cxn ang="0">
                  <a:pos x="1111" y="191"/>
                </a:cxn>
                <a:cxn ang="0">
                  <a:pos x="995" y="252"/>
                </a:cxn>
                <a:cxn ang="0">
                  <a:pos x="899" y="357"/>
                </a:cxn>
                <a:cxn ang="0">
                  <a:pos x="1078" y="373"/>
                </a:cxn>
                <a:cxn ang="0">
                  <a:pos x="1232" y="363"/>
                </a:cxn>
                <a:cxn ang="0">
                  <a:pos x="1184" y="481"/>
                </a:cxn>
                <a:cxn ang="0">
                  <a:pos x="1350" y="647"/>
                </a:cxn>
                <a:cxn ang="0">
                  <a:pos x="1494" y="698"/>
                </a:cxn>
                <a:cxn ang="0">
                  <a:pos x="1267" y="775"/>
                </a:cxn>
                <a:cxn ang="0">
                  <a:pos x="1594" y="753"/>
                </a:cxn>
                <a:cxn ang="0">
                  <a:pos x="1648" y="597"/>
                </a:cxn>
                <a:cxn ang="0">
                  <a:pos x="1699" y="743"/>
                </a:cxn>
                <a:cxn ang="0">
                  <a:pos x="2010" y="769"/>
                </a:cxn>
                <a:cxn ang="0">
                  <a:pos x="2099" y="631"/>
                </a:cxn>
                <a:cxn ang="0">
                  <a:pos x="2460" y="682"/>
                </a:cxn>
                <a:cxn ang="0">
                  <a:pos x="2649" y="519"/>
                </a:cxn>
                <a:cxn ang="0">
                  <a:pos x="3000" y="619"/>
                </a:cxn>
                <a:cxn ang="0">
                  <a:pos x="2939" y="357"/>
                </a:cxn>
                <a:cxn ang="0">
                  <a:pos x="3112" y="329"/>
                </a:cxn>
                <a:cxn ang="0">
                  <a:pos x="3217" y="453"/>
                </a:cxn>
                <a:cxn ang="0">
                  <a:pos x="3240" y="325"/>
                </a:cxn>
                <a:cxn ang="0">
                  <a:pos x="3368" y="274"/>
                </a:cxn>
                <a:cxn ang="0">
                  <a:pos x="1839" y="664"/>
                </a:cxn>
                <a:cxn ang="0">
                  <a:pos x="2083" y="631"/>
                </a:cxn>
                <a:cxn ang="0">
                  <a:pos x="3051" y="597"/>
                </a:cxn>
                <a:cxn ang="0">
                  <a:pos x="3201" y="536"/>
                </a:cxn>
                <a:cxn ang="0">
                  <a:pos x="2438" y="89"/>
                </a:cxn>
                <a:cxn ang="0">
                  <a:pos x="2511" y="112"/>
                </a:cxn>
                <a:cxn ang="0">
                  <a:pos x="2617" y="112"/>
                </a:cxn>
                <a:cxn ang="0">
                  <a:pos x="3205" y="580"/>
                </a:cxn>
                <a:cxn ang="0">
                  <a:pos x="1689" y="22"/>
                </a:cxn>
                <a:cxn ang="0">
                  <a:pos x="1904" y="39"/>
                </a:cxn>
                <a:cxn ang="0">
                  <a:pos x="1839" y="22"/>
                </a:cxn>
                <a:cxn ang="0">
                  <a:pos x="1488" y="22"/>
                </a:cxn>
                <a:cxn ang="0">
                  <a:pos x="1466" y="140"/>
                </a:cxn>
                <a:cxn ang="0">
                  <a:pos x="1555" y="106"/>
                </a:cxn>
                <a:cxn ang="0">
                  <a:pos x="1232" y="702"/>
                </a:cxn>
                <a:cxn ang="0">
                  <a:pos x="1399" y="625"/>
                </a:cxn>
              </a:cxnLst>
              <a:rect l="0" t="0" r="r" b="b"/>
              <a:pathLst>
                <a:path w="3368" h="820">
                  <a:moveTo>
                    <a:pt x="567" y="39"/>
                  </a:moveTo>
                  <a:lnTo>
                    <a:pt x="583" y="12"/>
                  </a:lnTo>
                  <a:lnTo>
                    <a:pt x="554" y="16"/>
                  </a:lnTo>
                  <a:lnTo>
                    <a:pt x="538" y="34"/>
                  </a:lnTo>
                  <a:lnTo>
                    <a:pt x="538" y="16"/>
                  </a:lnTo>
                  <a:lnTo>
                    <a:pt x="477" y="22"/>
                  </a:lnTo>
                  <a:lnTo>
                    <a:pt x="528" y="6"/>
                  </a:lnTo>
                  <a:lnTo>
                    <a:pt x="449" y="12"/>
                  </a:lnTo>
                  <a:lnTo>
                    <a:pt x="449" y="0"/>
                  </a:lnTo>
                  <a:lnTo>
                    <a:pt x="416" y="0"/>
                  </a:lnTo>
                  <a:lnTo>
                    <a:pt x="404" y="12"/>
                  </a:lnTo>
                  <a:lnTo>
                    <a:pt x="378" y="12"/>
                  </a:lnTo>
                  <a:lnTo>
                    <a:pt x="378" y="0"/>
                  </a:lnTo>
                  <a:lnTo>
                    <a:pt x="333" y="6"/>
                  </a:lnTo>
                  <a:lnTo>
                    <a:pt x="355" y="16"/>
                  </a:lnTo>
                  <a:lnTo>
                    <a:pt x="333" y="28"/>
                  </a:lnTo>
                  <a:lnTo>
                    <a:pt x="327" y="16"/>
                  </a:lnTo>
                  <a:lnTo>
                    <a:pt x="288" y="16"/>
                  </a:lnTo>
                  <a:lnTo>
                    <a:pt x="276" y="28"/>
                  </a:lnTo>
                  <a:lnTo>
                    <a:pt x="260" y="22"/>
                  </a:lnTo>
                  <a:lnTo>
                    <a:pt x="244" y="28"/>
                  </a:lnTo>
                  <a:lnTo>
                    <a:pt x="238" y="16"/>
                  </a:lnTo>
                  <a:lnTo>
                    <a:pt x="189" y="12"/>
                  </a:lnTo>
                  <a:lnTo>
                    <a:pt x="193" y="22"/>
                  </a:lnTo>
                  <a:lnTo>
                    <a:pt x="150" y="28"/>
                  </a:lnTo>
                  <a:lnTo>
                    <a:pt x="106" y="39"/>
                  </a:lnTo>
                  <a:lnTo>
                    <a:pt x="116" y="51"/>
                  </a:lnTo>
                  <a:lnTo>
                    <a:pt x="83" y="57"/>
                  </a:lnTo>
                  <a:lnTo>
                    <a:pt x="0" y="61"/>
                  </a:lnTo>
                  <a:lnTo>
                    <a:pt x="4" y="73"/>
                  </a:lnTo>
                  <a:lnTo>
                    <a:pt x="61" y="83"/>
                  </a:lnTo>
                  <a:lnTo>
                    <a:pt x="4" y="95"/>
                  </a:lnTo>
                  <a:lnTo>
                    <a:pt x="21" y="112"/>
                  </a:lnTo>
                  <a:lnTo>
                    <a:pt x="55" y="101"/>
                  </a:lnTo>
                  <a:lnTo>
                    <a:pt x="94" y="101"/>
                  </a:lnTo>
                  <a:lnTo>
                    <a:pt x="144" y="118"/>
                  </a:lnTo>
                  <a:lnTo>
                    <a:pt x="144" y="146"/>
                  </a:lnTo>
                  <a:lnTo>
                    <a:pt x="132" y="156"/>
                  </a:lnTo>
                  <a:lnTo>
                    <a:pt x="132" y="179"/>
                  </a:lnTo>
                  <a:lnTo>
                    <a:pt x="144" y="168"/>
                  </a:lnTo>
                  <a:lnTo>
                    <a:pt x="150" y="156"/>
                  </a:lnTo>
                  <a:lnTo>
                    <a:pt x="161" y="172"/>
                  </a:lnTo>
                  <a:lnTo>
                    <a:pt x="177" y="179"/>
                  </a:lnTo>
                  <a:lnTo>
                    <a:pt x="171" y="191"/>
                  </a:lnTo>
                  <a:lnTo>
                    <a:pt x="150" y="179"/>
                  </a:lnTo>
                  <a:lnTo>
                    <a:pt x="144" y="191"/>
                  </a:lnTo>
                  <a:lnTo>
                    <a:pt x="167" y="201"/>
                  </a:lnTo>
                  <a:lnTo>
                    <a:pt x="167" y="213"/>
                  </a:lnTo>
                  <a:lnTo>
                    <a:pt x="138" y="213"/>
                  </a:lnTo>
                  <a:lnTo>
                    <a:pt x="126" y="235"/>
                  </a:lnTo>
                  <a:lnTo>
                    <a:pt x="110" y="246"/>
                  </a:lnTo>
                  <a:lnTo>
                    <a:pt x="116" y="262"/>
                  </a:lnTo>
                  <a:lnTo>
                    <a:pt x="106" y="262"/>
                  </a:lnTo>
                  <a:lnTo>
                    <a:pt x="122" y="280"/>
                  </a:lnTo>
                  <a:lnTo>
                    <a:pt x="106" y="284"/>
                  </a:lnTo>
                  <a:lnTo>
                    <a:pt x="122" y="290"/>
                  </a:lnTo>
                  <a:lnTo>
                    <a:pt x="116" y="302"/>
                  </a:lnTo>
                  <a:lnTo>
                    <a:pt x="126" y="302"/>
                  </a:lnTo>
                  <a:lnTo>
                    <a:pt x="126" y="319"/>
                  </a:lnTo>
                  <a:lnTo>
                    <a:pt x="144" y="341"/>
                  </a:lnTo>
                  <a:lnTo>
                    <a:pt x="155" y="351"/>
                  </a:lnTo>
                  <a:lnTo>
                    <a:pt x="177" y="347"/>
                  </a:lnTo>
                  <a:lnTo>
                    <a:pt x="193" y="367"/>
                  </a:lnTo>
                  <a:lnTo>
                    <a:pt x="205" y="363"/>
                  </a:lnTo>
                  <a:lnTo>
                    <a:pt x="228" y="335"/>
                  </a:lnTo>
                  <a:lnTo>
                    <a:pt x="228" y="319"/>
                  </a:lnTo>
                  <a:lnTo>
                    <a:pt x="260" y="302"/>
                  </a:lnTo>
                  <a:lnTo>
                    <a:pt x="276" y="284"/>
                  </a:lnTo>
                  <a:lnTo>
                    <a:pt x="272" y="268"/>
                  </a:lnTo>
                  <a:lnTo>
                    <a:pt x="311" y="268"/>
                  </a:lnTo>
                  <a:lnTo>
                    <a:pt x="372" y="252"/>
                  </a:lnTo>
                  <a:lnTo>
                    <a:pt x="382" y="229"/>
                  </a:lnTo>
                  <a:lnTo>
                    <a:pt x="427" y="229"/>
                  </a:lnTo>
                  <a:lnTo>
                    <a:pt x="538" y="195"/>
                  </a:lnTo>
                  <a:lnTo>
                    <a:pt x="512" y="191"/>
                  </a:lnTo>
                  <a:lnTo>
                    <a:pt x="465" y="191"/>
                  </a:lnTo>
                  <a:lnTo>
                    <a:pt x="461" y="179"/>
                  </a:lnTo>
                  <a:lnTo>
                    <a:pt x="494" y="179"/>
                  </a:lnTo>
                  <a:lnTo>
                    <a:pt x="471" y="168"/>
                  </a:lnTo>
                  <a:lnTo>
                    <a:pt x="512" y="168"/>
                  </a:lnTo>
                  <a:lnTo>
                    <a:pt x="516" y="185"/>
                  </a:lnTo>
                  <a:lnTo>
                    <a:pt x="532" y="179"/>
                  </a:lnTo>
                  <a:lnTo>
                    <a:pt x="538" y="191"/>
                  </a:lnTo>
                  <a:lnTo>
                    <a:pt x="550" y="179"/>
                  </a:lnTo>
                  <a:lnTo>
                    <a:pt x="544" y="162"/>
                  </a:lnTo>
                  <a:lnTo>
                    <a:pt x="522" y="156"/>
                  </a:lnTo>
                  <a:lnTo>
                    <a:pt x="506" y="146"/>
                  </a:lnTo>
                  <a:lnTo>
                    <a:pt x="532" y="150"/>
                  </a:lnTo>
                  <a:lnTo>
                    <a:pt x="550" y="156"/>
                  </a:lnTo>
                  <a:lnTo>
                    <a:pt x="544" y="134"/>
                  </a:lnTo>
                  <a:lnTo>
                    <a:pt x="560" y="140"/>
                  </a:lnTo>
                  <a:lnTo>
                    <a:pt x="573" y="128"/>
                  </a:lnTo>
                  <a:lnTo>
                    <a:pt x="560" y="124"/>
                  </a:lnTo>
                  <a:lnTo>
                    <a:pt x="583" y="124"/>
                  </a:lnTo>
                  <a:lnTo>
                    <a:pt x="573" y="112"/>
                  </a:lnTo>
                  <a:lnTo>
                    <a:pt x="589" y="112"/>
                  </a:lnTo>
                  <a:lnTo>
                    <a:pt x="573" y="95"/>
                  </a:lnTo>
                  <a:lnTo>
                    <a:pt x="589" y="95"/>
                  </a:lnTo>
                  <a:lnTo>
                    <a:pt x="599" y="106"/>
                  </a:lnTo>
                  <a:lnTo>
                    <a:pt x="599" y="118"/>
                  </a:lnTo>
                  <a:lnTo>
                    <a:pt x="617" y="118"/>
                  </a:lnTo>
                  <a:lnTo>
                    <a:pt x="611" y="101"/>
                  </a:lnTo>
                  <a:lnTo>
                    <a:pt x="617" y="73"/>
                  </a:lnTo>
                  <a:lnTo>
                    <a:pt x="567" y="73"/>
                  </a:lnTo>
                  <a:lnTo>
                    <a:pt x="599" y="57"/>
                  </a:lnTo>
                  <a:lnTo>
                    <a:pt x="611" y="45"/>
                  </a:lnTo>
                  <a:lnTo>
                    <a:pt x="688" y="28"/>
                  </a:lnTo>
                  <a:lnTo>
                    <a:pt x="666" y="16"/>
                  </a:lnTo>
                  <a:lnTo>
                    <a:pt x="567" y="39"/>
                  </a:lnTo>
                  <a:close/>
                  <a:moveTo>
                    <a:pt x="126" y="191"/>
                  </a:moveTo>
                  <a:lnTo>
                    <a:pt x="116" y="195"/>
                  </a:lnTo>
                  <a:lnTo>
                    <a:pt x="122" y="207"/>
                  </a:lnTo>
                  <a:lnTo>
                    <a:pt x="150" y="201"/>
                  </a:lnTo>
                  <a:lnTo>
                    <a:pt x="126" y="191"/>
                  </a:lnTo>
                  <a:close/>
                  <a:moveTo>
                    <a:pt x="611" y="246"/>
                  </a:moveTo>
                  <a:lnTo>
                    <a:pt x="583" y="258"/>
                  </a:lnTo>
                  <a:lnTo>
                    <a:pt x="560" y="258"/>
                  </a:lnTo>
                  <a:lnTo>
                    <a:pt x="538" y="268"/>
                  </a:lnTo>
                  <a:lnTo>
                    <a:pt x="516" y="252"/>
                  </a:lnTo>
                  <a:lnTo>
                    <a:pt x="500" y="262"/>
                  </a:lnTo>
                  <a:lnTo>
                    <a:pt x="512" y="274"/>
                  </a:lnTo>
                  <a:lnTo>
                    <a:pt x="494" y="280"/>
                  </a:lnTo>
                  <a:lnTo>
                    <a:pt x="516" y="284"/>
                  </a:lnTo>
                  <a:lnTo>
                    <a:pt x="522" y="302"/>
                  </a:lnTo>
                  <a:lnTo>
                    <a:pt x="550" y="306"/>
                  </a:lnTo>
                  <a:lnTo>
                    <a:pt x="599" y="290"/>
                  </a:lnTo>
                  <a:lnTo>
                    <a:pt x="621" y="290"/>
                  </a:lnTo>
                  <a:lnTo>
                    <a:pt x="638" y="274"/>
                  </a:lnTo>
                  <a:lnTo>
                    <a:pt x="621" y="262"/>
                  </a:lnTo>
                  <a:lnTo>
                    <a:pt x="611" y="246"/>
                  </a:lnTo>
                  <a:close/>
                  <a:moveTo>
                    <a:pt x="983" y="83"/>
                  </a:moveTo>
                  <a:lnTo>
                    <a:pt x="1005" y="89"/>
                  </a:lnTo>
                  <a:lnTo>
                    <a:pt x="1040" y="67"/>
                  </a:lnTo>
                  <a:lnTo>
                    <a:pt x="1056" y="67"/>
                  </a:lnTo>
                  <a:lnTo>
                    <a:pt x="1066" y="79"/>
                  </a:lnTo>
                  <a:lnTo>
                    <a:pt x="1082" y="83"/>
                  </a:lnTo>
                  <a:lnTo>
                    <a:pt x="1094" y="79"/>
                  </a:lnTo>
                  <a:lnTo>
                    <a:pt x="1078" y="67"/>
                  </a:lnTo>
                  <a:lnTo>
                    <a:pt x="1072" y="51"/>
                  </a:lnTo>
                  <a:lnTo>
                    <a:pt x="1088" y="51"/>
                  </a:lnTo>
                  <a:lnTo>
                    <a:pt x="1104" y="61"/>
                  </a:lnTo>
                  <a:lnTo>
                    <a:pt x="1104" y="39"/>
                  </a:lnTo>
                  <a:lnTo>
                    <a:pt x="1078" y="34"/>
                  </a:lnTo>
                  <a:lnTo>
                    <a:pt x="1056" y="39"/>
                  </a:lnTo>
                  <a:lnTo>
                    <a:pt x="1040" y="39"/>
                  </a:lnTo>
                  <a:lnTo>
                    <a:pt x="1021" y="45"/>
                  </a:lnTo>
                  <a:lnTo>
                    <a:pt x="995" y="45"/>
                  </a:lnTo>
                  <a:lnTo>
                    <a:pt x="995" y="51"/>
                  </a:lnTo>
                  <a:lnTo>
                    <a:pt x="977" y="45"/>
                  </a:lnTo>
                  <a:lnTo>
                    <a:pt x="960" y="51"/>
                  </a:lnTo>
                  <a:lnTo>
                    <a:pt x="956" y="45"/>
                  </a:lnTo>
                  <a:lnTo>
                    <a:pt x="934" y="51"/>
                  </a:lnTo>
                  <a:lnTo>
                    <a:pt x="960" y="61"/>
                  </a:lnTo>
                  <a:lnTo>
                    <a:pt x="983" y="83"/>
                  </a:lnTo>
                  <a:close/>
                  <a:moveTo>
                    <a:pt x="3106" y="168"/>
                  </a:moveTo>
                  <a:lnTo>
                    <a:pt x="3084" y="150"/>
                  </a:lnTo>
                  <a:lnTo>
                    <a:pt x="3067" y="156"/>
                  </a:lnTo>
                  <a:lnTo>
                    <a:pt x="3061" y="162"/>
                  </a:lnTo>
                  <a:lnTo>
                    <a:pt x="3077" y="172"/>
                  </a:lnTo>
                  <a:lnTo>
                    <a:pt x="3106" y="168"/>
                  </a:lnTo>
                  <a:close/>
                  <a:moveTo>
                    <a:pt x="3345" y="262"/>
                  </a:moveTo>
                  <a:lnTo>
                    <a:pt x="3345" y="246"/>
                  </a:lnTo>
                  <a:lnTo>
                    <a:pt x="3284" y="223"/>
                  </a:lnTo>
                  <a:lnTo>
                    <a:pt x="3272" y="229"/>
                  </a:lnTo>
                  <a:lnTo>
                    <a:pt x="3284" y="239"/>
                  </a:lnTo>
                  <a:lnTo>
                    <a:pt x="3234" y="217"/>
                  </a:lnTo>
                  <a:lnTo>
                    <a:pt x="3106" y="195"/>
                  </a:lnTo>
                  <a:lnTo>
                    <a:pt x="3084" y="195"/>
                  </a:lnTo>
                  <a:lnTo>
                    <a:pt x="3077" y="185"/>
                  </a:lnTo>
                  <a:lnTo>
                    <a:pt x="3039" y="191"/>
                  </a:lnTo>
                  <a:lnTo>
                    <a:pt x="3000" y="185"/>
                  </a:lnTo>
                  <a:lnTo>
                    <a:pt x="2984" y="185"/>
                  </a:lnTo>
                  <a:lnTo>
                    <a:pt x="3010" y="207"/>
                  </a:lnTo>
                  <a:lnTo>
                    <a:pt x="2978" y="195"/>
                  </a:lnTo>
                  <a:lnTo>
                    <a:pt x="2966" y="185"/>
                  </a:lnTo>
                  <a:lnTo>
                    <a:pt x="2895" y="191"/>
                  </a:lnTo>
                  <a:lnTo>
                    <a:pt x="2911" y="207"/>
                  </a:lnTo>
                  <a:lnTo>
                    <a:pt x="2850" y="191"/>
                  </a:lnTo>
                  <a:lnTo>
                    <a:pt x="2838" y="168"/>
                  </a:lnTo>
                  <a:lnTo>
                    <a:pt x="2767" y="168"/>
                  </a:lnTo>
                  <a:lnTo>
                    <a:pt x="2755" y="172"/>
                  </a:lnTo>
                  <a:lnTo>
                    <a:pt x="2728" y="172"/>
                  </a:lnTo>
                  <a:lnTo>
                    <a:pt x="2722" y="162"/>
                  </a:lnTo>
                  <a:lnTo>
                    <a:pt x="2678" y="162"/>
                  </a:lnTo>
                  <a:lnTo>
                    <a:pt x="2678" y="150"/>
                  </a:lnTo>
                  <a:lnTo>
                    <a:pt x="2655" y="146"/>
                  </a:lnTo>
                  <a:lnTo>
                    <a:pt x="2633" y="162"/>
                  </a:lnTo>
                  <a:lnTo>
                    <a:pt x="2627" y="150"/>
                  </a:lnTo>
                  <a:lnTo>
                    <a:pt x="2544" y="146"/>
                  </a:lnTo>
                  <a:lnTo>
                    <a:pt x="2562" y="162"/>
                  </a:lnTo>
                  <a:lnTo>
                    <a:pt x="2477" y="156"/>
                  </a:lnTo>
                  <a:lnTo>
                    <a:pt x="2473" y="172"/>
                  </a:lnTo>
                  <a:lnTo>
                    <a:pt x="2422" y="156"/>
                  </a:lnTo>
                  <a:lnTo>
                    <a:pt x="2412" y="162"/>
                  </a:lnTo>
                  <a:lnTo>
                    <a:pt x="2399" y="156"/>
                  </a:lnTo>
                  <a:lnTo>
                    <a:pt x="2412" y="146"/>
                  </a:lnTo>
                  <a:lnTo>
                    <a:pt x="2393" y="134"/>
                  </a:lnTo>
                  <a:lnTo>
                    <a:pt x="2389" y="146"/>
                  </a:lnTo>
                  <a:lnTo>
                    <a:pt x="2389" y="134"/>
                  </a:lnTo>
                  <a:lnTo>
                    <a:pt x="2367" y="128"/>
                  </a:lnTo>
                  <a:lnTo>
                    <a:pt x="2367" y="140"/>
                  </a:lnTo>
                  <a:lnTo>
                    <a:pt x="2355" y="128"/>
                  </a:lnTo>
                  <a:lnTo>
                    <a:pt x="2316" y="124"/>
                  </a:lnTo>
                  <a:lnTo>
                    <a:pt x="2328" y="134"/>
                  </a:lnTo>
                  <a:lnTo>
                    <a:pt x="2351" y="146"/>
                  </a:lnTo>
                  <a:lnTo>
                    <a:pt x="2322" y="140"/>
                  </a:lnTo>
                  <a:lnTo>
                    <a:pt x="2284" y="140"/>
                  </a:lnTo>
                  <a:lnTo>
                    <a:pt x="2255" y="128"/>
                  </a:lnTo>
                  <a:lnTo>
                    <a:pt x="2211" y="128"/>
                  </a:lnTo>
                  <a:lnTo>
                    <a:pt x="2223" y="146"/>
                  </a:lnTo>
                  <a:lnTo>
                    <a:pt x="2182" y="124"/>
                  </a:lnTo>
                  <a:lnTo>
                    <a:pt x="2182" y="112"/>
                  </a:lnTo>
                  <a:lnTo>
                    <a:pt x="2166" y="112"/>
                  </a:lnTo>
                  <a:lnTo>
                    <a:pt x="2166" y="124"/>
                  </a:lnTo>
                  <a:lnTo>
                    <a:pt x="2115" y="140"/>
                  </a:lnTo>
                  <a:lnTo>
                    <a:pt x="2127" y="128"/>
                  </a:lnTo>
                  <a:lnTo>
                    <a:pt x="2156" y="112"/>
                  </a:lnTo>
                  <a:lnTo>
                    <a:pt x="2160" y="101"/>
                  </a:lnTo>
                  <a:lnTo>
                    <a:pt x="2083" y="79"/>
                  </a:lnTo>
                  <a:lnTo>
                    <a:pt x="2067" y="89"/>
                  </a:lnTo>
                  <a:lnTo>
                    <a:pt x="2032" y="83"/>
                  </a:lnTo>
                  <a:lnTo>
                    <a:pt x="2038" y="67"/>
                  </a:lnTo>
                  <a:lnTo>
                    <a:pt x="2022" y="61"/>
                  </a:lnTo>
                  <a:lnTo>
                    <a:pt x="1994" y="79"/>
                  </a:lnTo>
                  <a:lnTo>
                    <a:pt x="1994" y="89"/>
                  </a:lnTo>
                  <a:lnTo>
                    <a:pt x="1983" y="89"/>
                  </a:lnTo>
                  <a:lnTo>
                    <a:pt x="1994" y="106"/>
                  </a:lnTo>
                  <a:lnTo>
                    <a:pt x="1971" y="95"/>
                  </a:lnTo>
                  <a:lnTo>
                    <a:pt x="1949" y="95"/>
                  </a:lnTo>
                  <a:lnTo>
                    <a:pt x="1945" y="89"/>
                  </a:lnTo>
                  <a:lnTo>
                    <a:pt x="1843" y="112"/>
                  </a:lnTo>
                  <a:lnTo>
                    <a:pt x="1866" y="124"/>
                  </a:lnTo>
                  <a:lnTo>
                    <a:pt x="1878" y="146"/>
                  </a:lnTo>
                  <a:lnTo>
                    <a:pt x="1855" y="128"/>
                  </a:lnTo>
                  <a:lnTo>
                    <a:pt x="1833" y="128"/>
                  </a:lnTo>
                  <a:lnTo>
                    <a:pt x="1827" y="124"/>
                  </a:lnTo>
                  <a:lnTo>
                    <a:pt x="1801" y="128"/>
                  </a:lnTo>
                  <a:lnTo>
                    <a:pt x="1811" y="146"/>
                  </a:lnTo>
                  <a:lnTo>
                    <a:pt x="1872" y="168"/>
                  </a:lnTo>
                  <a:lnTo>
                    <a:pt x="1878" y="191"/>
                  </a:lnTo>
                  <a:lnTo>
                    <a:pt x="1866" y="191"/>
                  </a:lnTo>
                  <a:lnTo>
                    <a:pt x="1855" y="172"/>
                  </a:lnTo>
                  <a:lnTo>
                    <a:pt x="1805" y="156"/>
                  </a:lnTo>
                  <a:lnTo>
                    <a:pt x="1795" y="140"/>
                  </a:lnTo>
                  <a:lnTo>
                    <a:pt x="1772" y="146"/>
                  </a:lnTo>
                  <a:lnTo>
                    <a:pt x="1772" y="162"/>
                  </a:lnTo>
                  <a:lnTo>
                    <a:pt x="1805" y="172"/>
                  </a:lnTo>
                  <a:lnTo>
                    <a:pt x="1789" y="179"/>
                  </a:lnTo>
                  <a:lnTo>
                    <a:pt x="1766" y="168"/>
                  </a:lnTo>
                  <a:lnTo>
                    <a:pt x="1750" y="150"/>
                  </a:lnTo>
                  <a:lnTo>
                    <a:pt x="1760" y="134"/>
                  </a:lnTo>
                  <a:lnTo>
                    <a:pt x="1734" y="140"/>
                  </a:lnTo>
                  <a:lnTo>
                    <a:pt x="1738" y="162"/>
                  </a:lnTo>
                  <a:lnTo>
                    <a:pt x="1754" y="172"/>
                  </a:lnTo>
                  <a:lnTo>
                    <a:pt x="1766" y="195"/>
                  </a:lnTo>
                  <a:lnTo>
                    <a:pt x="1772" y="201"/>
                  </a:lnTo>
                  <a:lnTo>
                    <a:pt x="1795" y="195"/>
                  </a:lnTo>
                  <a:lnTo>
                    <a:pt x="1827" y="207"/>
                  </a:lnTo>
                  <a:lnTo>
                    <a:pt x="1839" y="223"/>
                  </a:lnTo>
                  <a:lnTo>
                    <a:pt x="1849" y="229"/>
                  </a:lnTo>
                  <a:lnTo>
                    <a:pt x="1833" y="235"/>
                  </a:lnTo>
                  <a:lnTo>
                    <a:pt x="1821" y="213"/>
                  </a:lnTo>
                  <a:lnTo>
                    <a:pt x="1795" y="207"/>
                  </a:lnTo>
                  <a:lnTo>
                    <a:pt x="1782" y="213"/>
                  </a:lnTo>
                  <a:lnTo>
                    <a:pt x="1795" y="229"/>
                  </a:lnTo>
                  <a:lnTo>
                    <a:pt x="1778" y="246"/>
                  </a:lnTo>
                  <a:lnTo>
                    <a:pt x="1738" y="252"/>
                  </a:lnTo>
                  <a:lnTo>
                    <a:pt x="1766" y="239"/>
                  </a:lnTo>
                  <a:lnTo>
                    <a:pt x="1772" y="213"/>
                  </a:lnTo>
                  <a:lnTo>
                    <a:pt x="1750" y="207"/>
                  </a:lnTo>
                  <a:lnTo>
                    <a:pt x="1738" y="179"/>
                  </a:lnTo>
                  <a:lnTo>
                    <a:pt x="1715" y="172"/>
                  </a:lnTo>
                  <a:lnTo>
                    <a:pt x="1715" y="150"/>
                  </a:lnTo>
                  <a:lnTo>
                    <a:pt x="1699" y="146"/>
                  </a:lnTo>
                  <a:lnTo>
                    <a:pt x="1693" y="134"/>
                  </a:lnTo>
                  <a:lnTo>
                    <a:pt x="1671" y="134"/>
                  </a:lnTo>
                  <a:lnTo>
                    <a:pt x="1671" y="150"/>
                  </a:lnTo>
                  <a:lnTo>
                    <a:pt x="1677" y="162"/>
                  </a:lnTo>
                  <a:lnTo>
                    <a:pt x="1661" y="168"/>
                  </a:lnTo>
                  <a:lnTo>
                    <a:pt x="1671" y="191"/>
                  </a:lnTo>
                  <a:lnTo>
                    <a:pt x="1711" y="213"/>
                  </a:lnTo>
                  <a:lnTo>
                    <a:pt x="1705" y="217"/>
                  </a:lnTo>
                  <a:lnTo>
                    <a:pt x="1644" y="201"/>
                  </a:lnTo>
                  <a:lnTo>
                    <a:pt x="1565" y="185"/>
                  </a:lnTo>
                  <a:lnTo>
                    <a:pt x="1565" y="195"/>
                  </a:lnTo>
                  <a:lnTo>
                    <a:pt x="1600" y="213"/>
                  </a:lnTo>
                  <a:lnTo>
                    <a:pt x="1571" y="207"/>
                  </a:lnTo>
                  <a:lnTo>
                    <a:pt x="1517" y="223"/>
                  </a:lnTo>
                  <a:lnTo>
                    <a:pt x="1517" y="213"/>
                  </a:lnTo>
                  <a:lnTo>
                    <a:pt x="1504" y="207"/>
                  </a:lnTo>
                  <a:lnTo>
                    <a:pt x="1478" y="213"/>
                  </a:lnTo>
                  <a:lnTo>
                    <a:pt x="1450" y="229"/>
                  </a:lnTo>
                  <a:lnTo>
                    <a:pt x="1443" y="246"/>
                  </a:lnTo>
                  <a:lnTo>
                    <a:pt x="1427" y="246"/>
                  </a:lnTo>
                  <a:lnTo>
                    <a:pt x="1411" y="229"/>
                  </a:lnTo>
                  <a:lnTo>
                    <a:pt x="1421" y="223"/>
                  </a:lnTo>
                  <a:lnTo>
                    <a:pt x="1411" y="213"/>
                  </a:lnTo>
                  <a:lnTo>
                    <a:pt x="1383" y="213"/>
                  </a:lnTo>
                  <a:lnTo>
                    <a:pt x="1389" y="229"/>
                  </a:lnTo>
                  <a:lnTo>
                    <a:pt x="1399" y="239"/>
                  </a:lnTo>
                  <a:lnTo>
                    <a:pt x="1405" y="258"/>
                  </a:lnTo>
                  <a:lnTo>
                    <a:pt x="1376" y="246"/>
                  </a:lnTo>
                  <a:lnTo>
                    <a:pt x="1350" y="262"/>
                  </a:lnTo>
                  <a:lnTo>
                    <a:pt x="1366" y="280"/>
                  </a:lnTo>
                  <a:lnTo>
                    <a:pt x="1338" y="280"/>
                  </a:lnTo>
                  <a:lnTo>
                    <a:pt x="1332" y="268"/>
                  </a:lnTo>
                  <a:lnTo>
                    <a:pt x="1316" y="268"/>
                  </a:lnTo>
                  <a:lnTo>
                    <a:pt x="1305" y="274"/>
                  </a:lnTo>
                  <a:lnTo>
                    <a:pt x="1328" y="280"/>
                  </a:lnTo>
                  <a:lnTo>
                    <a:pt x="1332" y="290"/>
                  </a:lnTo>
                  <a:lnTo>
                    <a:pt x="1293" y="284"/>
                  </a:lnTo>
                  <a:lnTo>
                    <a:pt x="1283" y="262"/>
                  </a:lnTo>
                  <a:lnTo>
                    <a:pt x="1245" y="246"/>
                  </a:lnTo>
                  <a:lnTo>
                    <a:pt x="1245" y="239"/>
                  </a:lnTo>
                  <a:lnTo>
                    <a:pt x="1332" y="252"/>
                  </a:lnTo>
                  <a:lnTo>
                    <a:pt x="1366" y="235"/>
                  </a:lnTo>
                  <a:lnTo>
                    <a:pt x="1344" y="217"/>
                  </a:lnTo>
                  <a:lnTo>
                    <a:pt x="1305" y="207"/>
                  </a:lnTo>
                  <a:lnTo>
                    <a:pt x="1255" y="201"/>
                  </a:lnTo>
                  <a:lnTo>
                    <a:pt x="1238" y="201"/>
                  </a:lnTo>
                  <a:lnTo>
                    <a:pt x="1238" y="191"/>
                  </a:lnTo>
                  <a:lnTo>
                    <a:pt x="1210" y="191"/>
                  </a:lnTo>
                  <a:lnTo>
                    <a:pt x="1184" y="179"/>
                  </a:lnTo>
                  <a:lnTo>
                    <a:pt x="1155" y="179"/>
                  </a:lnTo>
                  <a:lnTo>
                    <a:pt x="1151" y="179"/>
                  </a:lnTo>
                  <a:lnTo>
                    <a:pt x="1147" y="181"/>
                  </a:lnTo>
                  <a:lnTo>
                    <a:pt x="1145" y="181"/>
                  </a:lnTo>
                  <a:lnTo>
                    <a:pt x="1143" y="181"/>
                  </a:lnTo>
                  <a:lnTo>
                    <a:pt x="1141" y="181"/>
                  </a:lnTo>
                  <a:lnTo>
                    <a:pt x="1139" y="181"/>
                  </a:lnTo>
                  <a:lnTo>
                    <a:pt x="1139" y="179"/>
                  </a:lnTo>
                  <a:lnTo>
                    <a:pt x="1139" y="179"/>
                  </a:lnTo>
                  <a:lnTo>
                    <a:pt x="1139" y="172"/>
                  </a:lnTo>
                  <a:lnTo>
                    <a:pt x="1121" y="172"/>
                  </a:lnTo>
                  <a:lnTo>
                    <a:pt x="1127" y="185"/>
                  </a:lnTo>
                  <a:lnTo>
                    <a:pt x="1111" y="191"/>
                  </a:lnTo>
                  <a:lnTo>
                    <a:pt x="1104" y="179"/>
                  </a:lnTo>
                  <a:lnTo>
                    <a:pt x="1082" y="185"/>
                  </a:lnTo>
                  <a:lnTo>
                    <a:pt x="1088" y="195"/>
                  </a:lnTo>
                  <a:lnTo>
                    <a:pt x="1072" y="195"/>
                  </a:lnTo>
                  <a:lnTo>
                    <a:pt x="1066" y="191"/>
                  </a:lnTo>
                  <a:lnTo>
                    <a:pt x="1027" y="207"/>
                  </a:lnTo>
                  <a:lnTo>
                    <a:pt x="1033" y="213"/>
                  </a:lnTo>
                  <a:lnTo>
                    <a:pt x="1021" y="217"/>
                  </a:lnTo>
                  <a:lnTo>
                    <a:pt x="1011" y="201"/>
                  </a:lnTo>
                  <a:lnTo>
                    <a:pt x="989" y="223"/>
                  </a:lnTo>
                  <a:lnTo>
                    <a:pt x="1005" y="223"/>
                  </a:lnTo>
                  <a:lnTo>
                    <a:pt x="1011" y="239"/>
                  </a:lnTo>
                  <a:lnTo>
                    <a:pt x="995" y="239"/>
                  </a:lnTo>
                  <a:lnTo>
                    <a:pt x="995" y="252"/>
                  </a:lnTo>
                  <a:lnTo>
                    <a:pt x="989" y="258"/>
                  </a:lnTo>
                  <a:lnTo>
                    <a:pt x="977" y="274"/>
                  </a:lnTo>
                  <a:lnTo>
                    <a:pt x="977" y="280"/>
                  </a:lnTo>
                  <a:lnTo>
                    <a:pt x="960" y="284"/>
                  </a:lnTo>
                  <a:lnTo>
                    <a:pt x="950" y="296"/>
                  </a:lnTo>
                  <a:lnTo>
                    <a:pt x="934" y="296"/>
                  </a:lnTo>
                  <a:lnTo>
                    <a:pt x="934" y="306"/>
                  </a:lnTo>
                  <a:lnTo>
                    <a:pt x="916" y="306"/>
                  </a:lnTo>
                  <a:lnTo>
                    <a:pt x="910" y="319"/>
                  </a:lnTo>
                  <a:lnTo>
                    <a:pt x="889" y="325"/>
                  </a:lnTo>
                  <a:lnTo>
                    <a:pt x="877" y="335"/>
                  </a:lnTo>
                  <a:lnTo>
                    <a:pt x="899" y="341"/>
                  </a:lnTo>
                  <a:lnTo>
                    <a:pt x="883" y="347"/>
                  </a:lnTo>
                  <a:lnTo>
                    <a:pt x="899" y="357"/>
                  </a:lnTo>
                  <a:lnTo>
                    <a:pt x="889" y="367"/>
                  </a:lnTo>
                  <a:lnTo>
                    <a:pt x="910" y="373"/>
                  </a:lnTo>
                  <a:lnTo>
                    <a:pt x="899" y="386"/>
                  </a:lnTo>
                  <a:lnTo>
                    <a:pt x="934" y="392"/>
                  </a:lnTo>
                  <a:lnTo>
                    <a:pt x="966" y="367"/>
                  </a:lnTo>
                  <a:lnTo>
                    <a:pt x="983" y="379"/>
                  </a:lnTo>
                  <a:lnTo>
                    <a:pt x="989" y="392"/>
                  </a:lnTo>
                  <a:lnTo>
                    <a:pt x="1005" y="440"/>
                  </a:lnTo>
                  <a:lnTo>
                    <a:pt x="1027" y="446"/>
                  </a:lnTo>
                  <a:lnTo>
                    <a:pt x="1027" y="434"/>
                  </a:lnTo>
                  <a:lnTo>
                    <a:pt x="1050" y="430"/>
                  </a:lnTo>
                  <a:lnTo>
                    <a:pt x="1062" y="402"/>
                  </a:lnTo>
                  <a:lnTo>
                    <a:pt x="1062" y="379"/>
                  </a:lnTo>
                  <a:lnTo>
                    <a:pt x="1078" y="373"/>
                  </a:lnTo>
                  <a:lnTo>
                    <a:pt x="1078" y="357"/>
                  </a:lnTo>
                  <a:lnTo>
                    <a:pt x="1056" y="351"/>
                  </a:lnTo>
                  <a:lnTo>
                    <a:pt x="1050" y="325"/>
                  </a:lnTo>
                  <a:lnTo>
                    <a:pt x="1104" y="280"/>
                  </a:lnTo>
                  <a:lnTo>
                    <a:pt x="1111" y="262"/>
                  </a:lnTo>
                  <a:lnTo>
                    <a:pt x="1143" y="262"/>
                  </a:lnTo>
                  <a:lnTo>
                    <a:pt x="1143" y="280"/>
                  </a:lnTo>
                  <a:lnTo>
                    <a:pt x="1104" y="319"/>
                  </a:lnTo>
                  <a:lnTo>
                    <a:pt x="1117" y="335"/>
                  </a:lnTo>
                  <a:lnTo>
                    <a:pt x="1111" y="351"/>
                  </a:lnTo>
                  <a:lnTo>
                    <a:pt x="1184" y="357"/>
                  </a:lnTo>
                  <a:lnTo>
                    <a:pt x="1188" y="347"/>
                  </a:lnTo>
                  <a:lnTo>
                    <a:pt x="1216" y="351"/>
                  </a:lnTo>
                  <a:lnTo>
                    <a:pt x="1232" y="363"/>
                  </a:lnTo>
                  <a:lnTo>
                    <a:pt x="1226" y="373"/>
                  </a:lnTo>
                  <a:lnTo>
                    <a:pt x="1200" y="367"/>
                  </a:lnTo>
                  <a:lnTo>
                    <a:pt x="1155" y="367"/>
                  </a:lnTo>
                  <a:lnTo>
                    <a:pt x="1143" y="386"/>
                  </a:lnTo>
                  <a:lnTo>
                    <a:pt x="1171" y="396"/>
                  </a:lnTo>
                  <a:lnTo>
                    <a:pt x="1161" y="414"/>
                  </a:lnTo>
                  <a:lnTo>
                    <a:pt x="1139" y="396"/>
                  </a:lnTo>
                  <a:lnTo>
                    <a:pt x="1127" y="414"/>
                  </a:lnTo>
                  <a:lnTo>
                    <a:pt x="1127" y="430"/>
                  </a:lnTo>
                  <a:lnTo>
                    <a:pt x="1127" y="440"/>
                  </a:lnTo>
                  <a:lnTo>
                    <a:pt x="1149" y="446"/>
                  </a:lnTo>
                  <a:lnTo>
                    <a:pt x="1143" y="463"/>
                  </a:lnTo>
                  <a:lnTo>
                    <a:pt x="1178" y="469"/>
                  </a:lnTo>
                  <a:lnTo>
                    <a:pt x="1184" y="481"/>
                  </a:lnTo>
                  <a:lnTo>
                    <a:pt x="1171" y="501"/>
                  </a:lnTo>
                  <a:lnTo>
                    <a:pt x="1184" y="513"/>
                  </a:lnTo>
                  <a:lnTo>
                    <a:pt x="1194" y="530"/>
                  </a:lnTo>
                  <a:lnTo>
                    <a:pt x="1178" y="552"/>
                  </a:lnTo>
                  <a:lnTo>
                    <a:pt x="1171" y="568"/>
                  </a:lnTo>
                  <a:lnTo>
                    <a:pt x="1184" y="580"/>
                  </a:lnTo>
                  <a:lnTo>
                    <a:pt x="1222" y="586"/>
                  </a:lnTo>
                  <a:lnTo>
                    <a:pt x="1238" y="574"/>
                  </a:lnTo>
                  <a:lnTo>
                    <a:pt x="1261" y="597"/>
                  </a:lnTo>
                  <a:lnTo>
                    <a:pt x="1271" y="625"/>
                  </a:lnTo>
                  <a:lnTo>
                    <a:pt x="1289" y="631"/>
                  </a:lnTo>
                  <a:lnTo>
                    <a:pt x="1305" y="603"/>
                  </a:lnTo>
                  <a:lnTo>
                    <a:pt x="1338" y="625"/>
                  </a:lnTo>
                  <a:lnTo>
                    <a:pt x="1350" y="647"/>
                  </a:lnTo>
                  <a:lnTo>
                    <a:pt x="1360" y="647"/>
                  </a:lnTo>
                  <a:lnTo>
                    <a:pt x="1383" y="631"/>
                  </a:lnTo>
                  <a:lnTo>
                    <a:pt x="1372" y="619"/>
                  </a:lnTo>
                  <a:lnTo>
                    <a:pt x="1350" y="619"/>
                  </a:lnTo>
                  <a:lnTo>
                    <a:pt x="1350" y="615"/>
                  </a:lnTo>
                  <a:lnTo>
                    <a:pt x="1411" y="597"/>
                  </a:lnTo>
                  <a:lnTo>
                    <a:pt x="1415" y="609"/>
                  </a:lnTo>
                  <a:lnTo>
                    <a:pt x="1427" y="609"/>
                  </a:lnTo>
                  <a:lnTo>
                    <a:pt x="1405" y="625"/>
                  </a:lnTo>
                  <a:lnTo>
                    <a:pt x="1421" y="641"/>
                  </a:lnTo>
                  <a:lnTo>
                    <a:pt x="1460" y="660"/>
                  </a:lnTo>
                  <a:lnTo>
                    <a:pt x="1478" y="670"/>
                  </a:lnTo>
                  <a:lnTo>
                    <a:pt x="1482" y="670"/>
                  </a:lnTo>
                  <a:lnTo>
                    <a:pt x="1494" y="698"/>
                  </a:lnTo>
                  <a:lnTo>
                    <a:pt x="1433" y="714"/>
                  </a:lnTo>
                  <a:lnTo>
                    <a:pt x="1427" y="702"/>
                  </a:lnTo>
                  <a:lnTo>
                    <a:pt x="1383" y="692"/>
                  </a:lnTo>
                  <a:lnTo>
                    <a:pt x="1338" y="692"/>
                  </a:lnTo>
                  <a:lnTo>
                    <a:pt x="1316" y="702"/>
                  </a:lnTo>
                  <a:lnTo>
                    <a:pt x="1289" y="702"/>
                  </a:lnTo>
                  <a:lnTo>
                    <a:pt x="1289" y="714"/>
                  </a:lnTo>
                  <a:lnTo>
                    <a:pt x="1245" y="720"/>
                  </a:lnTo>
                  <a:lnTo>
                    <a:pt x="1238" y="731"/>
                  </a:lnTo>
                  <a:lnTo>
                    <a:pt x="1249" y="749"/>
                  </a:lnTo>
                  <a:lnTo>
                    <a:pt x="1245" y="759"/>
                  </a:lnTo>
                  <a:lnTo>
                    <a:pt x="1255" y="765"/>
                  </a:lnTo>
                  <a:lnTo>
                    <a:pt x="1255" y="775"/>
                  </a:lnTo>
                  <a:lnTo>
                    <a:pt x="1267" y="775"/>
                  </a:lnTo>
                  <a:lnTo>
                    <a:pt x="1277" y="787"/>
                  </a:lnTo>
                  <a:lnTo>
                    <a:pt x="1316" y="810"/>
                  </a:lnTo>
                  <a:lnTo>
                    <a:pt x="1332" y="798"/>
                  </a:lnTo>
                  <a:lnTo>
                    <a:pt x="1328" y="793"/>
                  </a:lnTo>
                  <a:lnTo>
                    <a:pt x="1344" y="793"/>
                  </a:lnTo>
                  <a:lnTo>
                    <a:pt x="1360" y="804"/>
                  </a:lnTo>
                  <a:lnTo>
                    <a:pt x="1411" y="793"/>
                  </a:lnTo>
                  <a:lnTo>
                    <a:pt x="1415" y="810"/>
                  </a:lnTo>
                  <a:lnTo>
                    <a:pt x="1439" y="793"/>
                  </a:lnTo>
                  <a:lnTo>
                    <a:pt x="1533" y="781"/>
                  </a:lnTo>
                  <a:lnTo>
                    <a:pt x="1571" y="787"/>
                  </a:lnTo>
                  <a:lnTo>
                    <a:pt x="1555" y="737"/>
                  </a:lnTo>
                  <a:lnTo>
                    <a:pt x="1571" y="743"/>
                  </a:lnTo>
                  <a:lnTo>
                    <a:pt x="1594" y="753"/>
                  </a:lnTo>
                  <a:lnTo>
                    <a:pt x="1600" y="731"/>
                  </a:lnTo>
                  <a:lnTo>
                    <a:pt x="1622" y="737"/>
                  </a:lnTo>
                  <a:lnTo>
                    <a:pt x="1628" y="726"/>
                  </a:lnTo>
                  <a:lnTo>
                    <a:pt x="1638" y="720"/>
                  </a:lnTo>
                  <a:lnTo>
                    <a:pt x="1606" y="692"/>
                  </a:lnTo>
                  <a:lnTo>
                    <a:pt x="1600" y="686"/>
                  </a:lnTo>
                  <a:lnTo>
                    <a:pt x="1577" y="670"/>
                  </a:lnTo>
                  <a:lnTo>
                    <a:pt x="1577" y="653"/>
                  </a:lnTo>
                  <a:lnTo>
                    <a:pt x="1565" y="647"/>
                  </a:lnTo>
                  <a:lnTo>
                    <a:pt x="1565" y="635"/>
                  </a:lnTo>
                  <a:lnTo>
                    <a:pt x="1571" y="625"/>
                  </a:lnTo>
                  <a:lnTo>
                    <a:pt x="1594" y="609"/>
                  </a:lnTo>
                  <a:lnTo>
                    <a:pt x="1622" y="597"/>
                  </a:lnTo>
                  <a:lnTo>
                    <a:pt x="1648" y="597"/>
                  </a:lnTo>
                  <a:lnTo>
                    <a:pt x="1661" y="625"/>
                  </a:lnTo>
                  <a:lnTo>
                    <a:pt x="1632" y="631"/>
                  </a:lnTo>
                  <a:lnTo>
                    <a:pt x="1628" y="647"/>
                  </a:lnTo>
                  <a:lnTo>
                    <a:pt x="1648" y="676"/>
                  </a:lnTo>
                  <a:lnTo>
                    <a:pt x="1671" y="682"/>
                  </a:lnTo>
                  <a:lnTo>
                    <a:pt x="1671" y="692"/>
                  </a:lnTo>
                  <a:lnTo>
                    <a:pt x="1693" y="686"/>
                  </a:lnTo>
                  <a:lnTo>
                    <a:pt x="1711" y="698"/>
                  </a:lnTo>
                  <a:lnTo>
                    <a:pt x="1699" y="708"/>
                  </a:lnTo>
                  <a:lnTo>
                    <a:pt x="1689" y="708"/>
                  </a:lnTo>
                  <a:lnTo>
                    <a:pt x="1677" y="714"/>
                  </a:lnTo>
                  <a:lnTo>
                    <a:pt x="1689" y="726"/>
                  </a:lnTo>
                  <a:lnTo>
                    <a:pt x="1683" y="753"/>
                  </a:lnTo>
                  <a:lnTo>
                    <a:pt x="1699" y="743"/>
                  </a:lnTo>
                  <a:lnTo>
                    <a:pt x="1699" y="759"/>
                  </a:lnTo>
                  <a:lnTo>
                    <a:pt x="1715" y="775"/>
                  </a:lnTo>
                  <a:lnTo>
                    <a:pt x="1750" y="759"/>
                  </a:lnTo>
                  <a:lnTo>
                    <a:pt x="1795" y="765"/>
                  </a:lnTo>
                  <a:lnTo>
                    <a:pt x="1843" y="793"/>
                  </a:lnTo>
                  <a:lnTo>
                    <a:pt x="1855" y="820"/>
                  </a:lnTo>
                  <a:lnTo>
                    <a:pt x="1872" y="816"/>
                  </a:lnTo>
                  <a:lnTo>
                    <a:pt x="1894" y="804"/>
                  </a:lnTo>
                  <a:lnTo>
                    <a:pt x="1910" y="775"/>
                  </a:lnTo>
                  <a:lnTo>
                    <a:pt x="1939" y="775"/>
                  </a:lnTo>
                  <a:lnTo>
                    <a:pt x="1949" y="787"/>
                  </a:lnTo>
                  <a:lnTo>
                    <a:pt x="1983" y="775"/>
                  </a:lnTo>
                  <a:lnTo>
                    <a:pt x="1994" y="759"/>
                  </a:lnTo>
                  <a:lnTo>
                    <a:pt x="2010" y="769"/>
                  </a:lnTo>
                  <a:lnTo>
                    <a:pt x="2010" y="787"/>
                  </a:lnTo>
                  <a:lnTo>
                    <a:pt x="2028" y="781"/>
                  </a:lnTo>
                  <a:lnTo>
                    <a:pt x="2032" y="769"/>
                  </a:lnTo>
                  <a:lnTo>
                    <a:pt x="2067" y="775"/>
                  </a:lnTo>
                  <a:lnTo>
                    <a:pt x="2061" y="759"/>
                  </a:lnTo>
                  <a:lnTo>
                    <a:pt x="2044" y="753"/>
                  </a:lnTo>
                  <a:lnTo>
                    <a:pt x="2038" y="743"/>
                  </a:lnTo>
                  <a:lnTo>
                    <a:pt x="2038" y="726"/>
                  </a:lnTo>
                  <a:lnTo>
                    <a:pt x="2067" y="726"/>
                  </a:lnTo>
                  <a:lnTo>
                    <a:pt x="2077" y="708"/>
                  </a:lnTo>
                  <a:lnTo>
                    <a:pt x="2111" y="702"/>
                  </a:lnTo>
                  <a:lnTo>
                    <a:pt x="2115" y="686"/>
                  </a:lnTo>
                  <a:lnTo>
                    <a:pt x="2115" y="660"/>
                  </a:lnTo>
                  <a:lnTo>
                    <a:pt x="2099" y="631"/>
                  </a:lnTo>
                  <a:lnTo>
                    <a:pt x="2134" y="631"/>
                  </a:lnTo>
                  <a:lnTo>
                    <a:pt x="2127" y="597"/>
                  </a:lnTo>
                  <a:lnTo>
                    <a:pt x="2166" y="593"/>
                  </a:lnTo>
                  <a:lnTo>
                    <a:pt x="2156" y="574"/>
                  </a:lnTo>
                  <a:lnTo>
                    <a:pt x="2166" y="564"/>
                  </a:lnTo>
                  <a:lnTo>
                    <a:pt x="2166" y="552"/>
                  </a:lnTo>
                  <a:lnTo>
                    <a:pt x="2188" y="552"/>
                  </a:lnTo>
                  <a:lnTo>
                    <a:pt x="2199" y="574"/>
                  </a:lnTo>
                  <a:lnTo>
                    <a:pt x="2239" y="580"/>
                  </a:lnTo>
                  <a:lnTo>
                    <a:pt x="2266" y="609"/>
                  </a:lnTo>
                  <a:lnTo>
                    <a:pt x="2266" y="631"/>
                  </a:lnTo>
                  <a:lnTo>
                    <a:pt x="2355" y="653"/>
                  </a:lnTo>
                  <a:lnTo>
                    <a:pt x="2383" y="676"/>
                  </a:lnTo>
                  <a:lnTo>
                    <a:pt x="2460" y="682"/>
                  </a:lnTo>
                  <a:lnTo>
                    <a:pt x="2533" y="698"/>
                  </a:lnTo>
                  <a:lnTo>
                    <a:pt x="2566" y="682"/>
                  </a:lnTo>
                  <a:lnTo>
                    <a:pt x="2600" y="682"/>
                  </a:lnTo>
                  <a:lnTo>
                    <a:pt x="2623" y="653"/>
                  </a:lnTo>
                  <a:lnTo>
                    <a:pt x="2611" y="631"/>
                  </a:lnTo>
                  <a:lnTo>
                    <a:pt x="2639" y="631"/>
                  </a:lnTo>
                  <a:lnTo>
                    <a:pt x="2706" y="597"/>
                  </a:lnTo>
                  <a:lnTo>
                    <a:pt x="2690" y="574"/>
                  </a:lnTo>
                  <a:lnTo>
                    <a:pt x="2667" y="580"/>
                  </a:lnTo>
                  <a:lnTo>
                    <a:pt x="2639" y="574"/>
                  </a:lnTo>
                  <a:lnTo>
                    <a:pt x="2627" y="558"/>
                  </a:lnTo>
                  <a:lnTo>
                    <a:pt x="2633" y="542"/>
                  </a:lnTo>
                  <a:lnTo>
                    <a:pt x="2667" y="536"/>
                  </a:lnTo>
                  <a:lnTo>
                    <a:pt x="2649" y="519"/>
                  </a:lnTo>
                  <a:lnTo>
                    <a:pt x="2661" y="501"/>
                  </a:lnTo>
                  <a:lnTo>
                    <a:pt x="2645" y="485"/>
                  </a:lnTo>
                  <a:lnTo>
                    <a:pt x="2645" y="475"/>
                  </a:lnTo>
                  <a:lnTo>
                    <a:pt x="2684" y="469"/>
                  </a:lnTo>
                  <a:lnTo>
                    <a:pt x="2773" y="507"/>
                  </a:lnTo>
                  <a:lnTo>
                    <a:pt x="2783" y="530"/>
                  </a:lnTo>
                  <a:lnTo>
                    <a:pt x="2828" y="548"/>
                  </a:lnTo>
                  <a:lnTo>
                    <a:pt x="2879" y="580"/>
                  </a:lnTo>
                  <a:lnTo>
                    <a:pt x="2923" y="558"/>
                  </a:lnTo>
                  <a:lnTo>
                    <a:pt x="2945" y="625"/>
                  </a:lnTo>
                  <a:lnTo>
                    <a:pt x="2923" y="635"/>
                  </a:lnTo>
                  <a:lnTo>
                    <a:pt x="2939" y="670"/>
                  </a:lnTo>
                  <a:lnTo>
                    <a:pt x="2972" y="664"/>
                  </a:lnTo>
                  <a:lnTo>
                    <a:pt x="3000" y="619"/>
                  </a:lnTo>
                  <a:lnTo>
                    <a:pt x="2994" y="568"/>
                  </a:lnTo>
                  <a:lnTo>
                    <a:pt x="3000" y="564"/>
                  </a:lnTo>
                  <a:lnTo>
                    <a:pt x="2950" y="481"/>
                  </a:lnTo>
                  <a:lnTo>
                    <a:pt x="2933" y="463"/>
                  </a:lnTo>
                  <a:lnTo>
                    <a:pt x="2889" y="459"/>
                  </a:lnTo>
                  <a:lnTo>
                    <a:pt x="2883" y="469"/>
                  </a:lnTo>
                  <a:lnTo>
                    <a:pt x="2862" y="459"/>
                  </a:lnTo>
                  <a:lnTo>
                    <a:pt x="2850" y="446"/>
                  </a:lnTo>
                  <a:lnTo>
                    <a:pt x="2822" y="440"/>
                  </a:lnTo>
                  <a:lnTo>
                    <a:pt x="2834" y="424"/>
                  </a:lnTo>
                  <a:lnTo>
                    <a:pt x="2850" y="392"/>
                  </a:lnTo>
                  <a:lnTo>
                    <a:pt x="2850" y="363"/>
                  </a:lnTo>
                  <a:lnTo>
                    <a:pt x="2939" y="373"/>
                  </a:lnTo>
                  <a:lnTo>
                    <a:pt x="2939" y="357"/>
                  </a:lnTo>
                  <a:lnTo>
                    <a:pt x="2984" y="363"/>
                  </a:lnTo>
                  <a:lnTo>
                    <a:pt x="3000" y="373"/>
                  </a:lnTo>
                  <a:lnTo>
                    <a:pt x="3017" y="363"/>
                  </a:lnTo>
                  <a:lnTo>
                    <a:pt x="3033" y="363"/>
                  </a:lnTo>
                  <a:lnTo>
                    <a:pt x="3010" y="351"/>
                  </a:lnTo>
                  <a:lnTo>
                    <a:pt x="3010" y="325"/>
                  </a:lnTo>
                  <a:lnTo>
                    <a:pt x="3055" y="319"/>
                  </a:lnTo>
                  <a:lnTo>
                    <a:pt x="3067" y="335"/>
                  </a:lnTo>
                  <a:lnTo>
                    <a:pt x="3084" y="325"/>
                  </a:lnTo>
                  <a:lnTo>
                    <a:pt x="3077" y="306"/>
                  </a:lnTo>
                  <a:lnTo>
                    <a:pt x="3084" y="302"/>
                  </a:lnTo>
                  <a:lnTo>
                    <a:pt x="3106" y="306"/>
                  </a:lnTo>
                  <a:lnTo>
                    <a:pt x="3094" y="306"/>
                  </a:lnTo>
                  <a:lnTo>
                    <a:pt x="3112" y="329"/>
                  </a:lnTo>
                  <a:lnTo>
                    <a:pt x="3100" y="363"/>
                  </a:lnTo>
                  <a:lnTo>
                    <a:pt x="3106" y="379"/>
                  </a:lnTo>
                  <a:lnTo>
                    <a:pt x="3094" y="392"/>
                  </a:lnTo>
                  <a:lnTo>
                    <a:pt x="3106" y="430"/>
                  </a:lnTo>
                  <a:lnTo>
                    <a:pt x="3155" y="459"/>
                  </a:lnTo>
                  <a:lnTo>
                    <a:pt x="3173" y="485"/>
                  </a:lnTo>
                  <a:lnTo>
                    <a:pt x="3189" y="485"/>
                  </a:lnTo>
                  <a:lnTo>
                    <a:pt x="3205" y="513"/>
                  </a:lnTo>
                  <a:lnTo>
                    <a:pt x="3217" y="513"/>
                  </a:lnTo>
                  <a:lnTo>
                    <a:pt x="3222" y="491"/>
                  </a:lnTo>
                  <a:lnTo>
                    <a:pt x="3205" y="481"/>
                  </a:lnTo>
                  <a:lnTo>
                    <a:pt x="3217" y="469"/>
                  </a:lnTo>
                  <a:lnTo>
                    <a:pt x="3205" y="453"/>
                  </a:lnTo>
                  <a:lnTo>
                    <a:pt x="3217" y="453"/>
                  </a:lnTo>
                  <a:lnTo>
                    <a:pt x="3205" y="424"/>
                  </a:lnTo>
                  <a:lnTo>
                    <a:pt x="3211" y="418"/>
                  </a:lnTo>
                  <a:lnTo>
                    <a:pt x="3173" y="392"/>
                  </a:lnTo>
                  <a:lnTo>
                    <a:pt x="3151" y="386"/>
                  </a:lnTo>
                  <a:lnTo>
                    <a:pt x="3151" y="373"/>
                  </a:lnTo>
                  <a:lnTo>
                    <a:pt x="3167" y="379"/>
                  </a:lnTo>
                  <a:lnTo>
                    <a:pt x="3173" y="363"/>
                  </a:lnTo>
                  <a:lnTo>
                    <a:pt x="3144" y="363"/>
                  </a:lnTo>
                  <a:lnTo>
                    <a:pt x="3138" y="357"/>
                  </a:lnTo>
                  <a:lnTo>
                    <a:pt x="3161" y="341"/>
                  </a:lnTo>
                  <a:lnTo>
                    <a:pt x="3173" y="351"/>
                  </a:lnTo>
                  <a:lnTo>
                    <a:pt x="3205" y="341"/>
                  </a:lnTo>
                  <a:lnTo>
                    <a:pt x="3222" y="351"/>
                  </a:lnTo>
                  <a:lnTo>
                    <a:pt x="3240" y="325"/>
                  </a:lnTo>
                  <a:lnTo>
                    <a:pt x="3256" y="312"/>
                  </a:lnTo>
                  <a:lnTo>
                    <a:pt x="3256" y="302"/>
                  </a:lnTo>
                  <a:lnTo>
                    <a:pt x="3289" y="306"/>
                  </a:lnTo>
                  <a:lnTo>
                    <a:pt x="3301" y="296"/>
                  </a:lnTo>
                  <a:lnTo>
                    <a:pt x="3201" y="268"/>
                  </a:lnTo>
                  <a:lnTo>
                    <a:pt x="3240" y="262"/>
                  </a:lnTo>
                  <a:lnTo>
                    <a:pt x="3211" y="246"/>
                  </a:lnTo>
                  <a:lnTo>
                    <a:pt x="3222" y="239"/>
                  </a:lnTo>
                  <a:lnTo>
                    <a:pt x="3244" y="252"/>
                  </a:lnTo>
                  <a:lnTo>
                    <a:pt x="3272" y="252"/>
                  </a:lnTo>
                  <a:lnTo>
                    <a:pt x="3301" y="268"/>
                  </a:lnTo>
                  <a:lnTo>
                    <a:pt x="3333" y="268"/>
                  </a:lnTo>
                  <a:lnTo>
                    <a:pt x="3339" y="280"/>
                  </a:lnTo>
                  <a:lnTo>
                    <a:pt x="3368" y="274"/>
                  </a:lnTo>
                  <a:lnTo>
                    <a:pt x="3345" y="262"/>
                  </a:lnTo>
                  <a:close/>
                  <a:moveTo>
                    <a:pt x="1571" y="726"/>
                  </a:moveTo>
                  <a:lnTo>
                    <a:pt x="1571" y="731"/>
                  </a:lnTo>
                  <a:lnTo>
                    <a:pt x="1555" y="702"/>
                  </a:lnTo>
                  <a:lnTo>
                    <a:pt x="1571" y="726"/>
                  </a:lnTo>
                  <a:close/>
                  <a:moveTo>
                    <a:pt x="1766" y="631"/>
                  </a:moveTo>
                  <a:lnTo>
                    <a:pt x="1754" y="647"/>
                  </a:lnTo>
                  <a:lnTo>
                    <a:pt x="1744" y="647"/>
                  </a:lnTo>
                  <a:lnTo>
                    <a:pt x="1738" y="631"/>
                  </a:lnTo>
                  <a:lnTo>
                    <a:pt x="1750" y="619"/>
                  </a:lnTo>
                  <a:lnTo>
                    <a:pt x="1817" y="664"/>
                  </a:lnTo>
                  <a:lnTo>
                    <a:pt x="1766" y="631"/>
                  </a:lnTo>
                  <a:close/>
                  <a:moveTo>
                    <a:pt x="1833" y="664"/>
                  </a:moveTo>
                  <a:lnTo>
                    <a:pt x="1839" y="664"/>
                  </a:lnTo>
                  <a:lnTo>
                    <a:pt x="1855" y="670"/>
                  </a:lnTo>
                  <a:lnTo>
                    <a:pt x="1833" y="664"/>
                  </a:lnTo>
                  <a:close/>
                  <a:moveTo>
                    <a:pt x="2083" y="631"/>
                  </a:moveTo>
                  <a:lnTo>
                    <a:pt x="2073" y="635"/>
                  </a:lnTo>
                  <a:lnTo>
                    <a:pt x="2050" y="635"/>
                  </a:lnTo>
                  <a:lnTo>
                    <a:pt x="2028" y="641"/>
                  </a:lnTo>
                  <a:lnTo>
                    <a:pt x="2016" y="653"/>
                  </a:lnTo>
                  <a:lnTo>
                    <a:pt x="2006" y="653"/>
                  </a:lnTo>
                  <a:lnTo>
                    <a:pt x="2006" y="641"/>
                  </a:lnTo>
                  <a:lnTo>
                    <a:pt x="2022" y="625"/>
                  </a:lnTo>
                  <a:lnTo>
                    <a:pt x="2050" y="619"/>
                  </a:lnTo>
                  <a:lnTo>
                    <a:pt x="2067" y="625"/>
                  </a:lnTo>
                  <a:lnTo>
                    <a:pt x="2083" y="619"/>
                  </a:lnTo>
                  <a:lnTo>
                    <a:pt x="2083" y="631"/>
                  </a:lnTo>
                  <a:close/>
                  <a:moveTo>
                    <a:pt x="3039" y="564"/>
                  </a:moveTo>
                  <a:lnTo>
                    <a:pt x="3039" y="548"/>
                  </a:lnTo>
                  <a:lnTo>
                    <a:pt x="3061" y="552"/>
                  </a:lnTo>
                  <a:lnTo>
                    <a:pt x="3051" y="542"/>
                  </a:lnTo>
                  <a:lnTo>
                    <a:pt x="3017" y="519"/>
                  </a:lnTo>
                  <a:lnTo>
                    <a:pt x="2950" y="446"/>
                  </a:lnTo>
                  <a:lnTo>
                    <a:pt x="2939" y="446"/>
                  </a:lnTo>
                  <a:lnTo>
                    <a:pt x="2966" y="491"/>
                  </a:lnTo>
                  <a:lnTo>
                    <a:pt x="2988" y="507"/>
                  </a:lnTo>
                  <a:lnTo>
                    <a:pt x="3006" y="530"/>
                  </a:lnTo>
                  <a:lnTo>
                    <a:pt x="3017" y="542"/>
                  </a:lnTo>
                  <a:lnTo>
                    <a:pt x="3023" y="564"/>
                  </a:lnTo>
                  <a:lnTo>
                    <a:pt x="3039" y="574"/>
                  </a:lnTo>
                  <a:lnTo>
                    <a:pt x="3051" y="597"/>
                  </a:lnTo>
                  <a:lnTo>
                    <a:pt x="3061" y="609"/>
                  </a:lnTo>
                  <a:lnTo>
                    <a:pt x="3061" y="593"/>
                  </a:lnTo>
                  <a:lnTo>
                    <a:pt x="3084" y="603"/>
                  </a:lnTo>
                  <a:lnTo>
                    <a:pt x="3071" y="586"/>
                  </a:lnTo>
                  <a:lnTo>
                    <a:pt x="3039" y="564"/>
                  </a:lnTo>
                  <a:close/>
                  <a:moveTo>
                    <a:pt x="3266" y="430"/>
                  </a:moveTo>
                  <a:lnTo>
                    <a:pt x="3272" y="440"/>
                  </a:lnTo>
                  <a:lnTo>
                    <a:pt x="3289" y="446"/>
                  </a:lnTo>
                  <a:lnTo>
                    <a:pt x="3295" y="440"/>
                  </a:lnTo>
                  <a:lnTo>
                    <a:pt x="3278" y="430"/>
                  </a:lnTo>
                  <a:lnTo>
                    <a:pt x="3266" y="430"/>
                  </a:lnTo>
                  <a:close/>
                  <a:moveTo>
                    <a:pt x="3211" y="542"/>
                  </a:moveTo>
                  <a:lnTo>
                    <a:pt x="3211" y="519"/>
                  </a:lnTo>
                  <a:lnTo>
                    <a:pt x="3201" y="536"/>
                  </a:lnTo>
                  <a:lnTo>
                    <a:pt x="3211" y="542"/>
                  </a:lnTo>
                  <a:close/>
                  <a:moveTo>
                    <a:pt x="3301" y="446"/>
                  </a:moveTo>
                  <a:lnTo>
                    <a:pt x="3311" y="453"/>
                  </a:lnTo>
                  <a:lnTo>
                    <a:pt x="3323" y="446"/>
                  </a:lnTo>
                  <a:lnTo>
                    <a:pt x="3301" y="440"/>
                  </a:lnTo>
                  <a:lnTo>
                    <a:pt x="3301" y="446"/>
                  </a:lnTo>
                  <a:close/>
                  <a:moveTo>
                    <a:pt x="2450" y="118"/>
                  </a:moveTo>
                  <a:lnTo>
                    <a:pt x="2460" y="128"/>
                  </a:lnTo>
                  <a:lnTo>
                    <a:pt x="2466" y="118"/>
                  </a:lnTo>
                  <a:lnTo>
                    <a:pt x="2477" y="112"/>
                  </a:lnTo>
                  <a:lnTo>
                    <a:pt x="2473" y="95"/>
                  </a:lnTo>
                  <a:lnTo>
                    <a:pt x="2454" y="83"/>
                  </a:lnTo>
                  <a:lnTo>
                    <a:pt x="2444" y="83"/>
                  </a:lnTo>
                  <a:lnTo>
                    <a:pt x="2438" y="89"/>
                  </a:lnTo>
                  <a:lnTo>
                    <a:pt x="2434" y="101"/>
                  </a:lnTo>
                  <a:lnTo>
                    <a:pt x="2454" y="112"/>
                  </a:lnTo>
                  <a:lnTo>
                    <a:pt x="2450" y="118"/>
                  </a:lnTo>
                  <a:close/>
                  <a:moveTo>
                    <a:pt x="2422" y="95"/>
                  </a:moveTo>
                  <a:lnTo>
                    <a:pt x="2416" y="95"/>
                  </a:lnTo>
                  <a:lnTo>
                    <a:pt x="2416" y="106"/>
                  </a:lnTo>
                  <a:lnTo>
                    <a:pt x="2428" y="106"/>
                  </a:lnTo>
                  <a:lnTo>
                    <a:pt x="2422" y="95"/>
                  </a:lnTo>
                  <a:close/>
                  <a:moveTo>
                    <a:pt x="2511" y="112"/>
                  </a:moveTo>
                  <a:lnTo>
                    <a:pt x="2540" y="106"/>
                  </a:lnTo>
                  <a:lnTo>
                    <a:pt x="2527" y="95"/>
                  </a:lnTo>
                  <a:lnTo>
                    <a:pt x="2477" y="89"/>
                  </a:lnTo>
                  <a:lnTo>
                    <a:pt x="2483" y="106"/>
                  </a:lnTo>
                  <a:lnTo>
                    <a:pt x="2511" y="112"/>
                  </a:lnTo>
                  <a:close/>
                  <a:moveTo>
                    <a:pt x="2521" y="128"/>
                  </a:moveTo>
                  <a:lnTo>
                    <a:pt x="2550" y="134"/>
                  </a:lnTo>
                  <a:lnTo>
                    <a:pt x="2566" y="134"/>
                  </a:lnTo>
                  <a:lnTo>
                    <a:pt x="2566" y="128"/>
                  </a:lnTo>
                  <a:lnTo>
                    <a:pt x="2562" y="118"/>
                  </a:lnTo>
                  <a:lnTo>
                    <a:pt x="2550" y="124"/>
                  </a:lnTo>
                  <a:lnTo>
                    <a:pt x="2527" y="118"/>
                  </a:lnTo>
                  <a:lnTo>
                    <a:pt x="2521" y="128"/>
                  </a:lnTo>
                  <a:close/>
                  <a:moveTo>
                    <a:pt x="2511" y="128"/>
                  </a:moveTo>
                  <a:lnTo>
                    <a:pt x="2517" y="124"/>
                  </a:lnTo>
                  <a:lnTo>
                    <a:pt x="2505" y="118"/>
                  </a:lnTo>
                  <a:lnTo>
                    <a:pt x="2511" y="128"/>
                  </a:lnTo>
                  <a:close/>
                  <a:moveTo>
                    <a:pt x="2584" y="118"/>
                  </a:moveTo>
                  <a:lnTo>
                    <a:pt x="2617" y="112"/>
                  </a:lnTo>
                  <a:lnTo>
                    <a:pt x="2617" y="101"/>
                  </a:lnTo>
                  <a:lnTo>
                    <a:pt x="2594" y="95"/>
                  </a:lnTo>
                  <a:lnTo>
                    <a:pt x="2588" y="89"/>
                  </a:lnTo>
                  <a:lnTo>
                    <a:pt x="2584" y="101"/>
                  </a:lnTo>
                  <a:lnTo>
                    <a:pt x="2556" y="95"/>
                  </a:lnTo>
                  <a:lnTo>
                    <a:pt x="2566" y="112"/>
                  </a:lnTo>
                  <a:lnTo>
                    <a:pt x="2584" y="118"/>
                  </a:lnTo>
                  <a:close/>
                  <a:moveTo>
                    <a:pt x="2866" y="446"/>
                  </a:moveTo>
                  <a:lnTo>
                    <a:pt x="2866" y="434"/>
                  </a:lnTo>
                  <a:lnTo>
                    <a:pt x="2850" y="434"/>
                  </a:lnTo>
                  <a:lnTo>
                    <a:pt x="2866" y="446"/>
                  </a:lnTo>
                  <a:close/>
                  <a:moveTo>
                    <a:pt x="3201" y="597"/>
                  </a:moveTo>
                  <a:lnTo>
                    <a:pt x="3211" y="593"/>
                  </a:lnTo>
                  <a:lnTo>
                    <a:pt x="3205" y="580"/>
                  </a:lnTo>
                  <a:lnTo>
                    <a:pt x="3201" y="597"/>
                  </a:lnTo>
                  <a:close/>
                  <a:moveTo>
                    <a:pt x="2000" y="67"/>
                  </a:moveTo>
                  <a:lnTo>
                    <a:pt x="2006" y="57"/>
                  </a:lnTo>
                  <a:lnTo>
                    <a:pt x="1955" y="45"/>
                  </a:lnTo>
                  <a:lnTo>
                    <a:pt x="1949" y="57"/>
                  </a:lnTo>
                  <a:lnTo>
                    <a:pt x="1949" y="73"/>
                  </a:lnTo>
                  <a:lnTo>
                    <a:pt x="1967" y="67"/>
                  </a:lnTo>
                  <a:lnTo>
                    <a:pt x="2000" y="67"/>
                  </a:lnTo>
                  <a:close/>
                  <a:moveTo>
                    <a:pt x="1677" y="45"/>
                  </a:moveTo>
                  <a:lnTo>
                    <a:pt x="1661" y="45"/>
                  </a:lnTo>
                  <a:lnTo>
                    <a:pt x="1661" y="57"/>
                  </a:lnTo>
                  <a:lnTo>
                    <a:pt x="1677" y="57"/>
                  </a:lnTo>
                  <a:lnTo>
                    <a:pt x="1677" y="45"/>
                  </a:lnTo>
                  <a:close/>
                  <a:moveTo>
                    <a:pt x="1689" y="22"/>
                  </a:moveTo>
                  <a:lnTo>
                    <a:pt x="1677" y="22"/>
                  </a:lnTo>
                  <a:lnTo>
                    <a:pt x="1677" y="34"/>
                  </a:lnTo>
                  <a:lnTo>
                    <a:pt x="1693" y="34"/>
                  </a:lnTo>
                  <a:lnTo>
                    <a:pt x="1689" y="22"/>
                  </a:lnTo>
                  <a:close/>
                  <a:moveTo>
                    <a:pt x="1801" y="106"/>
                  </a:moveTo>
                  <a:lnTo>
                    <a:pt x="1801" y="89"/>
                  </a:lnTo>
                  <a:lnTo>
                    <a:pt x="1778" y="95"/>
                  </a:lnTo>
                  <a:lnTo>
                    <a:pt x="1789" y="112"/>
                  </a:lnTo>
                  <a:lnTo>
                    <a:pt x="1801" y="106"/>
                  </a:lnTo>
                  <a:close/>
                  <a:moveTo>
                    <a:pt x="1872" y="57"/>
                  </a:moveTo>
                  <a:lnTo>
                    <a:pt x="1904" y="51"/>
                  </a:lnTo>
                  <a:lnTo>
                    <a:pt x="1916" y="61"/>
                  </a:lnTo>
                  <a:lnTo>
                    <a:pt x="1939" y="51"/>
                  </a:lnTo>
                  <a:lnTo>
                    <a:pt x="1904" y="39"/>
                  </a:lnTo>
                  <a:lnTo>
                    <a:pt x="1884" y="39"/>
                  </a:lnTo>
                  <a:lnTo>
                    <a:pt x="1872" y="57"/>
                  </a:lnTo>
                  <a:close/>
                  <a:moveTo>
                    <a:pt x="1933" y="83"/>
                  </a:moveTo>
                  <a:lnTo>
                    <a:pt x="1939" y="73"/>
                  </a:lnTo>
                  <a:lnTo>
                    <a:pt x="1927" y="73"/>
                  </a:lnTo>
                  <a:lnTo>
                    <a:pt x="1916" y="79"/>
                  </a:lnTo>
                  <a:lnTo>
                    <a:pt x="1933" y="83"/>
                  </a:lnTo>
                  <a:close/>
                  <a:moveTo>
                    <a:pt x="1862" y="57"/>
                  </a:moveTo>
                  <a:lnTo>
                    <a:pt x="1872" y="51"/>
                  </a:lnTo>
                  <a:lnTo>
                    <a:pt x="1862" y="45"/>
                  </a:lnTo>
                  <a:lnTo>
                    <a:pt x="1862" y="57"/>
                  </a:lnTo>
                  <a:close/>
                  <a:moveTo>
                    <a:pt x="1884" y="34"/>
                  </a:moveTo>
                  <a:lnTo>
                    <a:pt x="1866" y="28"/>
                  </a:lnTo>
                  <a:lnTo>
                    <a:pt x="1839" y="22"/>
                  </a:lnTo>
                  <a:lnTo>
                    <a:pt x="1821" y="39"/>
                  </a:lnTo>
                  <a:lnTo>
                    <a:pt x="1855" y="45"/>
                  </a:lnTo>
                  <a:lnTo>
                    <a:pt x="1884" y="34"/>
                  </a:lnTo>
                  <a:close/>
                  <a:moveTo>
                    <a:pt x="1443" y="34"/>
                  </a:moveTo>
                  <a:lnTo>
                    <a:pt x="1439" y="22"/>
                  </a:lnTo>
                  <a:lnTo>
                    <a:pt x="1443" y="16"/>
                  </a:lnTo>
                  <a:lnTo>
                    <a:pt x="1433" y="16"/>
                  </a:lnTo>
                  <a:lnTo>
                    <a:pt x="1427" y="22"/>
                  </a:lnTo>
                  <a:lnTo>
                    <a:pt x="1411" y="28"/>
                  </a:lnTo>
                  <a:lnTo>
                    <a:pt x="1421" y="39"/>
                  </a:lnTo>
                  <a:lnTo>
                    <a:pt x="1443" y="34"/>
                  </a:lnTo>
                  <a:close/>
                  <a:moveTo>
                    <a:pt x="1466" y="45"/>
                  </a:moveTo>
                  <a:lnTo>
                    <a:pt x="1482" y="34"/>
                  </a:lnTo>
                  <a:lnTo>
                    <a:pt x="1488" y="22"/>
                  </a:lnTo>
                  <a:lnTo>
                    <a:pt x="1472" y="22"/>
                  </a:lnTo>
                  <a:lnTo>
                    <a:pt x="1460" y="34"/>
                  </a:lnTo>
                  <a:lnTo>
                    <a:pt x="1443" y="45"/>
                  </a:lnTo>
                  <a:lnTo>
                    <a:pt x="1466" y="45"/>
                  </a:lnTo>
                  <a:close/>
                  <a:moveTo>
                    <a:pt x="1328" y="45"/>
                  </a:moveTo>
                  <a:lnTo>
                    <a:pt x="1376" y="34"/>
                  </a:lnTo>
                  <a:lnTo>
                    <a:pt x="1338" y="22"/>
                  </a:lnTo>
                  <a:lnTo>
                    <a:pt x="1305" y="34"/>
                  </a:lnTo>
                  <a:lnTo>
                    <a:pt x="1305" y="39"/>
                  </a:lnTo>
                  <a:lnTo>
                    <a:pt x="1328" y="39"/>
                  </a:lnTo>
                  <a:lnTo>
                    <a:pt x="1328" y="45"/>
                  </a:lnTo>
                  <a:close/>
                  <a:moveTo>
                    <a:pt x="1539" y="185"/>
                  </a:moveTo>
                  <a:lnTo>
                    <a:pt x="1500" y="146"/>
                  </a:lnTo>
                  <a:lnTo>
                    <a:pt x="1466" y="140"/>
                  </a:lnTo>
                  <a:lnTo>
                    <a:pt x="1460" y="162"/>
                  </a:lnTo>
                  <a:lnTo>
                    <a:pt x="1482" y="172"/>
                  </a:lnTo>
                  <a:lnTo>
                    <a:pt x="1539" y="185"/>
                  </a:lnTo>
                  <a:close/>
                  <a:moveTo>
                    <a:pt x="1500" y="39"/>
                  </a:moveTo>
                  <a:lnTo>
                    <a:pt x="1517" y="39"/>
                  </a:lnTo>
                  <a:lnTo>
                    <a:pt x="1523" y="28"/>
                  </a:lnTo>
                  <a:lnTo>
                    <a:pt x="1500" y="22"/>
                  </a:lnTo>
                  <a:lnTo>
                    <a:pt x="1488" y="34"/>
                  </a:lnTo>
                  <a:lnTo>
                    <a:pt x="1500" y="39"/>
                  </a:lnTo>
                  <a:close/>
                  <a:moveTo>
                    <a:pt x="1494" y="118"/>
                  </a:moveTo>
                  <a:lnTo>
                    <a:pt x="1472" y="128"/>
                  </a:lnTo>
                  <a:lnTo>
                    <a:pt x="1504" y="140"/>
                  </a:lnTo>
                  <a:lnTo>
                    <a:pt x="1517" y="128"/>
                  </a:lnTo>
                  <a:lnTo>
                    <a:pt x="1555" y="106"/>
                  </a:lnTo>
                  <a:lnTo>
                    <a:pt x="1584" y="106"/>
                  </a:lnTo>
                  <a:lnTo>
                    <a:pt x="1616" y="95"/>
                  </a:lnTo>
                  <a:lnTo>
                    <a:pt x="1616" y="83"/>
                  </a:lnTo>
                  <a:lnTo>
                    <a:pt x="1594" y="83"/>
                  </a:lnTo>
                  <a:lnTo>
                    <a:pt x="1584" y="89"/>
                  </a:lnTo>
                  <a:lnTo>
                    <a:pt x="1561" y="83"/>
                  </a:lnTo>
                  <a:lnTo>
                    <a:pt x="1482" y="106"/>
                  </a:lnTo>
                  <a:lnTo>
                    <a:pt x="1494" y="118"/>
                  </a:lnTo>
                  <a:close/>
                  <a:moveTo>
                    <a:pt x="1427" y="207"/>
                  </a:moveTo>
                  <a:lnTo>
                    <a:pt x="1456" y="217"/>
                  </a:lnTo>
                  <a:lnTo>
                    <a:pt x="1466" y="207"/>
                  </a:lnTo>
                  <a:lnTo>
                    <a:pt x="1450" y="191"/>
                  </a:lnTo>
                  <a:lnTo>
                    <a:pt x="1427" y="207"/>
                  </a:lnTo>
                  <a:close/>
                  <a:moveTo>
                    <a:pt x="1232" y="702"/>
                  </a:moveTo>
                  <a:lnTo>
                    <a:pt x="1226" y="708"/>
                  </a:lnTo>
                  <a:lnTo>
                    <a:pt x="1238" y="714"/>
                  </a:lnTo>
                  <a:lnTo>
                    <a:pt x="1289" y="702"/>
                  </a:lnTo>
                  <a:lnTo>
                    <a:pt x="1267" y="692"/>
                  </a:lnTo>
                  <a:lnTo>
                    <a:pt x="1232" y="702"/>
                  </a:lnTo>
                  <a:close/>
                  <a:moveTo>
                    <a:pt x="1072" y="408"/>
                  </a:moveTo>
                  <a:lnTo>
                    <a:pt x="1082" y="414"/>
                  </a:lnTo>
                  <a:lnTo>
                    <a:pt x="1088" y="396"/>
                  </a:lnTo>
                  <a:lnTo>
                    <a:pt x="1082" y="392"/>
                  </a:lnTo>
                  <a:lnTo>
                    <a:pt x="1072" y="408"/>
                  </a:lnTo>
                  <a:close/>
                  <a:moveTo>
                    <a:pt x="1399" y="625"/>
                  </a:moveTo>
                  <a:lnTo>
                    <a:pt x="1383" y="631"/>
                  </a:lnTo>
                  <a:lnTo>
                    <a:pt x="1393" y="635"/>
                  </a:lnTo>
                  <a:lnTo>
                    <a:pt x="1399" y="625"/>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1" name="Freeform 4"/>
            <p:cNvSpPr>
              <a:spLocks noEditPoints="1"/>
            </p:cNvSpPr>
            <p:nvPr/>
          </p:nvSpPr>
          <p:spPr bwMode="auto">
            <a:xfrm>
              <a:off x="3908425" y="1670050"/>
              <a:ext cx="998538" cy="728663"/>
            </a:xfrm>
            <a:custGeom>
              <a:avLst/>
              <a:gdLst/>
              <a:ahLst/>
              <a:cxnLst>
                <a:cxn ang="0">
                  <a:pos x="611" y="252"/>
                </a:cxn>
                <a:cxn ang="0">
                  <a:pos x="524" y="207"/>
                </a:cxn>
                <a:cxn ang="0">
                  <a:pos x="412" y="252"/>
                </a:cxn>
                <a:cxn ang="0">
                  <a:pos x="390" y="262"/>
                </a:cxn>
                <a:cxn ang="0">
                  <a:pos x="467" y="319"/>
                </a:cxn>
                <a:cxn ang="0">
                  <a:pos x="511" y="392"/>
                </a:cxn>
                <a:cxn ang="0">
                  <a:pos x="540" y="414"/>
                </a:cxn>
                <a:cxn ang="0">
                  <a:pos x="524" y="353"/>
                </a:cxn>
                <a:cxn ang="0">
                  <a:pos x="572" y="329"/>
                </a:cxn>
                <a:cxn ang="0">
                  <a:pos x="617" y="280"/>
                </a:cxn>
                <a:cxn ang="0">
                  <a:pos x="601" y="453"/>
                </a:cxn>
                <a:cxn ang="0">
                  <a:pos x="384" y="392"/>
                </a:cxn>
                <a:cxn ang="0">
                  <a:pos x="406" y="396"/>
                </a:cxn>
                <a:cxn ang="0">
                  <a:pos x="290" y="370"/>
                </a:cxn>
                <a:cxn ang="0">
                  <a:pos x="306" y="335"/>
                </a:cxn>
                <a:cxn ang="0">
                  <a:pos x="207" y="358"/>
                </a:cxn>
                <a:cxn ang="0">
                  <a:pos x="300" y="325"/>
                </a:cxn>
                <a:cxn ang="0">
                  <a:pos x="73" y="61"/>
                </a:cxn>
                <a:cxn ang="0">
                  <a:pos x="112" y="96"/>
                </a:cxn>
                <a:cxn ang="0">
                  <a:pos x="79" y="153"/>
                </a:cxn>
                <a:cxn ang="0">
                  <a:pos x="172" y="146"/>
                </a:cxn>
                <a:cxn ang="0">
                  <a:pos x="172" y="112"/>
                </a:cxn>
                <a:cxn ang="0">
                  <a:pos x="140" y="67"/>
                </a:cxn>
                <a:cxn ang="0">
                  <a:pos x="128" y="29"/>
                </a:cxn>
                <a:cxn ang="0">
                  <a:pos x="67" y="0"/>
                </a:cxn>
                <a:cxn ang="0">
                  <a:pos x="67" y="51"/>
                </a:cxn>
                <a:cxn ang="0">
                  <a:pos x="73" y="102"/>
                </a:cxn>
                <a:cxn ang="0">
                  <a:pos x="41" y="67"/>
                </a:cxn>
                <a:cxn ang="0">
                  <a:pos x="18" y="108"/>
                </a:cxn>
                <a:cxn ang="0">
                  <a:pos x="428" y="236"/>
                </a:cxn>
                <a:cxn ang="0">
                  <a:pos x="509" y="195"/>
                </a:cxn>
                <a:cxn ang="0">
                  <a:pos x="524" y="140"/>
                </a:cxn>
                <a:cxn ang="0">
                  <a:pos x="457" y="86"/>
                </a:cxn>
                <a:cxn ang="0">
                  <a:pos x="345" y="90"/>
                </a:cxn>
                <a:cxn ang="0">
                  <a:pos x="296" y="33"/>
                </a:cxn>
                <a:cxn ang="0">
                  <a:pos x="290" y="96"/>
                </a:cxn>
                <a:cxn ang="0">
                  <a:pos x="246" y="118"/>
                </a:cxn>
                <a:cxn ang="0">
                  <a:pos x="207" y="146"/>
                </a:cxn>
                <a:cxn ang="0">
                  <a:pos x="134" y="197"/>
                </a:cxn>
                <a:cxn ang="0">
                  <a:pos x="132" y="289"/>
                </a:cxn>
                <a:cxn ang="0">
                  <a:pos x="18" y="319"/>
                </a:cxn>
                <a:cxn ang="0">
                  <a:pos x="14" y="412"/>
                </a:cxn>
                <a:cxn ang="0">
                  <a:pos x="120" y="420"/>
                </a:cxn>
                <a:cxn ang="0">
                  <a:pos x="207" y="309"/>
                </a:cxn>
                <a:cxn ang="0">
                  <a:pos x="315" y="276"/>
                </a:cxn>
                <a:cxn ang="0">
                  <a:pos x="390" y="341"/>
                </a:cxn>
                <a:cxn ang="0">
                  <a:pos x="422" y="392"/>
                </a:cxn>
                <a:cxn ang="0">
                  <a:pos x="453" y="358"/>
                </a:cxn>
                <a:cxn ang="0">
                  <a:pos x="367" y="284"/>
                </a:cxn>
                <a:cxn ang="0">
                  <a:pos x="373" y="258"/>
                </a:cxn>
              </a:cxnLst>
              <a:rect l="0" t="0" r="r" b="b"/>
              <a:pathLst>
                <a:path w="629" h="459">
                  <a:moveTo>
                    <a:pt x="617" y="280"/>
                  </a:moveTo>
                  <a:lnTo>
                    <a:pt x="611" y="268"/>
                  </a:lnTo>
                  <a:lnTo>
                    <a:pt x="629" y="258"/>
                  </a:lnTo>
                  <a:lnTo>
                    <a:pt x="611" y="252"/>
                  </a:lnTo>
                  <a:lnTo>
                    <a:pt x="601" y="224"/>
                  </a:lnTo>
                  <a:lnTo>
                    <a:pt x="578" y="201"/>
                  </a:lnTo>
                  <a:lnTo>
                    <a:pt x="562" y="213"/>
                  </a:lnTo>
                  <a:lnTo>
                    <a:pt x="524" y="207"/>
                  </a:lnTo>
                  <a:lnTo>
                    <a:pt x="489" y="242"/>
                  </a:lnTo>
                  <a:lnTo>
                    <a:pt x="467" y="242"/>
                  </a:lnTo>
                  <a:lnTo>
                    <a:pt x="428" y="236"/>
                  </a:lnTo>
                  <a:lnTo>
                    <a:pt x="412" y="252"/>
                  </a:lnTo>
                  <a:lnTo>
                    <a:pt x="396" y="246"/>
                  </a:lnTo>
                  <a:lnTo>
                    <a:pt x="373" y="258"/>
                  </a:lnTo>
                  <a:lnTo>
                    <a:pt x="380" y="262"/>
                  </a:lnTo>
                  <a:lnTo>
                    <a:pt x="390" y="262"/>
                  </a:lnTo>
                  <a:lnTo>
                    <a:pt x="418" y="297"/>
                  </a:lnTo>
                  <a:lnTo>
                    <a:pt x="440" y="303"/>
                  </a:lnTo>
                  <a:lnTo>
                    <a:pt x="457" y="313"/>
                  </a:lnTo>
                  <a:lnTo>
                    <a:pt x="467" y="319"/>
                  </a:lnTo>
                  <a:lnTo>
                    <a:pt x="473" y="353"/>
                  </a:lnTo>
                  <a:lnTo>
                    <a:pt x="489" y="364"/>
                  </a:lnTo>
                  <a:lnTo>
                    <a:pt x="495" y="386"/>
                  </a:lnTo>
                  <a:lnTo>
                    <a:pt x="511" y="392"/>
                  </a:lnTo>
                  <a:lnTo>
                    <a:pt x="511" y="420"/>
                  </a:lnTo>
                  <a:lnTo>
                    <a:pt x="524" y="420"/>
                  </a:lnTo>
                  <a:lnTo>
                    <a:pt x="528" y="425"/>
                  </a:lnTo>
                  <a:lnTo>
                    <a:pt x="540" y="414"/>
                  </a:lnTo>
                  <a:lnTo>
                    <a:pt x="534" y="408"/>
                  </a:lnTo>
                  <a:lnTo>
                    <a:pt x="540" y="402"/>
                  </a:lnTo>
                  <a:lnTo>
                    <a:pt x="540" y="370"/>
                  </a:lnTo>
                  <a:lnTo>
                    <a:pt x="524" y="353"/>
                  </a:lnTo>
                  <a:lnTo>
                    <a:pt x="544" y="358"/>
                  </a:lnTo>
                  <a:lnTo>
                    <a:pt x="544" y="347"/>
                  </a:lnTo>
                  <a:lnTo>
                    <a:pt x="566" y="335"/>
                  </a:lnTo>
                  <a:lnTo>
                    <a:pt x="572" y="329"/>
                  </a:lnTo>
                  <a:lnTo>
                    <a:pt x="607" y="319"/>
                  </a:lnTo>
                  <a:lnTo>
                    <a:pt x="623" y="309"/>
                  </a:lnTo>
                  <a:lnTo>
                    <a:pt x="611" y="297"/>
                  </a:lnTo>
                  <a:lnTo>
                    <a:pt x="617" y="280"/>
                  </a:lnTo>
                  <a:close/>
                  <a:moveTo>
                    <a:pt x="585" y="443"/>
                  </a:moveTo>
                  <a:lnTo>
                    <a:pt x="544" y="443"/>
                  </a:lnTo>
                  <a:lnTo>
                    <a:pt x="566" y="459"/>
                  </a:lnTo>
                  <a:lnTo>
                    <a:pt x="601" y="453"/>
                  </a:lnTo>
                  <a:lnTo>
                    <a:pt x="595" y="437"/>
                  </a:lnTo>
                  <a:lnTo>
                    <a:pt x="585" y="443"/>
                  </a:lnTo>
                  <a:close/>
                  <a:moveTo>
                    <a:pt x="390" y="396"/>
                  </a:moveTo>
                  <a:lnTo>
                    <a:pt x="384" y="392"/>
                  </a:lnTo>
                  <a:lnTo>
                    <a:pt x="357" y="392"/>
                  </a:lnTo>
                  <a:lnTo>
                    <a:pt x="390" y="420"/>
                  </a:lnTo>
                  <a:lnTo>
                    <a:pt x="412" y="425"/>
                  </a:lnTo>
                  <a:lnTo>
                    <a:pt x="406" y="396"/>
                  </a:lnTo>
                  <a:lnTo>
                    <a:pt x="390" y="396"/>
                  </a:lnTo>
                  <a:close/>
                  <a:moveTo>
                    <a:pt x="306" y="335"/>
                  </a:moveTo>
                  <a:lnTo>
                    <a:pt x="290" y="341"/>
                  </a:lnTo>
                  <a:lnTo>
                    <a:pt x="290" y="370"/>
                  </a:lnTo>
                  <a:lnTo>
                    <a:pt x="304" y="380"/>
                  </a:lnTo>
                  <a:lnTo>
                    <a:pt x="315" y="360"/>
                  </a:lnTo>
                  <a:lnTo>
                    <a:pt x="313" y="347"/>
                  </a:lnTo>
                  <a:lnTo>
                    <a:pt x="306" y="335"/>
                  </a:lnTo>
                  <a:close/>
                  <a:moveTo>
                    <a:pt x="201" y="358"/>
                  </a:moveTo>
                  <a:lnTo>
                    <a:pt x="211" y="372"/>
                  </a:lnTo>
                  <a:lnTo>
                    <a:pt x="211" y="364"/>
                  </a:lnTo>
                  <a:lnTo>
                    <a:pt x="207" y="358"/>
                  </a:lnTo>
                  <a:lnTo>
                    <a:pt x="201" y="358"/>
                  </a:lnTo>
                  <a:close/>
                  <a:moveTo>
                    <a:pt x="308" y="297"/>
                  </a:moveTo>
                  <a:lnTo>
                    <a:pt x="296" y="309"/>
                  </a:lnTo>
                  <a:lnTo>
                    <a:pt x="300" y="325"/>
                  </a:lnTo>
                  <a:lnTo>
                    <a:pt x="308" y="325"/>
                  </a:lnTo>
                  <a:lnTo>
                    <a:pt x="308" y="297"/>
                  </a:lnTo>
                  <a:close/>
                  <a:moveTo>
                    <a:pt x="67" y="51"/>
                  </a:moveTo>
                  <a:lnTo>
                    <a:pt x="73" y="61"/>
                  </a:lnTo>
                  <a:lnTo>
                    <a:pt x="89" y="57"/>
                  </a:lnTo>
                  <a:lnTo>
                    <a:pt x="89" y="80"/>
                  </a:lnTo>
                  <a:lnTo>
                    <a:pt x="112" y="86"/>
                  </a:lnTo>
                  <a:lnTo>
                    <a:pt x="112" y="96"/>
                  </a:lnTo>
                  <a:lnTo>
                    <a:pt x="89" y="112"/>
                  </a:lnTo>
                  <a:lnTo>
                    <a:pt x="89" y="134"/>
                  </a:lnTo>
                  <a:lnTo>
                    <a:pt x="118" y="140"/>
                  </a:lnTo>
                  <a:lnTo>
                    <a:pt x="79" y="153"/>
                  </a:lnTo>
                  <a:lnTo>
                    <a:pt x="73" y="169"/>
                  </a:lnTo>
                  <a:lnTo>
                    <a:pt x="118" y="157"/>
                  </a:lnTo>
                  <a:lnTo>
                    <a:pt x="162" y="157"/>
                  </a:lnTo>
                  <a:lnTo>
                    <a:pt x="172" y="146"/>
                  </a:lnTo>
                  <a:lnTo>
                    <a:pt x="166" y="134"/>
                  </a:lnTo>
                  <a:lnTo>
                    <a:pt x="185" y="128"/>
                  </a:lnTo>
                  <a:lnTo>
                    <a:pt x="191" y="118"/>
                  </a:lnTo>
                  <a:lnTo>
                    <a:pt x="172" y="112"/>
                  </a:lnTo>
                  <a:lnTo>
                    <a:pt x="156" y="118"/>
                  </a:lnTo>
                  <a:lnTo>
                    <a:pt x="162" y="108"/>
                  </a:lnTo>
                  <a:lnTo>
                    <a:pt x="140" y="80"/>
                  </a:lnTo>
                  <a:lnTo>
                    <a:pt x="140" y="67"/>
                  </a:lnTo>
                  <a:lnTo>
                    <a:pt x="124" y="51"/>
                  </a:lnTo>
                  <a:lnTo>
                    <a:pt x="105" y="45"/>
                  </a:lnTo>
                  <a:lnTo>
                    <a:pt x="124" y="41"/>
                  </a:lnTo>
                  <a:lnTo>
                    <a:pt x="128" y="29"/>
                  </a:lnTo>
                  <a:lnTo>
                    <a:pt x="95" y="29"/>
                  </a:lnTo>
                  <a:lnTo>
                    <a:pt x="83" y="19"/>
                  </a:lnTo>
                  <a:lnTo>
                    <a:pt x="95" y="13"/>
                  </a:lnTo>
                  <a:lnTo>
                    <a:pt x="67" y="0"/>
                  </a:lnTo>
                  <a:lnTo>
                    <a:pt x="67" y="6"/>
                  </a:lnTo>
                  <a:lnTo>
                    <a:pt x="61" y="19"/>
                  </a:lnTo>
                  <a:lnTo>
                    <a:pt x="73" y="29"/>
                  </a:lnTo>
                  <a:lnTo>
                    <a:pt x="67" y="51"/>
                  </a:lnTo>
                  <a:close/>
                  <a:moveTo>
                    <a:pt x="12" y="140"/>
                  </a:moveTo>
                  <a:lnTo>
                    <a:pt x="41" y="140"/>
                  </a:lnTo>
                  <a:lnTo>
                    <a:pt x="73" y="112"/>
                  </a:lnTo>
                  <a:lnTo>
                    <a:pt x="73" y="102"/>
                  </a:lnTo>
                  <a:lnTo>
                    <a:pt x="73" y="80"/>
                  </a:lnTo>
                  <a:lnTo>
                    <a:pt x="61" y="73"/>
                  </a:lnTo>
                  <a:lnTo>
                    <a:pt x="57" y="57"/>
                  </a:lnTo>
                  <a:lnTo>
                    <a:pt x="41" y="67"/>
                  </a:lnTo>
                  <a:lnTo>
                    <a:pt x="34" y="86"/>
                  </a:lnTo>
                  <a:lnTo>
                    <a:pt x="12" y="86"/>
                  </a:lnTo>
                  <a:lnTo>
                    <a:pt x="6" y="96"/>
                  </a:lnTo>
                  <a:lnTo>
                    <a:pt x="18" y="108"/>
                  </a:lnTo>
                  <a:lnTo>
                    <a:pt x="0" y="128"/>
                  </a:lnTo>
                  <a:lnTo>
                    <a:pt x="12" y="140"/>
                  </a:lnTo>
                  <a:close/>
                  <a:moveTo>
                    <a:pt x="418" y="230"/>
                  </a:moveTo>
                  <a:lnTo>
                    <a:pt x="428" y="236"/>
                  </a:lnTo>
                  <a:lnTo>
                    <a:pt x="467" y="240"/>
                  </a:lnTo>
                  <a:lnTo>
                    <a:pt x="487" y="240"/>
                  </a:lnTo>
                  <a:lnTo>
                    <a:pt x="522" y="207"/>
                  </a:lnTo>
                  <a:lnTo>
                    <a:pt x="509" y="195"/>
                  </a:lnTo>
                  <a:lnTo>
                    <a:pt x="516" y="179"/>
                  </a:lnTo>
                  <a:lnTo>
                    <a:pt x="518" y="179"/>
                  </a:lnTo>
                  <a:lnTo>
                    <a:pt x="534" y="157"/>
                  </a:lnTo>
                  <a:lnTo>
                    <a:pt x="524" y="140"/>
                  </a:lnTo>
                  <a:lnTo>
                    <a:pt x="511" y="128"/>
                  </a:lnTo>
                  <a:lnTo>
                    <a:pt x="524" y="108"/>
                  </a:lnTo>
                  <a:lnTo>
                    <a:pt x="518" y="96"/>
                  </a:lnTo>
                  <a:lnTo>
                    <a:pt x="457" y="86"/>
                  </a:lnTo>
                  <a:lnTo>
                    <a:pt x="434" y="90"/>
                  </a:lnTo>
                  <a:lnTo>
                    <a:pt x="422" y="73"/>
                  </a:lnTo>
                  <a:lnTo>
                    <a:pt x="367" y="90"/>
                  </a:lnTo>
                  <a:lnTo>
                    <a:pt x="345" y="90"/>
                  </a:lnTo>
                  <a:lnTo>
                    <a:pt x="335" y="96"/>
                  </a:lnTo>
                  <a:lnTo>
                    <a:pt x="311" y="86"/>
                  </a:lnTo>
                  <a:lnTo>
                    <a:pt x="311" y="55"/>
                  </a:lnTo>
                  <a:lnTo>
                    <a:pt x="296" y="33"/>
                  </a:lnTo>
                  <a:lnTo>
                    <a:pt x="274" y="57"/>
                  </a:lnTo>
                  <a:lnTo>
                    <a:pt x="290" y="73"/>
                  </a:lnTo>
                  <a:lnTo>
                    <a:pt x="284" y="86"/>
                  </a:lnTo>
                  <a:lnTo>
                    <a:pt x="290" y="96"/>
                  </a:lnTo>
                  <a:lnTo>
                    <a:pt x="278" y="102"/>
                  </a:lnTo>
                  <a:lnTo>
                    <a:pt x="256" y="102"/>
                  </a:lnTo>
                  <a:lnTo>
                    <a:pt x="239" y="108"/>
                  </a:lnTo>
                  <a:lnTo>
                    <a:pt x="246" y="118"/>
                  </a:lnTo>
                  <a:lnTo>
                    <a:pt x="229" y="118"/>
                  </a:lnTo>
                  <a:lnTo>
                    <a:pt x="223" y="140"/>
                  </a:lnTo>
                  <a:lnTo>
                    <a:pt x="207" y="146"/>
                  </a:lnTo>
                  <a:lnTo>
                    <a:pt x="207" y="146"/>
                  </a:lnTo>
                  <a:lnTo>
                    <a:pt x="187" y="151"/>
                  </a:lnTo>
                  <a:lnTo>
                    <a:pt x="150" y="181"/>
                  </a:lnTo>
                  <a:lnTo>
                    <a:pt x="134" y="173"/>
                  </a:lnTo>
                  <a:lnTo>
                    <a:pt x="134" y="197"/>
                  </a:lnTo>
                  <a:lnTo>
                    <a:pt x="103" y="193"/>
                  </a:lnTo>
                  <a:lnTo>
                    <a:pt x="87" y="203"/>
                  </a:lnTo>
                  <a:lnTo>
                    <a:pt x="130" y="226"/>
                  </a:lnTo>
                  <a:lnTo>
                    <a:pt x="132" y="289"/>
                  </a:lnTo>
                  <a:lnTo>
                    <a:pt x="124" y="297"/>
                  </a:lnTo>
                  <a:lnTo>
                    <a:pt x="36" y="284"/>
                  </a:lnTo>
                  <a:lnTo>
                    <a:pt x="10" y="297"/>
                  </a:lnTo>
                  <a:lnTo>
                    <a:pt x="18" y="319"/>
                  </a:lnTo>
                  <a:lnTo>
                    <a:pt x="16" y="317"/>
                  </a:lnTo>
                  <a:lnTo>
                    <a:pt x="18" y="345"/>
                  </a:lnTo>
                  <a:lnTo>
                    <a:pt x="4" y="376"/>
                  </a:lnTo>
                  <a:lnTo>
                    <a:pt x="14" y="412"/>
                  </a:lnTo>
                  <a:lnTo>
                    <a:pt x="43" y="410"/>
                  </a:lnTo>
                  <a:lnTo>
                    <a:pt x="65" y="433"/>
                  </a:lnTo>
                  <a:lnTo>
                    <a:pt x="83" y="425"/>
                  </a:lnTo>
                  <a:lnTo>
                    <a:pt x="120" y="420"/>
                  </a:lnTo>
                  <a:lnTo>
                    <a:pt x="146" y="398"/>
                  </a:lnTo>
                  <a:lnTo>
                    <a:pt x="166" y="351"/>
                  </a:lnTo>
                  <a:lnTo>
                    <a:pt x="209" y="323"/>
                  </a:lnTo>
                  <a:lnTo>
                    <a:pt x="207" y="309"/>
                  </a:lnTo>
                  <a:lnTo>
                    <a:pt x="229" y="291"/>
                  </a:lnTo>
                  <a:lnTo>
                    <a:pt x="256" y="303"/>
                  </a:lnTo>
                  <a:lnTo>
                    <a:pt x="284" y="282"/>
                  </a:lnTo>
                  <a:lnTo>
                    <a:pt x="315" y="276"/>
                  </a:lnTo>
                  <a:lnTo>
                    <a:pt x="339" y="313"/>
                  </a:lnTo>
                  <a:lnTo>
                    <a:pt x="357" y="325"/>
                  </a:lnTo>
                  <a:lnTo>
                    <a:pt x="380" y="329"/>
                  </a:lnTo>
                  <a:lnTo>
                    <a:pt x="390" y="341"/>
                  </a:lnTo>
                  <a:lnTo>
                    <a:pt x="412" y="353"/>
                  </a:lnTo>
                  <a:lnTo>
                    <a:pt x="422" y="370"/>
                  </a:lnTo>
                  <a:lnTo>
                    <a:pt x="412" y="390"/>
                  </a:lnTo>
                  <a:lnTo>
                    <a:pt x="422" y="392"/>
                  </a:lnTo>
                  <a:lnTo>
                    <a:pt x="438" y="364"/>
                  </a:lnTo>
                  <a:lnTo>
                    <a:pt x="430" y="358"/>
                  </a:lnTo>
                  <a:lnTo>
                    <a:pt x="438" y="347"/>
                  </a:lnTo>
                  <a:lnTo>
                    <a:pt x="453" y="358"/>
                  </a:lnTo>
                  <a:lnTo>
                    <a:pt x="455" y="347"/>
                  </a:lnTo>
                  <a:lnTo>
                    <a:pt x="430" y="329"/>
                  </a:lnTo>
                  <a:lnTo>
                    <a:pt x="414" y="321"/>
                  </a:lnTo>
                  <a:lnTo>
                    <a:pt x="367" y="284"/>
                  </a:lnTo>
                  <a:lnTo>
                    <a:pt x="357" y="280"/>
                  </a:lnTo>
                  <a:lnTo>
                    <a:pt x="351" y="258"/>
                  </a:lnTo>
                  <a:lnTo>
                    <a:pt x="361" y="246"/>
                  </a:lnTo>
                  <a:lnTo>
                    <a:pt x="373" y="258"/>
                  </a:lnTo>
                  <a:lnTo>
                    <a:pt x="384" y="236"/>
                  </a:lnTo>
                  <a:lnTo>
                    <a:pt x="418" y="230"/>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2" name="Freeform 5"/>
            <p:cNvSpPr>
              <a:spLocks noEditPoints="1"/>
            </p:cNvSpPr>
            <p:nvPr/>
          </p:nvSpPr>
          <p:spPr bwMode="auto">
            <a:xfrm>
              <a:off x="257175" y="1087438"/>
              <a:ext cx="2868613" cy="1620837"/>
            </a:xfrm>
            <a:custGeom>
              <a:avLst/>
              <a:gdLst/>
              <a:ahLst/>
              <a:cxnLst>
                <a:cxn ang="0">
                  <a:pos x="1535" y="39"/>
                </a:cxn>
                <a:cxn ang="0">
                  <a:pos x="1500" y="77"/>
                </a:cxn>
                <a:cxn ang="0">
                  <a:pos x="1606" y="67"/>
                </a:cxn>
                <a:cxn ang="0">
                  <a:pos x="1728" y="0"/>
                </a:cxn>
                <a:cxn ang="0">
                  <a:pos x="1429" y="51"/>
                </a:cxn>
                <a:cxn ang="0">
                  <a:pos x="1289" y="77"/>
                </a:cxn>
                <a:cxn ang="0">
                  <a:pos x="1484" y="112"/>
                </a:cxn>
                <a:cxn ang="0">
                  <a:pos x="1334" y="106"/>
                </a:cxn>
                <a:cxn ang="0">
                  <a:pos x="1289" y="162"/>
                </a:cxn>
                <a:cxn ang="0">
                  <a:pos x="1596" y="207"/>
                </a:cxn>
                <a:cxn ang="0">
                  <a:pos x="1411" y="162"/>
                </a:cxn>
                <a:cxn ang="0">
                  <a:pos x="1356" y="189"/>
                </a:cxn>
                <a:cxn ang="0">
                  <a:pos x="1423" y="262"/>
                </a:cxn>
                <a:cxn ang="0">
                  <a:pos x="1583" y="296"/>
                </a:cxn>
                <a:cxn ang="0">
                  <a:pos x="1545" y="256"/>
                </a:cxn>
                <a:cxn ang="0">
                  <a:pos x="1478" y="128"/>
                </a:cxn>
                <a:cxn ang="0">
                  <a:pos x="1439" y="591"/>
                </a:cxn>
                <a:cxn ang="0">
                  <a:pos x="1401" y="552"/>
                </a:cxn>
                <a:cxn ang="0">
                  <a:pos x="1622" y="469"/>
                </a:cxn>
                <a:cxn ang="0">
                  <a:pos x="1462" y="396"/>
                </a:cxn>
                <a:cxn ang="0">
                  <a:pos x="1378" y="323"/>
                </a:cxn>
                <a:cxn ang="0">
                  <a:pos x="1234" y="453"/>
                </a:cxn>
                <a:cxn ang="0">
                  <a:pos x="1206" y="306"/>
                </a:cxn>
                <a:cxn ang="0">
                  <a:pos x="1395" y="223"/>
                </a:cxn>
                <a:cxn ang="0">
                  <a:pos x="1295" y="195"/>
                </a:cxn>
                <a:cxn ang="0">
                  <a:pos x="1044" y="246"/>
                </a:cxn>
                <a:cxn ang="0">
                  <a:pos x="767" y="195"/>
                </a:cxn>
                <a:cxn ang="0">
                  <a:pos x="305" y="233"/>
                </a:cxn>
                <a:cxn ang="0">
                  <a:pos x="122" y="357"/>
                </a:cxn>
                <a:cxn ang="0">
                  <a:pos x="49" y="440"/>
                </a:cxn>
                <a:cxn ang="0">
                  <a:pos x="211" y="408"/>
                </a:cxn>
                <a:cxn ang="0">
                  <a:pos x="390" y="341"/>
                </a:cxn>
                <a:cxn ang="0">
                  <a:pos x="522" y="485"/>
                </a:cxn>
                <a:cxn ang="0">
                  <a:pos x="512" y="603"/>
                </a:cxn>
                <a:cxn ang="0">
                  <a:pos x="483" y="877"/>
                </a:cxn>
                <a:cxn ang="0">
                  <a:pos x="761" y="992"/>
                </a:cxn>
                <a:cxn ang="0">
                  <a:pos x="1027" y="925"/>
                </a:cxn>
                <a:cxn ang="0">
                  <a:pos x="1151" y="848"/>
                </a:cxn>
                <a:cxn ang="0">
                  <a:pos x="1234" y="747"/>
                </a:cxn>
                <a:cxn ang="0">
                  <a:pos x="1429" y="635"/>
                </a:cxn>
                <a:cxn ang="0">
                  <a:pos x="1167" y="629"/>
                </a:cxn>
                <a:cxn ang="0">
                  <a:pos x="1133" y="658"/>
                </a:cxn>
                <a:cxn ang="0">
                  <a:pos x="1062" y="647"/>
                </a:cxn>
                <a:cxn ang="0">
                  <a:pos x="1017" y="603"/>
                </a:cxn>
                <a:cxn ang="0">
                  <a:pos x="1177" y="641"/>
                </a:cxn>
                <a:cxn ang="0">
                  <a:pos x="1295" y="313"/>
                </a:cxn>
                <a:cxn ang="0">
                  <a:pos x="1283" y="290"/>
                </a:cxn>
                <a:cxn ang="0">
                  <a:pos x="1478" y="558"/>
                </a:cxn>
                <a:cxn ang="0">
                  <a:pos x="1577" y="530"/>
                </a:cxn>
                <a:cxn ang="0">
                  <a:pos x="1634" y="568"/>
                </a:cxn>
                <a:cxn ang="0">
                  <a:pos x="1506" y="609"/>
                </a:cxn>
                <a:cxn ang="0">
                  <a:pos x="1110" y="211"/>
                </a:cxn>
                <a:cxn ang="0">
                  <a:pos x="1072" y="166"/>
                </a:cxn>
                <a:cxn ang="0">
                  <a:pos x="950" y="201"/>
                </a:cxn>
                <a:cxn ang="0">
                  <a:pos x="1106" y="112"/>
                </a:cxn>
                <a:cxn ang="0">
                  <a:pos x="1084" y="106"/>
                </a:cxn>
                <a:cxn ang="0">
                  <a:pos x="1161" y="83"/>
                </a:cxn>
                <a:cxn ang="0">
                  <a:pos x="1244" y="162"/>
                </a:cxn>
                <a:cxn ang="0">
                  <a:pos x="1228" y="162"/>
                </a:cxn>
                <a:cxn ang="0">
                  <a:pos x="1267" y="95"/>
                </a:cxn>
                <a:cxn ang="0">
                  <a:pos x="905" y="150"/>
                </a:cxn>
                <a:cxn ang="0">
                  <a:pos x="1305" y="418"/>
                </a:cxn>
                <a:cxn ang="0">
                  <a:pos x="528" y="546"/>
                </a:cxn>
              </a:cxnLst>
              <a:rect l="0" t="0" r="r" b="b"/>
              <a:pathLst>
                <a:path w="1807" h="1021">
                  <a:moveTo>
                    <a:pt x="1728" y="0"/>
                  </a:moveTo>
                  <a:lnTo>
                    <a:pt x="1695" y="10"/>
                  </a:lnTo>
                  <a:lnTo>
                    <a:pt x="1679" y="6"/>
                  </a:lnTo>
                  <a:lnTo>
                    <a:pt x="1667" y="10"/>
                  </a:lnTo>
                  <a:lnTo>
                    <a:pt x="1628" y="6"/>
                  </a:lnTo>
                  <a:lnTo>
                    <a:pt x="1600" y="10"/>
                  </a:lnTo>
                  <a:lnTo>
                    <a:pt x="1583" y="16"/>
                  </a:lnTo>
                  <a:lnTo>
                    <a:pt x="1555" y="16"/>
                  </a:lnTo>
                  <a:lnTo>
                    <a:pt x="1490" y="28"/>
                  </a:lnTo>
                  <a:lnTo>
                    <a:pt x="1535" y="39"/>
                  </a:lnTo>
                  <a:lnTo>
                    <a:pt x="1622" y="28"/>
                  </a:lnTo>
                  <a:lnTo>
                    <a:pt x="1618" y="39"/>
                  </a:lnTo>
                  <a:lnTo>
                    <a:pt x="1561" y="45"/>
                  </a:lnTo>
                  <a:lnTo>
                    <a:pt x="1567" y="51"/>
                  </a:lnTo>
                  <a:lnTo>
                    <a:pt x="1523" y="51"/>
                  </a:lnTo>
                  <a:lnTo>
                    <a:pt x="1539" y="61"/>
                  </a:lnTo>
                  <a:lnTo>
                    <a:pt x="1506" y="55"/>
                  </a:lnTo>
                  <a:lnTo>
                    <a:pt x="1478" y="61"/>
                  </a:lnTo>
                  <a:lnTo>
                    <a:pt x="1500" y="61"/>
                  </a:lnTo>
                  <a:lnTo>
                    <a:pt x="1500" y="77"/>
                  </a:lnTo>
                  <a:lnTo>
                    <a:pt x="1472" y="73"/>
                  </a:lnTo>
                  <a:lnTo>
                    <a:pt x="1439" y="77"/>
                  </a:lnTo>
                  <a:lnTo>
                    <a:pt x="1423" y="89"/>
                  </a:lnTo>
                  <a:lnTo>
                    <a:pt x="1500" y="89"/>
                  </a:lnTo>
                  <a:lnTo>
                    <a:pt x="1529" y="106"/>
                  </a:lnTo>
                  <a:lnTo>
                    <a:pt x="1551" y="83"/>
                  </a:lnTo>
                  <a:lnTo>
                    <a:pt x="1529" y="77"/>
                  </a:lnTo>
                  <a:lnTo>
                    <a:pt x="1551" y="73"/>
                  </a:lnTo>
                  <a:lnTo>
                    <a:pt x="1583" y="77"/>
                  </a:lnTo>
                  <a:lnTo>
                    <a:pt x="1606" y="67"/>
                  </a:lnTo>
                  <a:lnTo>
                    <a:pt x="1583" y="55"/>
                  </a:lnTo>
                  <a:lnTo>
                    <a:pt x="1606" y="51"/>
                  </a:lnTo>
                  <a:lnTo>
                    <a:pt x="1612" y="61"/>
                  </a:lnTo>
                  <a:lnTo>
                    <a:pt x="1640" y="45"/>
                  </a:lnTo>
                  <a:lnTo>
                    <a:pt x="1701" y="39"/>
                  </a:lnTo>
                  <a:lnTo>
                    <a:pt x="1711" y="28"/>
                  </a:lnTo>
                  <a:lnTo>
                    <a:pt x="1728" y="39"/>
                  </a:lnTo>
                  <a:lnTo>
                    <a:pt x="1740" y="22"/>
                  </a:lnTo>
                  <a:lnTo>
                    <a:pt x="1807" y="6"/>
                  </a:lnTo>
                  <a:lnTo>
                    <a:pt x="1728" y="0"/>
                  </a:lnTo>
                  <a:close/>
                  <a:moveTo>
                    <a:pt x="1411" y="61"/>
                  </a:moveTo>
                  <a:lnTo>
                    <a:pt x="1417" y="67"/>
                  </a:lnTo>
                  <a:lnTo>
                    <a:pt x="1445" y="67"/>
                  </a:lnTo>
                  <a:lnTo>
                    <a:pt x="1451" y="55"/>
                  </a:lnTo>
                  <a:lnTo>
                    <a:pt x="1506" y="45"/>
                  </a:lnTo>
                  <a:lnTo>
                    <a:pt x="1468" y="39"/>
                  </a:lnTo>
                  <a:lnTo>
                    <a:pt x="1462" y="28"/>
                  </a:lnTo>
                  <a:lnTo>
                    <a:pt x="1433" y="22"/>
                  </a:lnTo>
                  <a:lnTo>
                    <a:pt x="1405" y="39"/>
                  </a:lnTo>
                  <a:lnTo>
                    <a:pt x="1429" y="51"/>
                  </a:lnTo>
                  <a:lnTo>
                    <a:pt x="1411" y="61"/>
                  </a:lnTo>
                  <a:close/>
                  <a:moveTo>
                    <a:pt x="1289" y="77"/>
                  </a:moveTo>
                  <a:lnTo>
                    <a:pt x="1305" y="73"/>
                  </a:lnTo>
                  <a:lnTo>
                    <a:pt x="1322" y="73"/>
                  </a:lnTo>
                  <a:lnTo>
                    <a:pt x="1328" y="61"/>
                  </a:lnTo>
                  <a:lnTo>
                    <a:pt x="1311" y="51"/>
                  </a:lnTo>
                  <a:lnTo>
                    <a:pt x="1283" y="51"/>
                  </a:lnTo>
                  <a:lnTo>
                    <a:pt x="1273" y="67"/>
                  </a:lnTo>
                  <a:lnTo>
                    <a:pt x="1289" y="67"/>
                  </a:lnTo>
                  <a:lnTo>
                    <a:pt x="1289" y="77"/>
                  </a:lnTo>
                  <a:close/>
                  <a:moveTo>
                    <a:pt x="1378" y="73"/>
                  </a:moveTo>
                  <a:lnTo>
                    <a:pt x="1385" y="61"/>
                  </a:lnTo>
                  <a:lnTo>
                    <a:pt x="1362" y="55"/>
                  </a:lnTo>
                  <a:lnTo>
                    <a:pt x="1346" y="55"/>
                  </a:lnTo>
                  <a:lnTo>
                    <a:pt x="1350" y="73"/>
                  </a:lnTo>
                  <a:lnTo>
                    <a:pt x="1378" y="73"/>
                  </a:lnTo>
                  <a:close/>
                  <a:moveTo>
                    <a:pt x="1372" y="106"/>
                  </a:moveTo>
                  <a:lnTo>
                    <a:pt x="1362" y="118"/>
                  </a:lnTo>
                  <a:lnTo>
                    <a:pt x="1478" y="122"/>
                  </a:lnTo>
                  <a:lnTo>
                    <a:pt x="1484" y="112"/>
                  </a:lnTo>
                  <a:lnTo>
                    <a:pt x="1512" y="118"/>
                  </a:lnTo>
                  <a:lnTo>
                    <a:pt x="1506" y="106"/>
                  </a:lnTo>
                  <a:lnTo>
                    <a:pt x="1494" y="95"/>
                  </a:lnTo>
                  <a:lnTo>
                    <a:pt x="1451" y="106"/>
                  </a:lnTo>
                  <a:lnTo>
                    <a:pt x="1395" y="106"/>
                  </a:lnTo>
                  <a:lnTo>
                    <a:pt x="1389" y="95"/>
                  </a:lnTo>
                  <a:lnTo>
                    <a:pt x="1372" y="95"/>
                  </a:lnTo>
                  <a:lnTo>
                    <a:pt x="1372" y="106"/>
                  </a:lnTo>
                  <a:close/>
                  <a:moveTo>
                    <a:pt x="1340" y="106"/>
                  </a:moveTo>
                  <a:lnTo>
                    <a:pt x="1334" y="106"/>
                  </a:lnTo>
                  <a:lnTo>
                    <a:pt x="1305" y="118"/>
                  </a:lnTo>
                  <a:lnTo>
                    <a:pt x="1340" y="122"/>
                  </a:lnTo>
                  <a:lnTo>
                    <a:pt x="1340" y="106"/>
                  </a:lnTo>
                  <a:close/>
                  <a:moveTo>
                    <a:pt x="1350" y="100"/>
                  </a:moveTo>
                  <a:lnTo>
                    <a:pt x="1362" y="83"/>
                  </a:lnTo>
                  <a:lnTo>
                    <a:pt x="1346" y="77"/>
                  </a:lnTo>
                  <a:lnTo>
                    <a:pt x="1328" y="89"/>
                  </a:lnTo>
                  <a:lnTo>
                    <a:pt x="1350" y="100"/>
                  </a:lnTo>
                  <a:close/>
                  <a:moveTo>
                    <a:pt x="1279" y="156"/>
                  </a:moveTo>
                  <a:lnTo>
                    <a:pt x="1289" y="162"/>
                  </a:lnTo>
                  <a:lnTo>
                    <a:pt x="1305" y="150"/>
                  </a:lnTo>
                  <a:lnTo>
                    <a:pt x="1322" y="150"/>
                  </a:lnTo>
                  <a:lnTo>
                    <a:pt x="1356" y="128"/>
                  </a:lnTo>
                  <a:lnTo>
                    <a:pt x="1311" y="128"/>
                  </a:lnTo>
                  <a:lnTo>
                    <a:pt x="1283" y="140"/>
                  </a:lnTo>
                  <a:lnTo>
                    <a:pt x="1279" y="156"/>
                  </a:lnTo>
                  <a:close/>
                  <a:moveTo>
                    <a:pt x="1606" y="240"/>
                  </a:moveTo>
                  <a:lnTo>
                    <a:pt x="1618" y="229"/>
                  </a:lnTo>
                  <a:lnTo>
                    <a:pt x="1573" y="211"/>
                  </a:lnTo>
                  <a:lnTo>
                    <a:pt x="1596" y="207"/>
                  </a:lnTo>
                  <a:lnTo>
                    <a:pt x="1600" y="189"/>
                  </a:lnTo>
                  <a:lnTo>
                    <a:pt x="1577" y="185"/>
                  </a:lnTo>
                  <a:lnTo>
                    <a:pt x="1551" y="189"/>
                  </a:lnTo>
                  <a:lnTo>
                    <a:pt x="1567" y="173"/>
                  </a:lnTo>
                  <a:lnTo>
                    <a:pt x="1529" y="162"/>
                  </a:lnTo>
                  <a:lnTo>
                    <a:pt x="1462" y="156"/>
                  </a:lnTo>
                  <a:lnTo>
                    <a:pt x="1472" y="144"/>
                  </a:lnTo>
                  <a:lnTo>
                    <a:pt x="1451" y="134"/>
                  </a:lnTo>
                  <a:lnTo>
                    <a:pt x="1405" y="150"/>
                  </a:lnTo>
                  <a:lnTo>
                    <a:pt x="1411" y="162"/>
                  </a:lnTo>
                  <a:lnTo>
                    <a:pt x="1389" y="166"/>
                  </a:lnTo>
                  <a:lnTo>
                    <a:pt x="1389" y="156"/>
                  </a:lnTo>
                  <a:lnTo>
                    <a:pt x="1405" y="140"/>
                  </a:lnTo>
                  <a:lnTo>
                    <a:pt x="1417" y="134"/>
                  </a:lnTo>
                  <a:lnTo>
                    <a:pt x="1405" y="128"/>
                  </a:lnTo>
                  <a:lnTo>
                    <a:pt x="1346" y="150"/>
                  </a:lnTo>
                  <a:lnTo>
                    <a:pt x="1334" y="173"/>
                  </a:lnTo>
                  <a:lnTo>
                    <a:pt x="1356" y="173"/>
                  </a:lnTo>
                  <a:lnTo>
                    <a:pt x="1346" y="185"/>
                  </a:lnTo>
                  <a:lnTo>
                    <a:pt x="1356" y="189"/>
                  </a:lnTo>
                  <a:lnTo>
                    <a:pt x="1378" y="179"/>
                  </a:lnTo>
                  <a:lnTo>
                    <a:pt x="1429" y="189"/>
                  </a:lnTo>
                  <a:lnTo>
                    <a:pt x="1445" y="195"/>
                  </a:lnTo>
                  <a:lnTo>
                    <a:pt x="1456" y="185"/>
                  </a:lnTo>
                  <a:lnTo>
                    <a:pt x="1478" y="195"/>
                  </a:lnTo>
                  <a:lnTo>
                    <a:pt x="1506" y="223"/>
                  </a:lnTo>
                  <a:lnTo>
                    <a:pt x="1494" y="240"/>
                  </a:lnTo>
                  <a:lnTo>
                    <a:pt x="1478" y="256"/>
                  </a:lnTo>
                  <a:lnTo>
                    <a:pt x="1445" y="268"/>
                  </a:lnTo>
                  <a:lnTo>
                    <a:pt x="1423" y="262"/>
                  </a:lnTo>
                  <a:lnTo>
                    <a:pt x="1401" y="274"/>
                  </a:lnTo>
                  <a:lnTo>
                    <a:pt x="1417" y="290"/>
                  </a:lnTo>
                  <a:lnTo>
                    <a:pt x="1445" y="278"/>
                  </a:lnTo>
                  <a:lnTo>
                    <a:pt x="1478" y="284"/>
                  </a:lnTo>
                  <a:lnTo>
                    <a:pt x="1484" y="306"/>
                  </a:lnTo>
                  <a:lnTo>
                    <a:pt x="1539" y="329"/>
                  </a:lnTo>
                  <a:lnTo>
                    <a:pt x="1545" y="319"/>
                  </a:lnTo>
                  <a:lnTo>
                    <a:pt x="1516" y="290"/>
                  </a:lnTo>
                  <a:lnTo>
                    <a:pt x="1555" y="300"/>
                  </a:lnTo>
                  <a:lnTo>
                    <a:pt x="1583" y="296"/>
                  </a:lnTo>
                  <a:lnTo>
                    <a:pt x="1555" y="262"/>
                  </a:lnTo>
                  <a:lnTo>
                    <a:pt x="1561" y="246"/>
                  </a:lnTo>
                  <a:lnTo>
                    <a:pt x="1590" y="252"/>
                  </a:lnTo>
                  <a:lnTo>
                    <a:pt x="1590" y="262"/>
                  </a:lnTo>
                  <a:lnTo>
                    <a:pt x="1606" y="274"/>
                  </a:lnTo>
                  <a:lnTo>
                    <a:pt x="1612" y="262"/>
                  </a:lnTo>
                  <a:lnTo>
                    <a:pt x="1644" y="246"/>
                  </a:lnTo>
                  <a:lnTo>
                    <a:pt x="1634" y="233"/>
                  </a:lnTo>
                  <a:lnTo>
                    <a:pt x="1606" y="240"/>
                  </a:lnTo>
                  <a:close/>
                  <a:moveTo>
                    <a:pt x="1545" y="256"/>
                  </a:moveTo>
                  <a:lnTo>
                    <a:pt x="1523" y="262"/>
                  </a:lnTo>
                  <a:lnTo>
                    <a:pt x="1506" y="256"/>
                  </a:lnTo>
                  <a:lnTo>
                    <a:pt x="1512" y="240"/>
                  </a:lnTo>
                  <a:lnTo>
                    <a:pt x="1545" y="246"/>
                  </a:lnTo>
                  <a:lnTo>
                    <a:pt x="1545" y="256"/>
                  </a:lnTo>
                  <a:close/>
                  <a:moveTo>
                    <a:pt x="1478" y="140"/>
                  </a:moveTo>
                  <a:lnTo>
                    <a:pt x="1506" y="144"/>
                  </a:lnTo>
                  <a:lnTo>
                    <a:pt x="1523" y="144"/>
                  </a:lnTo>
                  <a:lnTo>
                    <a:pt x="1523" y="128"/>
                  </a:lnTo>
                  <a:lnTo>
                    <a:pt x="1478" y="128"/>
                  </a:lnTo>
                  <a:lnTo>
                    <a:pt x="1478" y="140"/>
                  </a:lnTo>
                  <a:close/>
                  <a:moveTo>
                    <a:pt x="1484" y="229"/>
                  </a:moveTo>
                  <a:lnTo>
                    <a:pt x="1478" y="211"/>
                  </a:lnTo>
                  <a:lnTo>
                    <a:pt x="1456" y="223"/>
                  </a:lnTo>
                  <a:lnTo>
                    <a:pt x="1439" y="233"/>
                  </a:lnTo>
                  <a:lnTo>
                    <a:pt x="1468" y="233"/>
                  </a:lnTo>
                  <a:lnTo>
                    <a:pt x="1484" y="229"/>
                  </a:lnTo>
                  <a:close/>
                  <a:moveTo>
                    <a:pt x="1439" y="613"/>
                  </a:moveTo>
                  <a:lnTo>
                    <a:pt x="1433" y="603"/>
                  </a:lnTo>
                  <a:lnTo>
                    <a:pt x="1439" y="591"/>
                  </a:lnTo>
                  <a:lnTo>
                    <a:pt x="1417" y="580"/>
                  </a:lnTo>
                  <a:lnTo>
                    <a:pt x="1417" y="568"/>
                  </a:lnTo>
                  <a:lnTo>
                    <a:pt x="1451" y="574"/>
                  </a:lnTo>
                  <a:lnTo>
                    <a:pt x="1462" y="562"/>
                  </a:lnTo>
                  <a:lnTo>
                    <a:pt x="1445" y="546"/>
                  </a:lnTo>
                  <a:lnTo>
                    <a:pt x="1417" y="558"/>
                  </a:lnTo>
                  <a:lnTo>
                    <a:pt x="1378" y="580"/>
                  </a:lnTo>
                  <a:lnTo>
                    <a:pt x="1340" y="609"/>
                  </a:lnTo>
                  <a:lnTo>
                    <a:pt x="1372" y="568"/>
                  </a:lnTo>
                  <a:lnTo>
                    <a:pt x="1401" y="552"/>
                  </a:lnTo>
                  <a:lnTo>
                    <a:pt x="1423" y="530"/>
                  </a:lnTo>
                  <a:lnTo>
                    <a:pt x="1500" y="530"/>
                  </a:lnTo>
                  <a:lnTo>
                    <a:pt x="1535" y="536"/>
                  </a:lnTo>
                  <a:lnTo>
                    <a:pt x="1555" y="520"/>
                  </a:lnTo>
                  <a:lnTo>
                    <a:pt x="1590" y="507"/>
                  </a:lnTo>
                  <a:lnTo>
                    <a:pt x="1606" y="507"/>
                  </a:lnTo>
                  <a:lnTo>
                    <a:pt x="1618" y="501"/>
                  </a:lnTo>
                  <a:lnTo>
                    <a:pt x="1612" y="491"/>
                  </a:lnTo>
                  <a:lnTo>
                    <a:pt x="1618" y="485"/>
                  </a:lnTo>
                  <a:lnTo>
                    <a:pt x="1622" y="469"/>
                  </a:lnTo>
                  <a:lnTo>
                    <a:pt x="1555" y="475"/>
                  </a:lnTo>
                  <a:lnTo>
                    <a:pt x="1600" y="457"/>
                  </a:lnTo>
                  <a:lnTo>
                    <a:pt x="1551" y="428"/>
                  </a:lnTo>
                  <a:lnTo>
                    <a:pt x="1561" y="408"/>
                  </a:lnTo>
                  <a:lnTo>
                    <a:pt x="1555" y="396"/>
                  </a:lnTo>
                  <a:lnTo>
                    <a:pt x="1555" y="380"/>
                  </a:lnTo>
                  <a:lnTo>
                    <a:pt x="1539" y="380"/>
                  </a:lnTo>
                  <a:lnTo>
                    <a:pt x="1551" y="357"/>
                  </a:lnTo>
                  <a:lnTo>
                    <a:pt x="1472" y="396"/>
                  </a:lnTo>
                  <a:lnTo>
                    <a:pt x="1462" y="396"/>
                  </a:lnTo>
                  <a:lnTo>
                    <a:pt x="1472" y="386"/>
                  </a:lnTo>
                  <a:lnTo>
                    <a:pt x="1468" y="380"/>
                  </a:lnTo>
                  <a:lnTo>
                    <a:pt x="1484" y="345"/>
                  </a:lnTo>
                  <a:lnTo>
                    <a:pt x="1468" y="341"/>
                  </a:lnTo>
                  <a:lnTo>
                    <a:pt x="1456" y="323"/>
                  </a:lnTo>
                  <a:lnTo>
                    <a:pt x="1439" y="323"/>
                  </a:lnTo>
                  <a:lnTo>
                    <a:pt x="1439" y="319"/>
                  </a:lnTo>
                  <a:lnTo>
                    <a:pt x="1395" y="313"/>
                  </a:lnTo>
                  <a:lnTo>
                    <a:pt x="1389" y="300"/>
                  </a:lnTo>
                  <a:lnTo>
                    <a:pt x="1378" y="323"/>
                  </a:lnTo>
                  <a:lnTo>
                    <a:pt x="1356" y="351"/>
                  </a:lnTo>
                  <a:lnTo>
                    <a:pt x="1366" y="361"/>
                  </a:lnTo>
                  <a:lnTo>
                    <a:pt x="1334" y="390"/>
                  </a:lnTo>
                  <a:lnTo>
                    <a:pt x="1346" y="412"/>
                  </a:lnTo>
                  <a:lnTo>
                    <a:pt x="1299" y="453"/>
                  </a:lnTo>
                  <a:lnTo>
                    <a:pt x="1279" y="457"/>
                  </a:lnTo>
                  <a:lnTo>
                    <a:pt x="1273" y="485"/>
                  </a:lnTo>
                  <a:lnTo>
                    <a:pt x="1244" y="520"/>
                  </a:lnTo>
                  <a:lnTo>
                    <a:pt x="1222" y="507"/>
                  </a:lnTo>
                  <a:lnTo>
                    <a:pt x="1234" y="453"/>
                  </a:lnTo>
                  <a:lnTo>
                    <a:pt x="1222" y="447"/>
                  </a:lnTo>
                  <a:lnTo>
                    <a:pt x="1200" y="453"/>
                  </a:lnTo>
                  <a:lnTo>
                    <a:pt x="1151" y="412"/>
                  </a:lnTo>
                  <a:lnTo>
                    <a:pt x="1117" y="412"/>
                  </a:lnTo>
                  <a:lnTo>
                    <a:pt x="1117" y="380"/>
                  </a:lnTo>
                  <a:lnTo>
                    <a:pt x="1106" y="380"/>
                  </a:lnTo>
                  <a:lnTo>
                    <a:pt x="1117" y="357"/>
                  </a:lnTo>
                  <a:lnTo>
                    <a:pt x="1161" y="329"/>
                  </a:lnTo>
                  <a:lnTo>
                    <a:pt x="1161" y="319"/>
                  </a:lnTo>
                  <a:lnTo>
                    <a:pt x="1206" y="306"/>
                  </a:lnTo>
                  <a:lnTo>
                    <a:pt x="1184" y="290"/>
                  </a:lnTo>
                  <a:lnTo>
                    <a:pt x="1216" y="296"/>
                  </a:lnTo>
                  <a:lnTo>
                    <a:pt x="1279" y="274"/>
                  </a:lnTo>
                  <a:lnTo>
                    <a:pt x="1234" y="262"/>
                  </a:lnTo>
                  <a:lnTo>
                    <a:pt x="1283" y="262"/>
                  </a:lnTo>
                  <a:lnTo>
                    <a:pt x="1311" y="252"/>
                  </a:lnTo>
                  <a:lnTo>
                    <a:pt x="1334" y="256"/>
                  </a:lnTo>
                  <a:lnTo>
                    <a:pt x="1346" y="246"/>
                  </a:lnTo>
                  <a:lnTo>
                    <a:pt x="1366" y="252"/>
                  </a:lnTo>
                  <a:lnTo>
                    <a:pt x="1395" y="223"/>
                  </a:lnTo>
                  <a:lnTo>
                    <a:pt x="1405" y="201"/>
                  </a:lnTo>
                  <a:lnTo>
                    <a:pt x="1372" y="195"/>
                  </a:lnTo>
                  <a:lnTo>
                    <a:pt x="1356" y="211"/>
                  </a:lnTo>
                  <a:lnTo>
                    <a:pt x="1322" y="229"/>
                  </a:lnTo>
                  <a:lnTo>
                    <a:pt x="1305" y="233"/>
                  </a:lnTo>
                  <a:lnTo>
                    <a:pt x="1322" y="207"/>
                  </a:lnTo>
                  <a:lnTo>
                    <a:pt x="1299" y="207"/>
                  </a:lnTo>
                  <a:lnTo>
                    <a:pt x="1283" y="217"/>
                  </a:lnTo>
                  <a:lnTo>
                    <a:pt x="1279" y="201"/>
                  </a:lnTo>
                  <a:lnTo>
                    <a:pt x="1295" y="195"/>
                  </a:lnTo>
                  <a:lnTo>
                    <a:pt x="1279" y="166"/>
                  </a:lnTo>
                  <a:lnTo>
                    <a:pt x="1228" y="189"/>
                  </a:lnTo>
                  <a:lnTo>
                    <a:pt x="1251" y="207"/>
                  </a:lnTo>
                  <a:lnTo>
                    <a:pt x="1228" y="223"/>
                  </a:lnTo>
                  <a:lnTo>
                    <a:pt x="1206" y="223"/>
                  </a:lnTo>
                  <a:lnTo>
                    <a:pt x="1190" y="229"/>
                  </a:lnTo>
                  <a:lnTo>
                    <a:pt x="1151" y="229"/>
                  </a:lnTo>
                  <a:lnTo>
                    <a:pt x="1094" y="223"/>
                  </a:lnTo>
                  <a:lnTo>
                    <a:pt x="1050" y="223"/>
                  </a:lnTo>
                  <a:lnTo>
                    <a:pt x="1044" y="246"/>
                  </a:lnTo>
                  <a:lnTo>
                    <a:pt x="1027" y="229"/>
                  </a:lnTo>
                  <a:lnTo>
                    <a:pt x="985" y="240"/>
                  </a:lnTo>
                  <a:lnTo>
                    <a:pt x="960" y="229"/>
                  </a:lnTo>
                  <a:lnTo>
                    <a:pt x="972" y="217"/>
                  </a:lnTo>
                  <a:lnTo>
                    <a:pt x="895" y="195"/>
                  </a:lnTo>
                  <a:lnTo>
                    <a:pt x="861" y="201"/>
                  </a:lnTo>
                  <a:lnTo>
                    <a:pt x="845" y="211"/>
                  </a:lnTo>
                  <a:lnTo>
                    <a:pt x="839" y="195"/>
                  </a:lnTo>
                  <a:lnTo>
                    <a:pt x="812" y="201"/>
                  </a:lnTo>
                  <a:lnTo>
                    <a:pt x="767" y="195"/>
                  </a:lnTo>
                  <a:lnTo>
                    <a:pt x="707" y="217"/>
                  </a:lnTo>
                  <a:lnTo>
                    <a:pt x="666" y="201"/>
                  </a:lnTo>
                  <a:lnTo>
                    <a:pt x="650" y="201"/>
                  </a:lnTo>
                  <a:lnTo>
                    <a:pt x="633" y="195"/>
                  </a:lnTo>
                  <a:lnTo>
                    <a:pt x="617" y="207"/>
                  </a:lnTo>
                  <a:lnTo>
                    <a:pt x="583" y="195"/>
                  </a:lnTo>
                  <a:lnTo>
                    <a:pt x="483" y="185"/>
                  </a:lnTo>
                  <a:lnTo>
                    <a:pt x="390" y="189"/>
                  </a:lnTo>
                  <a:lnTo>
                    <a:pt x="323" y="211"/>
                  </a:lnTo>
                  <a:lnTo>
                    <a:pt x="305" y="233"/>
                  </a:lnTo>
                  <a:lnTo>
                    <a:pt x="323" y="256"/>
                  </a:lnTo>
                  <a:lnTo>
                    <a:pt x="305" y="262"/>
                  </a:lnTo>
                  <a:lnTo>
                    <a:pt x="256" y="268"/>
                  </a:lnTo>
                  <a:lnTo>
                    <a:pt x="228" y="284"/>
                  </a:lnTo>
                  <a:lnTo>
                    <a:pt x="256" y="284"/>
                  </a:lnTo>
                  <a:lnTo>
                    <a:pt x="278" y="278"/>
                  </a:lnTo>
                  <a:lnTo>
                    <a:pt x="266" y="300"/>
                  </a:lnTo>
                  <a:lnTo>
                    <a:pt x="217" y="313"/>
                  </a:lnTo>
                  <a:lnTo>
                    <a:pt x="201" y="306"/>
                  </a:lnTo>
                  <a:lnTo>
                    <a:pt x="122" y="357"/>
                  </a:lnTo>
                  <a:lnTo>
                    <a:pt x="134" y="361"/>
                  </a:lnTo>
                  <a:lnTo>
                    <a:pt x="167" y="357"/>
                  </a:lnTo>
                  <a:lnTo>
                    <a:pt x="138" y="386"/>
                  </a:lnTo>
                  <a:lnTo>
                    <a:pt x="173" y="390"/>
                  </a:lnTo>
                  <a:lnTo>
                    <a:pt x="189" y="380"/>
                  </a:lnTo>
                  <a:lnTo>
                    <a:pt x="201" y="390"/>
                  </a:lnTo>
                  <a:lnTo>
                    <a:pt x="138" y="418"/>
                  </a:lnTo>
                  <a:lnTo>
                    <a:pt x="100" y="428"/>
                  </a:lnTo>
                  <a:lnTo>
                    <a:pt x="90" y="440"/>
                  </a:lnTo>
                  <a:lnTo>
                    <a:pt x="49" y="440"/>
                  </a:lnTo>
                  <a:lnTo>
                    <a:pt x="39" y="453"/>
                  </a:lnTo>
                  <a:lnTo>
                    <a:pt x="16" y="453"/>
                  </a:lnTo>
                  <a:lnTo>
                    <a:pt x="0" y="469"/>
                  </a:lnTo>
                  <a:lnTo>
                    <a:pt x="23" y="469"/>
                  </a:lnTo>
                  <a:lnTo>
                    <a:pt x="33" y="457"/>
                  </a:lnTo>
                  <a:lnTo>
                    <a:pt x="45" y="457"/>
                  </a:lnTo>
                  <a:lnTo>
                    <a:pt x="77" y="453"/>
                  </a:lnTo>
                  <a:lnTo>
                    <a:pt x="77" y="463"/>
                  </a:lnTo>
                  <a:lnTo>
                    <a:pt x="100" y="447"/>
                  </a:lnTo>
                  <a:lnTo>
                    <a:pt x="211" y="408"/>
                  </a:lnTo>
                  <a:lnTo>
                    <a:pt x="234" y="390"/>
                  </a:lnTo>
                  <a:lnTo>
                    <a:pt x="260" y="386"/>
                  </a:lnTo>
                  <a:lnTo>
                    <a:pt x="288" y="361"/>
                  </a:lnTo>
                  <a:lnTo>
                    <a:pt x="343" y="329"/>
                  </a:lnTo>
                  <a:lnTo>
                    <a:pt x="339" y="345"/>
                  </a:lnTo>
                  <a:lnTo>
                    <a:pt x="305" y="361"/>
                  </a:lnTo>
                  <a:lnTo>
                    <a:pt x="301" y="380"/>
                  </a:lnTo>
                  <a:lnTo>
                    <a:pt x="368" y="357"/>
                  </a:lnTo>
                  <a:lnTo>
                    <a:pt x="372" y="345"/>
                  </a:lnTo>
                  <a:lnTo>
                    <a:pt x="390" y="341"/>
                  </a:lnTo>
                  <a:lnTo>
                    <a:pt x="394" y="357"/>
                  </a:lnTo>
                  <a:lnTo>
                    <a:pt x="483" y="380"/>
                  </a:lnTo>
                  <a:lnTo>
                    <a:pt x="489" y="402"/>
                  </a:lnTo>
                  <a:lnTo>
                    <a:pt x="506" y="390"/>
                  </a:lnTo>
                  <a:lnTo>
                    <a:pt x="522" y="390"/>
                  </a:lnTo>
                  <a:lnTo>
                    <a:pt x="522" y="434"/>
                  </a:lnTo>
                  <a:lnTo>
                    <a:pt x="528" y="453"/>
                  </a:lnTo>
                  <a:lnTo>
                    <a:pt x="506" y="469"/>
                  </a:lnTo>
                  <a:lnTo>
                    <a:pt x="506" y="485"/>
                  </a:lnTo>
                  <a:lnTo>
                    <a:pt x="522" y="485"/>
                  </a:lnTo>
                  <a:lnTo>
                    <a:pt x="512" y="501"/>
                  </a:lnTo>
                  <a:lnTo>
                    <a:pt x="528" y="495"/>
                  </a:lnTo>
                  <a:lnTo>
                    <a:pt x="506" y="520"/>
                  </a:lnTo>
                  <a:lnTo>
                    <a:pt x="528" y="530"/>
                  </a:lnTo>
                  <a:lnTo>
                    <a:pt x="556" y="558"/>
                  </a:lnTo>
                  <a:lnTo>
                    <a:pt x="550" y="558"/>
                  </a:lnTo>
                  <a:lnTo>
                    <a:pt x="544" y="597"/>
                  </a:lnTo>
                  <a:lnTo>
                    <a:pt x="538" y="580"/>
                  </a:lnTo>
                  <a:lnTo>
                    <a:pt x="512" y="580"/>
                  </a:lnTo>
                  <a:lnTo>
                    <a:pt x="512" y="603"/>
                  </a:lnTo>
                  <a:lnTo>
                    <a:pt x="467" y="664"/>
                  </a:lnTo>
                  <a:lnTo>
                    <a:pt x="445" y="708"/>
                  </a:lnTo>
                  <a:lnTo>
                    <a:pt x="428" y="725"/>
                  </a:lnTo>
                  <a:lnTo>
                    <a:pt x="428" y="759"/>
                  </a:lnTo>
                  <a:lnTo>
                    <a:pt x="439" y="759"/>
                  </a:lnTo>
                  <a:lnTo>
                    <a:pt x="433" y="769"/>
                  </a:lnTo>
                  <a:lnTo>
                    <a:pt x="439" y="826"/>
                  </a:lnTo>
                  <a:lnTo>
                    <a:pt x="428" y="836"/>
                  </a:lnTo>
                  <a:lnTo>
                    <a:pt x="477" y="858"/>
                  </a:lnTo>
                  <a:lnTo>
                    <a:pt x="483" y="877"/>
                  </a:lnTo>
                  <a:lnTo>
                    <a:pt x="534" y="877"/>
                  </a:lnTo>
                  <a:lnTo>
                    <a:pt x="605" y="897"/>
                  </a:lnTo>
                  <a:lnTo>
                    <a:pt x="640" y="887"/>
                  </a:lnTo>
                  <a:lnTo>
                    <a:pt x="662" y="887"/>
                  </a:lnTo>
                  <a:lnTo>
                    <a:pt x="694" y="942"/>
                  </a:lnTo>
                  <a:lnTo>
                    <a:pt x="707" y="942"/>
                  </a:lnTo>
                  <a:lnTo>
                    <a:pt x="711" y="932"/>
                  </a:lnTo>
                  <a:lnTo>
                    <a:pt x="733" y="925"/>
                  </a:lnTo>
                  <a:lnTo>
                    <a:pt x="755" y="954"/>
                  </a:lnTo>
                  <a:lnTo>
                    <a:pt x="761" y="992"/>
                  </a:lnTo>
                  <a:lnTo>
                    <a:pt x="778" y="1005"/>
                  </a:lnTo>
                  <a:lnTo>
                    <a:pt x="784" y="992"/>
                  </a:lnTo>
                  <a:lnTo>
                    <a:pt x="784" y="970"/>
                  </a:lnTo>
                  <a:lnTo>
                    <a:pt x="867" y="925"/>
                  </a:lnTo>
                  <a:lnTo>
                    <a:pt x="877" y="938"/>
                  </a:lnTo>
                  <a:lnTo>
                    <a:pt x="895" y="932"/>
                  </a:lnTo>
                  <a:lnTo>
                    <a:pt x="905" y="948"/>
                  </a:lnTo>
                  <a:lnTo>
                    <a:pt x="928" y="932"/>
                  </a:lnTo>
                  <a:lnTo>
                    <a:pt x="922" y="915"/>
                  </a:lnTo>
                  <a:lnTo>
                    <a:pt x="1027" y="925"/>
                  </a:lnTo>
                  <a:lnTo>
                    <a:pt x="1039" y="948"/>
                  </a:lnTo>
                  <a:lnTo>
                    <a:pt x="1039" y="976"/>
                  </a:lnTo>
                  <a:lnTo>
                    <a:pt x="1050" y="988"/>
                  </a:lnTo>
                  <a:lnTo>
                    <a:pt x="1050" y="1005"/>
                  </a:lnTo>
                  <a:lnTo>
                    <a:pt x="1062" y="1021"/>
                  </a:lnTo>
                  <a:lnTo>
                    <a:pt x="1072" y="1021"/>
                  </a:lnTo>
                  <a:lnTo>
                    <a:pt x="1084" y="982"/>
                  </a:lnTo>
                  <a:lnTo>
                    <a:pt x="1084" y="948"/>
                  </a:lnTo>
                  <a:lnTo>
                    <a:pt x="1078" y="903"/>
                  </a:lnTo>
                  <a:lnTo>
                    <a:pt x="1151" y="848"/>
                  </a:lnTo>
                  <a:lnTo>
                    <a:pt x="1173" y="836"/>
                  </a:lnTo>
                  <a:lnTo>
                    <a:pt x="1200" y="804"/>
                  </a:lnTo>
                  <a:lnTo>
                    <a:pt x="1184" y="787"/>
                  </a:lnTo>
                  <a:lnTo>
                    <a:pt x="1206" y="781"/>
                  </a:lnTo>
                  <a:lnTo>
                    <a:pt x="1190" y="759"/>
                  </a:lnTo>
                  <a:lnTo>
                    <a:pt x="1206" y="747"/>
                  </a:lnTo>
                  <a:lnTo>
                    <a:pt x="1212" y="769"/>
                  </a:lnTo>
                  <a:lnTo>
                    <a:pt x="1222" y="763"/>
                  </a:lnTo>
                  <a:lnTo>
                    <a:pt x="1222" y="737"/>
                  </a:lnTo>
                  <a:lnTo>
                    <a:pt x="1234" y="747"/>
                  </a:lnTo>
                  <a:lnTo>
                    <a:pt x="1257" y="725"/>
                  </a:lnTo>
                  <a:lnTo>
                    <a:pt x="1257" y="714"/>
                  </a:lnTo>
                  <a:lnTo>
                    <a:pt x="1328" y="696"/>
                  </a:lnTo>
                  <a:lnTo>
                    <a:pt x="1318" y="686"/>
                  </a:lnTo>
                  <a:lnTo>
                    <a:pt x="1334" y="664"/>
                  </a:lnTo>
                  <a:lnTo>
                    <a:pt x="1401" y="641"/>
                  </a:lnTo>
                  <a:lnTo>
                    <a:pt x="1417" y="629"/>
                  </a:lnTo>
                  <a:lnTo>
                    <a:pt x="1429" y="619"/>
                  </a:lnTo>
                  <a:lnTo>
                    <a:pt x="1445" y="629"/>
                  </a:lnTo>
                  <a:lnTo>
                    <a:pt x="1429" y="635"/>
                  </a:lnTo>
                  <a:lnTo>
                    <a:pt x="1401" y="654"/>
                  </a:lnTo>
                  <a:lnTo>
                    <a:pt x="1405" y="664"/>
                  </a:lnTo>
                  <a:lnTo>
                    <a:pt x="1429" y="658"/>
                  </a:lnTo>
                  <a:lnTo>
                    <a:pt x="1456" y="635"/>
                  </a:lnTo>
                  <a:lnTo>
                    <a:pt x="1484" y="629"/>
                  </a:lnTo>
                  <a:lnTo>
                    <a:pt x="1484" y="619"/>
                  </a:lnTo>
                  <a:lnTo>
                    <a:pt x="1462" y="619"/>
                  </a:lnTo>
                  <a:lnTo>
                    <a:pt x="1439" y="613"/>
                  </a:lnTo>
                  <a:close/>
                  <a:moveTo>
                    <a:pt x="1177" y="641"/>
                  </a:moveTo>
                  <a:lnTo>
                    <a:pt x="1167" y="629"/>
                  </a:lnTo>
                  <a:lnTo>
                    <a:pt x="1155" y="641"/>
                  </a:lnTo>
                  <a:lnTo>
                    <a:pt x="1133" y="686"/>
                  </a:lnTo>
                  <a:lnTo>
                    <a:pt x="1161" y="676"/>
                  </a:lnTo>
                  <a:lnTo>
                    <a:pt x="1173" y="680"/>
                  </a:lnTo>
                  <a:lnTo>
                    <a:pt x="1167" y="686"/>
                  </a:lnTo>
                  <a:lnTo>
                    <a:pt x="1123" y="708"/>
                  </a:lnTo>
                  <a:lnTo>
                    <a:pt x="1106" y="696"/>
                  </a:lnTo>
                  <a:lnTo>
                    <a:pt x="1133" y="686"/>
                  </a:lnTo>
                  <a:lnTo>
                    <a:pt x="1139" y="676"/>
                  </a:lnTo>
                  <a:lnTo>
                    <a:pt x="1133" y="658"/>
                  </a:lnTo>
                  <a:lnTo>
                    <a:pt x="1117" y="658"/>
                  </a:lnTo>
                  <a:lnTo>
                    <a:pt x="1133" y="641"/>
                  </a:lnTo>
                  <a:lnTo>
                    <a:pt x="1129" y="625"/>
                  </a:lnTo>
                  <a:lnTo>
                    <a:pt x="1110" y="629"/>
                  </a:lnTo>
                  <a:lnTo>
                    <a:pt x="1078" y="654"/>
                  </a:lnTo>
                  <a:lnTo>
                    <a:pt x="1068" y="692"/>
                  </a:lnTo>
                  <a:lnTo>
                    <a:pt x="1050" y="696"/>
                  </a:lnTo>
                  <a:lnTo>
                    <a:pt x="1039" y="692"/>
                  </a:lnTo>
                  <a:lnTo>
                    <a:pt x="1044" y="670"/>
                  </a:lnTo>
                  <a:lnTo>
                    <a:pt x="1062" y="647"/>
                  </a:lnTo>
                  <a:lnTo>
                    <a:pt x="1062" y="635"/>
                  </a:lnTo>
                  <a:lnTo>
                    <a:pt x="1072" y="635"/>
                  </a:lnTo>
                  <a:lnTo>
                    <a:pt x="1094" y="619"/>
                  </a:lnTo>
                  <a:lnTo>
                    <a:pt x="1110" y="619"/>
                  </a:lnTo>
                  <a:lnTo>
                    <a:pt x="1129" y="613"/>
                  </a:lnTo>
                  <a:lnTo>
                    <a:pt x="1123" y="609"/>
                  </a:lnTo>
                  <a:lnTo>
                    <a:pt x="1078" y="609"/>
                  </a:lnTo>
                  <a:lnTo>
                    <a:pt x="1084" y="591"/>
                  </a:lnTo>
                  <a:lnTo>
                    <a:pt x="1044" y="609"/>
                  </a:lnTo>
                  <a:lnTo>
                    <a:pt x="1017" y="603"/>
                  </a:lnTo>
                  <a:lnTo>
                    <a:pt x="1017" y="591"/>
                  </a:lnTo>
                  <a:lnTo>
                    <a:pt x="1056" y="587"/>
                  </a:lnTo>
                  <a:lnTo>
                    <a:pt x="1078" y="580"/>
                  </a:lnTo>
                  <a:lnTo>
                    <a:pt x="1084" y="568"/>
                  </a:lnTo>
                  <a:lnTo>
                    <a:pt x="1110" y="562"/>
                  </a:lnTo>
                  <a:lnTo>
                    <a:pt x="1133" y="591"/>
                  </a:lnTo>
                  <a:lnTo>
                    <a:pt x="1139" y="609"/>
                  </a:lnTo>
                  <a:lnTo>
                    <a:pt x="1173" y="613"/>
                  </a:lnTo>
                  <a:lnTo>
                    <a:pt x="1196" y="635"/>
                  </a:lnTo>
                  <a:lnTo>
                    <a:pt x="1177" y="641"/>
                  </a:lnTo>
                  <a:close/>
                  <a:moveTo>
                    <a:pt x="1238" y="658"/>
                  </a:moveTo>
                  <a:lnTo>
                    <a:pt x="1228" y="670"/>
                  </a:lnTo>
                  <a:lnTo>
                    <a:pt x="1184" y="676"/>
                  </a:lnTo>
                  <a:lnTo>
                    <a:pt x="1184" y="664"/>
                  </a:lnTo>
                  <a:lnTo>
                    <a:pt x="1228" y="654"/>
                  </a:lnTo>
                  <a:lnTo>
                    <a:pt x="1244" y="654"/>
                  </a:lnTo>
                  <a:lnTo>
                    <a:pt x="1238" y="658"/>
                  </a:lnTo>
                  <a:close/>
                  <a:moveTo>
                    <a:pt x="1322" y="319"/>
                  </a:moveTo>
                  <a:lnTo>
                    <a:pt x="1322" y="300"/>
                  </a:lnTo>
                  <a:lnTo>
                    <a:pt x="1295" y="313"/>
                  </a:lnTo>
                  <a:lnTo>
                    <a:pt x="1305" y="329"/>
                  </a:lnTo>
                  <a:lnTo>
                    <a:pt x="1322" y="319"/>
                  </a:lnTo>
                  <a:close/>
                  <a:moveTo>
                    <a:pt x="1362" y="319"/>
                  </a:moveTo>
                  <a:lnTo>
                    <a:pt x="1356" y="319"/>
                  </a:lnTo>
                  <a:lnTo>
                    <a:pt x="1340" y="323"/>
                  </a:lnTo>
                  <a:lnTo>
                    <a:pt x="1346" y="335"/>
                  </a:lnTo>
                  <a:lnTo>
                    <a:pt x="1362" y="319"/>
                  </a:lnTo>
                  <a:close/>
                  <a:moveTo>
                    <a:pt x="1350" y="290"/>
                  </a:moveTo>
                  <a:lnTo>
                    <a:pt x="1311" y="262"/>
                  </a:lnTo>
                  <a:lnTo>
                    <a:pt x="1283" y="290"/>
                  </a:lnTo>
                  <a:lnTo>
                    <a:pt x="1283" y="300"/>
                  </a:lnTo>
                  <a:lnTo>
                    <a:pt x="1299" y="300"/>
                  </a:lnTo>
                  <a:lnTo>
                    <a:pt x="1318" y="296"/>
                  </a:lnTo>
                  <a:lnTo>
                    <a:pt x="1346" y="306"/>
                  </a:lnTo>
                  <a:lnTo>
                    <a:pt x="1350" y="290"/>
                  </a:lnTo>
                  <a:close/>
                  <a:moveTo>
                    <a:pt x="1494" y="562"/>
                  </a:moveTo>
                  <a:lnTo>
                    <a:pt x="1506" y="552"/>
                  </a:lnTo>
                  <a:lnTo>
                    <a:pt x="1494" y="546"/>
                  </a:lnTo>
                  <a:lnTo>
                    <a:pt x="1472" y="542"/>
                  </a:lnTo>
                  <a:lnTo>
                    <a:pt x="1478" y="558"/>
                  </a:lnTo>
                  <a:lnTo>
                    <a:pt x="1494" y="562"/>
                  </a:lnTo>
                  <a:close/>
                  <a:moveTo>
                    <a:pt x="1634" y="568"/>
                  </a:moveTo>
                  <a:lnTo>
                    <a:pt x="1622" y="562"/>
                  </a:lnTo>
                  <a:lnTo>
                    <a:pt x="1634" y="552"/>
                  </a:lnTo>
                  <a:lnTo>
                    <a:pt x="1600" y="546"/>
                  </a:lnTo>
                  <a:lnTo>
                    <a:pt x="1600" y="536"/>
                  </a:lnTo>
                  <a:lnTo>
                    <a:pt x="1590" y="536"/>
                  </a:lnTo>
                  <a:lnTo>
                    <a:pt x="1600" y="528"/>
                  </a:lnTo>
                  <a:lnTo>
                    <a:pt x="1600" y="520"/>
                  </a:lnTo>
                  <a:lnTo>
                    <a:pt x="1577" y="530"/>
                  </a:lnTo>
                  <a:lnTo>
                    <a:pt x="1561" y="562"/>
                  </a:lnTo>
                  <a:lnTo>
                    <a:pt x="1535" y="580"/>
                  </a:lnTo>
                  <a:lnTo>
                    <a:pt x="1583" y="591"/>
                  </a:lnTo>
                  <a:lnTo>
                    <a:pt x="1583" y="609"/>
                  </a:lnTo>
                  <a:lnTo>
                    <a:pt x="1618" y="580"/>
                  </a:lnTo>
                  <a:lnTo>
                    <a:pt x="1618" y="597"/>
                  </a:lnTo>
                  <a:lnTo>
                    <a:pt x="1634" y="603"/>
                  </a:lnTo>
                  <a:lnTo>
                    <a:pt x="1644" y="587"/>
                  </a:lnTo>
                  <a:lnTo>
                    <a:pt x="1628" y="580"/>
                  </a:lnTo>
                  <a:lnTo>
                    <a:pt x="1634" y="568"/>
                  </a:lnTo>
                  <a:close/>
                  <a:moveTo>
                    <a:pt x="1500" y="580"/>
                  </a:moveTo>
                  <a:lnTo>
                    <a:pt x="1484" y="587"/>
                  </a:lnTo>
                  <a:lnTo>
                    <a:pt x="1500" y="591"/>
                  </a:lnTo>
                  <a:lnTo>
                    <a:pt x="1500" y="580"/>
                  </a:lnTo>
                  <a:close/>
                  <a:moveTo>
                    <a:pt x="1512" y="597"/>
                  </a:moveTo>
                  <a:lnTo>
                    <a:pt x="1490" y="609"/>
                  </a:lnTo>
                  <a:lnTo>
                    <a:pt x="1500" y="619"/>
                  </a:lnTo>
                  <a:lnTo>
                    <a:pt x="1516" y="619"/>
                  </a:lnTo>
                  <a:lnTo>
                    <a:pt x="1516" y="609"/>
                  </a:lnTo>
                  <a:lnTo>
                    <a:pt x="1506" y="609"/>
                  </a:lnTo>
                  <a:lnTo>
                    <a:pt x="1512" y="597"/>
                  </a:lnTo>
                  <a:close/>
                  <a:moveTo>
                    <a:pt x="1445" y="603"/>
                  </a:moveTo>
                  <a:lnTo>
                    <a:pt x="1478" y="609"/>
                  </a:lnTo>
                  <a:lnTo>
                    <a:pt x="1456" y="591"/>
                  </a:lnTo>
                  <a:lnTo>
                    <a:pt x="1445" y="603"/>
                  </a:lnTo>
                  <a:close/>
                  <a:moveTo>
                    <a:pt x="950" y="201"/>
                  </a:moveTo>
                  <a:lnTo>
                    <a:pt x="985" y="207"/>
                  </a:lnTo>
                  <a:lnTo>
                    <a:pt x="995" y="211"/>
                  </a:lnTo>
                  <a:lnTo>
                    <a:pt x="1078" y="201"/>
                  </a:lnTo>
                  <a:lnTo>
                    <a:pt x="1110" y="211"/>
                  </a:lnTo>
                  <a:lnTo>
                    <a:pt x="1129" y="201"/>
                  </a:lnTo>
                  <a:lnTo>
                    <a:pt x="1161" y="201"/>
                  </a:lnTo>
                  <a:lnTo>
                    <a:pt x="1167" y="189"/>
                  </a:lnTo>
                  <a:lnTo>
                    <a:pt x="1151" y="185"/>
                  </a:lnTo>
                  <a:lnTo>
                    <a:pt x="1161" y="162"/>
                  </a:lnTo>
                  <a:lnTo>
                    <a:pt x="1155" y="144"/>
                  </a:lnTo>
                  <a:lnTo>
                    <a:pt x="1129" y="144"/>
                  </a:lnTo>
                  <a:lnTo>
                    <a:pt x="1123" y="162"/>
                  </a:lnTo>
                  <a:lnTo>
                    <a:pt x="1110" y="144"/>
                  </a:lnTo>
                  <a:lnTo>
                    <a:pt x="1072" y="166"/>
                  </a:lnTo>
                  <a:lnTo>
                    <a:pt x="1072" y="150"/>
                  </a:lnTo>
                  <a:lnTo>
                    <a:pt x="1050" y="156"/>
                  </a:lnTo>
                  <a:lnTo>
                    <a:pt x="1050" y="140"/>
                  </a:lnTo>
                  <a:lnTo>
                    <a:pt x="972" y="166"/>
                  </a:lnTo>
                  <a:lnTo>
                    <a:pt x="985" y="173"/>
                  </a:lnTo>
                  <a:lnTo>
                    <a:pt x="1017" y="166"/>
                  </a:lnTo>
                  <a:lnTo>
                    <a:pt x="995" y="179"/>
                  </a:lnTo>
                  <a:lnTo>
                    <a:pt x="1023" y="185"/>
                  </a:lnTo>
                  <a:lnTo>
                    <a:pt x="979" y="189"/>
                  </a:lnTo>
                  <a:lnTo>
                    <a:pt x="950" y="201"/>
                  </a:lnTo>
                  <a:close/>
                  <a:moveTo>
                    <a:pt x="1078" y="95"/>
                  </a:moveTo>
                  <a:lnTo>
                    <a:pt x="1106" y="89"/>
                  </a:lnTo>
                  <a:lnTo>
                    <a:pt x="1117" y="77"/>
                  </a:lnTo>
                  <a:lnTo>
                    <a:pt x="1094" y="73"/>
                  </a:lnTo>
                  <a:lnTo>
                    <a:pt x="1044" y="89"/>
                  </a:lnTo>
                  <a:lnTo>
                    <a:pt x="1017" y="106"/>
                  </a:lnTo>
                  <a:lnTo>
                    <a:pt x="1050" y="106"/>
                  </a:lnTo>
                  <a:lnTo>
                    <a:pt x="1078" y="95"/>
                  </a:lnTo>
                  <a:close/>
                  <a:moveTo>
                    <a:pt x="1068" y="118"/>
                  </a:moveTo>
                  <a:lnTo>
                    <a:pt x="1106" y="112"/>
                  </a:lnTo>
                  <a:lnTo>
                    <a:pt x="1090" y="128"/>
                  </a:lnTo>
                  <a:lnTo>
                    <a:pt x="1117" y="128"/>
                  </a:lnTo>
                  <a:lnTo>
                    <a:pt x="1177" y="118"/>
                  </a:lnTo>
                  <a:lnTo>
                    <a:pt x="1206" y="106"/>
                  </a:lnTo>
                  <a:lnTo>
                    <a:pt x="1184" y="100"/>
                  </a:lnTo>
                  <a:lnTo>
                    <a:pt x="1196" y="89"/>
                  </a:lnTo>
                  <a:lnTo>
                    <a:pt x="1177" y="95"/>
                  </a:lnTo>
                  <a:lnTo>
                    <a:pt x="1155" y="112"/>
                  </a:lnTo>
                  <a:lnTo>
                    <a:pt x="1123" y="100"/>
                  </a:lnTo>
                  <a:lnTo>
                    <a:pt x="1084" y="106"/>
                  </a:lnTo>
                  <a:lnTo>
                    <a:pt x="1068" y="118"/>
                  </a:lnTo>
                  <a:close/>
                  <a:moveTo>
                    <a:pt x="1161" y="83"/>
                  </a:moveTo>
                  <a:lnTo>
                    <a:pt x="1196" y="83"/>
                  </a:lnTo>
                  <a:lnTo>
                    <a:pt x="1190" y="77"/>
                  </a:lnTo>
                  <a:lnTo>
                    <a:pt x="1222" y="61"/>
                  </a:lnTo>
                  <a:lnTo>
                    <a:pt x="1184" y="55"/>
                  </a:lnTo>
                  <a:lnTo>
                    <a:pt x="1167" y="61"/>
                  </a:lnTo>
                  <a:lnTo>
                    <a:pt x="1190" y="73"/>
                  </a:lnTo>
                  <a:lnTo>
                    <a:pt x="1155" y="77"/>
                  </a:lnTo>
                  <a:lnTo>
                    <a:pt x="1161" y="83"/>
                  </a:lnTo>
                  <a:close/>
                  <a:moveTo>
                    <a:pt x="1222" y="112"/>
                  </a:moveTo>
                  <a:lnTo>
                    <a:pt x="1222" y="106"/>
                  </a:lnTo>
                  <a:lnTo>
                    <a:pt x="1200" y="118"/>
                  </a:lnTo>
                  <a:lnTo>
                    <a:pt x="1216" y="128"/>
                  </a:lnTo>
                  <a:lnTo>
                    <a:pt x="1222" y="112"/>
                  </a:lnTo>
                  <a:close/>
                  <a:moveTo>
                    <a:pt x="1190" y="134"/>
                  </a:moveTo>
                  <a:lnTo>
                    <a:pt x="1161" y="140"/>
                  </a:lnTo>
                  <a:lnTo>
                    <a:pt x="1177" y="150"/>
                  </a:lnTo>
                  <a:lnTo>
                    <a:pt x="1190" y="134"/>
                  </a:lnTo>
                  <a:close/>
                  <a:moveTo>
                    <a:pt x="1244" y="162"/>
                  </a:moveTo>
                  <a:lnTo>
                    <a:pt x="1257" y="156"/>
                  </a:lnTo>
                  <a:lnTo>
                    <a:pt x="1257" y="144"/>
                  </a:lnTo>
                  <a:lnTo>
                    <a:pt x="1267" y="134"/>
                  </a:lnTo>
                  <a:lnTo>
                    <a:pt x="1238" y="134"/>
                  </a:lnTo>
                  <a:lnTo>
                    <a:pt x="1216" y="144"/>
                  </a:lnTo>
                  <a:lnTo>
                    <a:pt x="1200" y="144"/>
                  </a:lnTo>
                  <a:lnTo>
                    <a:pt x="1196" y="156"/>
                  </a:lnTo>
                  <a:lnTo>
                    <a:pt x="1212" y="156"/>
                  </a:lnTo>
                  <a:lnTo>
                    <a:pt x="1212" y="179"/>
                  </a:lnTo>
                  <a:lnTo>
                    <a:pt x="1228" y="162"/>
                  </a:lnTo>
                  <a:lnTo>
                    <a:pt x="1244" y="162"/>
                  </a:lnTo>
                  <a:close/>
                  <a:moveTo>
                    <a:pt x="1251" y="73"/>
                  </a:moveTo>
                  <a:lnTo>
                    <a:pt x="1238" y="77"/>
                  </a:lnTo>
                  <a:lnTo>
                    <a:pt x="1238" y="83"/>
                  </a:lnTo>
                  <a:lnTo>
                    <a:pt x="1251" y="83"/>
                  </a:lnTo>
                  <a:lnTo>
                    <a:pt x="1251" y="73"/>
                  </a:lnTo>
                  <a:close/>
                  <a:moveTo>
                    <a:pt x="1267" y="95"/>
                  </a:moveTo>
                  <a:lnTo>
                    <a:pt x="1228" y="100"/>
                  </a:lnTo>
                  <a:lnTo>
                    <a:pt x="1257" y="112"/>
                  </a:lnTo>
                  <a:lnTo>
                    <a:pt x="1267" y="95"/>
                  </a:lnTo>
                  <a:close/>
                  <a:moveTo>
                    <a:pt x="1318" y="95"/>
                  </a:moveTo>
                  <a:lnTo>
                    <a:pt x="1279" y="89"/>
                  </a:lnTo>
                  <a:lnTo>
                    <a:pt x="1273" y="100"/>
                  </a:lnTo>
                  <a:lnTo>
                    <a:pt x="1267" y="118"/>
                  </a:lnTo>
                  <a:lnTo>
                    <a:pt x="1318" y="95"/>
                  </a:lnTo>
                  <a:close/>
                  <a:moveTo>
                    <a:pt x="1039" y="134"/>
                  </a:moveTo>
                  <a:lnTo>
                    <a:pt x="972" y="122"/>
                  </a:lnTo>
                  <a:lnTo>
                    <a:pt x="944" y="128"/>
                  </a:lnTo>
                  <a:lnTo>
                    <a:pt x="944" y="134"/>
                  </a:lnTo>
                  <a:lnTo>
                    <a:pt x="905" y="150"/>
                  </a:lnTo>
                  <a:lnTo>
                    <a:pt x="899" y="173"/>
                  </a:lnTo>
                  <a:lnTo>
                    <a:pt x="922" y="173"/>
                  </a:lnTo>
                  <a:lnTo>
                    <a:pt x="1039" y="134"/>
                  </a:lnTo>
                  <a:close/>
                  <a:moveTo>
                    <a:pt x="1216" y="195"/>
                  </a:moveTo>
                  <a:lnTo>
                    <a:pt x="1177" y="211"/>
                  </a:lnTo>
                  <a:lnTo>
                    <a:pt x="1228" y="211"/>
                  </a:lnTo>
                  <a:lnTo>
                    <a:pt x="1216" y="195"/>
                  </a:lnTo>
                  <a:close/>
                  <a:moveTo>
                    <a:pt x="1289" y="440"/>
                  </a:moveTo>
                  <a:lnTo>
                    <a:pt x="1305" y="424"/>
                  </a:lnTo>
                  <a:lnTo>
                    <a:pt x="1305" y="418"/>
                  </a:lnTo>
                  <a:lnTo>
                    <a:pt x="1283" y="424"/>
                  </a:lnTo>
                  <a:lnTo>
                    <a:pt x="1289" y="440"/>
                  </a:lnTo>
                  <a:close/>
                  <a:moveTo>
                    <a:pt x="461" y="469"/>
                  </a:moveTo>
                  <a:lnTo>
                    <a:pt x="473" y="507"/>
                  </a:lnTo>
                  <a:lnTo>
                    <a:pt x="489" y="469"/>
                  </a:lnTo>
                  <a:lnTo>
                    <a:pt x="473" y="463"/>
                  </a:lnTo>
                  <a:lnTo>
                    <a:pt x="461" y="469"/>
                  </a:lnTo>
                  <a:close/>
                  <a:moveTo>
                    <a:pt x="528" y="568"/>
                  </a:moveTo>
                  <a:lnTo>
                    <a:pt x="538" y="562"/>
                  </a:lnTo>
                  <a:lnTo>
                    <a:pt x="528" y="546"/>
                  </a:lnTo>
                  <a:lnTo>
                    <a:pt x="506" y="530"/>
                  </a:lnTo>
                  <a:lnTo>
                    <a:pt x="483" y="530"/>
                  </a:lnTo>
                  <a:lnTo>
                    <a:pt x="500" y="552"/>
                  </a:lnTo>
                  <a:lnTo>
                    <a:pt x="528" y="568"/>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3" name="Freeform 6"/>
            <p:cNvSpPr>
              <a:spLocks noEditPoints="1"/>
            </p:cNvSpPr>
            <p:nvPr/>
          </p:nvSpPr>
          <p:spPr bwMode="auto">
            <a:xfrm>
              <a:off x="3679825" y="2238375"/>
              <a:ext cx="2538413" cy="2263775"/>
            </a:xfrm>
            <a:custGeom>
              <a:avLst/>
              <a:gdLst/>
              <a:ahLst/>
              <a:cxnLst>
                <a:cxn ang="0">
                  <a:pos x="1266" y="1179"/>
                </a:cxn>
                <a:cxn ang="0">
                  <a:pos x="1086" y="1071"/>
                </a:cxn>
                <a:cxn ang="0">
                  <a:pos x="1057" y="1189"/>
                </a:cxn>
                <a:cxn ang="0">
                  <a:pos x="1059" y="1215"/>
                </a:cxn>
                <a:cxn ang="0">
                  <a:pos x="1061" y="1231"/>
                </a:cxn>
                <a:cxn ang="0">
                  <a:pos x="1070" y="1242"/>
                </a:cxn>
                <a:cxn ang="0">
                  <a:pos x="1155" y="1154"/>
                </a:cxn>
                <a:cxn ang="0">
                  <a:pos x="1173" y="986"/>
                </a:cxn>
                <a:cxn ang="0">
                  <a:pos x="1516" y="38"/>
                </a:cxn>
                <a:cxn ang="0">
                  <a:pos x="1467" y="44"/>
                </a:cxn>
                <a:cxn ang="0">
                  <a:pos x="1356" y="85"/>
                </a:cxn>
                <a:cxn ang="0">
                  <a:pos x="1161" y="62"/>
                </a:cxn>
                <a:cxn ang="0">
                  <a:pos x="1084" y="0"/>
                </a:cxn>
                <a:cxn ang="0">
                  <a:pos x="1017" y="50"/>
                </a:cxn>
                <a:cxn ang="0">
                  <a:pos x="895" y="117"/>
                </a:cxn>
                <a:cxn ang="0">
                  <a:pos x="755" y="156"/>
                </a:cxn>
                <a:cxn ang="0">
                  <a:pos x="637" y="146"/>
                </a:cxn>
                <a:cxn ang="0">
                  <a:pos x="554" y="142"/>
                </a:cxn>
                <a:cxn ang="0">
                  <a:pos x="479" y="69"/>
                </a:cxn>
                <a:cxn ang="0">
                  <a:pos x="217" y="85"/>
                </a:cxn>
                <a:cxn ang="0">
                  <a:pos x="140" y="140"/>
                </a:cxn>
                <a:cxn ang="0">
                  <a:pos x="73" y="257"/>
                </a:cxn>
                <a:cxn ang="0">
                  <a:pos x="6" y="351"/>
                </a:cxn>
                <a:cxn ang="0">
                  <a:pos x="12" y="499"/>
                </a:cxn>
                <a:cxn ang="0">
                  <a:pos x="73" y="594"/>
                </a:cxn>
                <a:cxn ang="0">
                  <a:pos x="258" y="673"/>
                </a:cxn>
                <a:cxn ang="0">
                  <a:pos x="414" y="673"/>
                </a:cxn>
                <a:cxn ang="0">
                  <a:pos x="471" y="730"/>
                </a:cxn>
                <a:cxn ang="0">
                  <a:pos x="511" y="854"/>
                </a:cxn>
                <a:cxn ang="0">
                  <a:pos x="536" y="941"/>
                </a:cxn>
                <a:cxn ang="0">
                  <a:pos x="507" y="1093"/>
                </a:cxn>
                <a:cxn ang="0">
                  <a:pos x="558" y="1191"/>
                </a:cxn>
                <a:cxn ang="0">
                  <a:pos x="615" y="1382"/>
                </a:cxn>
                <a:cxn ang="0">
                  <a:pos x="690" y="1420"/>
                </a:cxn>
                <a:cxn ang="0">
                  <a:pos x="816" y="1361"/>
                </a:cxn>
                <a:cxn ang="0">
                  <a:pos x="850" y="1272"/>
                </a:cxn>
                <a:cxn ang="0">
                  <a:pos x="909" y="1152"/>
                </a:cxn>
                <a:cxn ang="0">
                  <a:pos x="1011" y="1065"/>
                </a:cxn>
                <a:cxn ang="0">
                  <a:pos x="992" y="866"/>
                </a:cxn>
                <a:cxn ang="0">
                  <a:pos x="1145" y="698"/>
                </a:cxn>
                <a:cxn ang="0">
                  <a:pos x="1084" y="558"/>
                </a:cxn>
                <a:cxn ang="0">
                  <a:pos x="1043" y="519"/>
                </a:cxn>
                <a:cxn ang="0">
                  <a:pos x="956" y="391"/>
                </a:cxn>
                <a:cxn ang="0">
                  <a:pos x="883" y="241"/>
                </a:cxn>
                <a:cxn ang="0">
                  <a:pos x="905" y="229"/>
                </a:cxn>
                <a:cxn ang="0">
                  <a:pos x="1055" y="452"/>
                </a:cxn>
                <a:cxn ang="0">
                  <a:pos x="1228" y="446"/>
                </a:cxn>
                <a:cxn ang="0">
                  <a:pos x="1311" y="397"/>
                </a:cxn>
                <a:cxn ang="0">
                  <a:pos x="1250" y="284"/>
                </a:cxn>
                <a:cxn ang="0">
                  <a:pos x="1189" y="284"/>
                </a:cxn>
                <a:cxn ang="0">
                  <a:pos x="1132" y="229"/>
                </a:cxn>
                <a:cxn ang="0">
                  <a:pos x="1177" y="229"/>
                </a:cxn>
                <a:cxn ang="0">
                  <a:pos x="1289" y="245"/>
                </a:cxn>
                <a:cxn ang="0">
                  <a:pos x="1490" y="306"/>
                </a:cxn>
                <a:cxn ang="0">
                  <a:pos x="1573" y="172"/>
                </a:cxn>
                <a:cxn ang="0">
                  <a:pos x="1595" y="95"/>
                </a:cxn>
                <a:cxn ang="0">
                  <a:pos x="917" y="777"/>
                </a:cxn>
                <a:cxn ang="0">
                  <a:pos x="883" y="765"/>
                </a:cxn>
                <a:cxn ang="0">
                  <a:pos x="463" y="698"/>
                </a:cxn>
              </a:cxnLst>
              <a:rect l="0" t="0" r="r" b="b"/>
              <a:pathLst>
                <a:path w="1599" h="1426">
                  <a:moveTo>
                    <a:pt x="1266" y="1179"/>
                  </a:moveTo>
                  <a:lnTo>
                    <a:pt x="1281" y="1175"/>
                  </a:lnTo>
                  <a:lnTo>
                    <a:pt x="1289" y="1166"/>
                  </a:lnTo>
                  <a:lnTo>
                    <a:pt x="1273" y="1160"/>
                  </a:lnTo>
                  <a:lnTo>
                    <a:pt x="1266" y="1179"/>
                  </a:lnTo>
                  <a:close/>
                  <a:moveTo>
                    <a:pt x="1173" y="986"/>
                  </a:moveTo>
                  <a:lnTo>
                    <a:pt x="1151" y="1043"/>
                  </a:lnTo>
                  <a:lnTo>
                    <a:pt x="1128" y="1043"/>
                  </a:lnTo>
                  <a:lnTo>
                    <a:pt x="1128" y="1053"/>
                  </a:lnTo>
                  <a:lnTo>
                    <a:pt x="1086" y="1071"/>
                  </a:lnTo>
                  <a:lnTo>
                    <a:pt x="1074" y="1101"/>
                  </a:lnTo>
                  <a:lnTo>
                    <a:pt x="1084" y="1132"/>
                  </a:lnTo>
                  <a:lnTo>
                    <a:pt x="1057" y="1175"/>
                  </a:lnTo>
                  <a:lnTo>
                    <a:pt x="1057" y="1187"/>
                  </a:lnTo>
                  <a:lnTo>
                    <a:pt x="1057" y="1189"/>
                  </a:lnTo>
                  <a:lnTo>
                    <a:pt x="1057" y="1191"/>
                  </a:lnTo>
                  <a:lnTo>
                    <a:pt x="1057" y="1191"/>
                  </a:lnTo>
                  <a:lnTo>
                    <a:pt x="1059" y="1197"/>
                  </a:lnTo>
                  <a:lnTo>
                    <a:pt x="1059" y="1207"/>
                  </a:lnTo>
                  <a:lnTo>
                    <a:pt x="1059" y="1215"/>
                  </a:lnTo>
                  <a:lnTo>
                    <a:pt x="1059" y="1221"/>
                  </a:lnTo>
                  <a:lnTo>
                    <a:pt x="1061" y="1227"/>
                  </a:lnTo>
                  <a:lnTo>
                    <a:pt x="1061" y="1229"/>
                  </a:lnTo>
                  <a:lnTo>
                    <a:pt x="1061" y="1231"/>
                  </a:lnTo>
                  <a:lnTo>
                    <a:pt x="1061" y="1231"/>
                  </a:lnTo>
                  <a:lnTo>
                    <a:pt x="1061" y="1233"/>
                  </a:lnTo>
                  <a:lnTo>
                    <a:pt x="1063" y="1235"/>
                  </a:lnTo>
                  <a:lnTo>
                    <a:pt x="1063" y="1237"/>
                  </a:lnTo>
                  <a:lnTo>
                    <a:pt x="1068" y="1239"/>
                  </a:lnTo>
                  <a:lnTo>
                    <a:pt x="1070" y="1242"/>
                  </a:lnTo>
                  <a:lnTo>
                    <a:pt x="1074" y="1244"/>
                  </a:lnTo>
                  <a:lnTo>
                    <a:pt x="1086" y="1250"/>
                  </a:lnTo>
                  <a:lnTo>
                    <a:pt x="1116" y="1237"/>
                  </a:lnTo>
                  <a:lnTo>
                    <a:pt x="1128" y="1195"/>
                  </a:lnTo>
                  <a:lnTo>
                    <a:pt x="1155" y="1154"/>
                  </a:lnTo>
                  <a:lnTo>
                    <a:pt x="1155" y="1142"/>
                  </a:lnTo>
                  <a:lnTo>
                    <a:pt x="1195" y="1045"/>
                  </a:lnTo>
                  <a:lnTo>
                    <a:pt x="1189" y="1026"/>
                  </a:lnTo>
                  <a:lnTo>
                    <a:pt x="1195" y="1012"/>
                  </a:lnTo>
                  <a:lnTo>
                    <a:pt x="1173" y="986"/>
                  </a:lnTo>
                  <a:close/>
                  <a:moveTo>
                    <a:pt x="1599" y="85"/>
                  </a:moveTo>
                  <a:lnTo>
                    <a:pt x="1579" y="73"/>
                  </a:lnTo>
                  <a:lnTo>
                    <a:pt x="1561" y="56"/>
                  </a:lnTo>
                  <a:lnTo>
                    <a:pt x="1551" y="44"/>
                  </a:lnTo>
                  <a:lnTo>
                    <a:pt x="1516" y="38"/>
                  </a:lnTo>
                  <a:lnTo>
                    <a:pt x="1512" y="50"/>
                  </a:lnTo>
                  <a:lnTo>
                    <a:pt x="1494" y="56"/>
                  </a:lnTo>
                  <a:lnTo>
                    <a:pt x="1494" y="38"/>
                  </a:lnTo>
                  <a:lnTo>
                    <a:pt x="1478" y="28"/>
                  </a:lnTo>
                  <a:lnTo>
                    <a:pt x="1467" y="44"/>
                  </a:lnTo>
                  <a:lnTo>
                    <a:pt x="1433" y="56"/>
                  </a:lnTo>
                  <a:lnTo>
                    <a:pt x="1423" y="44"/>
                  </a:lnTo>
                  <a:lnTo>
                    <a:pt x="1394" y="44"/>
                  </a:lnTo>
                  <a:lnTo>
                    <a:pt x="1378" y="73"/>
                  </a:lnTo>
                  <a:lnTo>
                    <a:pt x="1356" y="85"/>
                  </a:lnTo>
                  <a:lnTo>
                    <a:pt x="1339" y="89"/>
                  </a:lnTo>
                  <a:lnTo>
                    <a:pt x="1327" y="62"/>
                  </a:lnTo>
                  <a:lnTo>
                    <a:pt x="1279" y="34"/>
                  </a:lnTo>
                  <a:lnTo>
                    <a:pt x="1234" y="28"/>
                  </a:lnTo>
                  <a:lnTo>
                    <a:pt x="1161" y="62"/>
                  </a:lnTo>
                  <a:lnTo>
                    <a:pt x="1151" y="62"/>
                  </a:lnTo>
                  <a:lnTo>
                    <a:pt x="1151" y="56"/>
                  </a:lnTo>
                  <a:lnTo>
                    <a:pt x="1112" y="38"/>
                  </a:lnTo>
                  <a:lnTo>
                    <a:pt x="1106" y="6"/>
                  </a:lnTo>
                  <a:lnTo>
                    <a:pt x="1084" y="0"/>
                  </a:lnTo>
                  <a:lnTo>
                    <a:pt x="1078" y="22"/>
                  </a:lnTo>
                  <a:lnTo>
                    <a:pt x="1055" y="12"/>
                  </a:lnTo>
                  <a:lnTo>
                    <a:pt x="1039" y="6"/>
                  </a:lnTo>
                  <a:lnTo>
                    <a:pt x="1055" y="56"/>
                  </a:lnTo>
                  <a:lnTo>
                    <a:pt x="1017" y="50"/>
                  </a:lnTo>
                  <a:lnTo>
                    <a:pt x="923" y="62"/>
                  </a:lnTo>
                  <a:lnTo>
                    <a:pt x="899" y="79"/>
                  </a:lnTo>
                  <a:lnTo>
                    <a:pt x="895" y="85"/>
                  </a:lnTo>
                  <a:lnTo>
                    <a:pt x="899" y="101"/>
                  </a:lnTo>
                  <a:lnTo>
                    <a:pt x="895" y="117"/>
                  </a:lnTo>
                  <a:lnTo>
                    <a:pt x="883" y="152"/>
                  </a:lnTo>
                  <a:lnTo>
                    <a:pt x="852" y="164"/>
                  </a:lnTo>
                  <a:lnTo>
                    <a:pt x="824" y="160"/>
                  </a:lnTo>
                  <a:lnTo>
                    <a:pt x="777" y="170"/>
                  </a:lnTo>
                  <a:lnTo>
                    <a:pt x="755" y="156"/>
                  </a:lnTo>
                  <a:lnTo>
                    <a:pt x="729" y="154"/>
                  </a:lnTo>
                  <a:lnTo>
                    <a:pt x="692" y="150"/>
                  </a:lnTo>
                  <a:lnTo>
                    <a:pt x="684" y="133"/>
                  </a:lnTo>
                  <a:lnTo>
                    <a:pt x="670" y="131"/>
                  </a:lnTo>
                  <a:lnTo>
                    <a:pt x="637" y="146"/>
                  </a:lnTo>
                  <a:lnTo>
                    <a:pt x="643" y="168"/>
                  </a:lnTo>
                  <a:lnTo>
                    <a:pt x="639" y="184"/>
                  </a:lnTo>
                  <a:lnTo>
                    <a:pt x="586" y="166"/>
                  </a:lnTo>
                  <a:lnTo>
                    <a:pt x="564" y="164"/>
                  </a:lnTo>
                  <a:lnTo>
                    <a:pt x="554" y="142"/>
                  </a:lnTo>
                  <a:lnTo>
                    <a:pt x="503" y="131"/>
                  </a:lnTo>
                  <a:lnTo>
                    <a:pt x="469" y="111"/>
                  </a:lnTo>
                  <a:lnTo>
                    <a:pt x="483" y="91"/>
                  </a:lnTo>
                  <a:lnTo>
                    <a:pt x="473" y="75"/>
                  </a:lnTo>
                  <a:lnTo>
                    <a:pt x="479" y="69"/>
                  </a:lnTo>
                  <a:lnTo>
                    <a:pt x="479" y="58"/>
                  </a:lnTo>
                  <a:lnTo>
                    <a:pt x="457" y="48"/>
                  </a:lnTo>
                  <a:lnTo>
                    <a:pt x="339" y="62"/>
                  </a:lnTo>
                  <a:lnTo>
                    <a:pt x="268" y="85"/>
                  </a:lnTo>
                  <a:lnTo>
                    <a:pt x="217" y="85"/>
                  </a:lnTo>
                  <a:lnTo>
                    <a:pt x="211" y="79"/>
                  </a:lnTo>
                  <a:lnTo>
                    <a:pt x="189" y="123"/>
                  </a:lnTo>
                  <a:lnTo>
                    <a:pt x="162" y="129"/>
                  </a:lnTo>
                  <a:lnTo>
                    <a:pt x="144" y="140"/>
                  </a:lnTo>
                  <a:lnTo>
                    <a:pt x="140" y="140"/>
                  </a:lnTo>
                  <a:lnTo>
                    <a:pt x="140" y="196"/>
                  </a:lnTo>
                  <a:lnTo>
                    <a:pt x="111" y="217"/>
                  </a:lnTo>
                  <a:lnTo>
                    <a:pt x="111" y="229"/>
                  </a:lnTo>
                  <a:lnTo>
                    <a:pt x="79" y="239"/>
                  </a:lnTo>
                  <a:lnTo>
                    <a:pt x="73" y="257"/>
                  </a:lnTo>
                  <a:lnTo>
                    <a:pt x="61" y="263"/>
                  </a:lnTo>
                  <a:lnTo>
                    <a:pt x="44" y="306"/>
                  </a:lnTo>
                  <a:lnTo>
                    <a:pt x="22" y="318"/>
                  </a:lnTo>
                  <a:lnTo>
                    <a:pt x="16" y="340"/>
                  </a:lnTo>
                  <a:lnTo>
                    <a:pt x="6" y="351"/>
                  </a:lnTo>
                  <a:lnTo>
                    <a:pt x="12" y="369"/>
                  </a:lnTo>
                  <a:lnTo>
                    <a:pt x="16" y="369"/>
                  </a:lnTo>
                  <a:lnTo>
                    <a:pt x="16" y="454"/>
                  </a:lnTo>
                  <a:lnTo>
                    <a:pt x="0" y="487"/>
                  </a:lnTo>
                  <a:lnTo>
                    <a:pt x="12" y="499"/>
                  </a:lnTo>
                  <a:lnTo>
                    <a:pt x="8" y="515"/>
                  </a:lnTo>
                  <a:lnTo>
                    <a:pt x="8" y="529"/>
                  </a:lnTo>
                  <a:lnTo>
                    <a:pt x="30" y="543"/>
                  </a:lnTo>
                  <a:lnTo>
                    <a:pt x="38" y="558"/>
                  </a:lnTo>
                  <a:lnTo>
                    <a:pt x="73" y="594"/>
                  </a:lnTo>
                  <a:lnTo>
                    <a:pt x="83" y="625"/>
                  </a:lnTo>
                  <a:lnTo>
                    <a:pt x="103" y="633"/>
                  </a:lnTo>
                  <a:lnTo>
                    <a:pt x="172" y="681"/>
                  </a:lnTo>
                  <a:lnTo>
                    <a:pt x="237" y="663"/>
                  </a:lnTo>
                  <a:lnTo>
                    <a:pt x="258" y="673"/>
                  </a:lnTo>
                  <a:lnTo>
                    <a:pt x="331" y="645"/>
                  </a:lnTo>
                  <a:lnTo>
                    <a:pt x="341" y="641"/>
                  </a:lnTo>
                  <a:lnTo>
                    <a:pt x="361" y="639"/>
                  </a:lnTo>
                  <a:lnTo>
                    <a:pt x="394" y="647"/>
                  </a:lnTo>
                  <a:lnTo>
                    <a:pt x="414" y="673"/>
                  </a:lnTo>
                  <a:lnTo>
                    <a:pt x="459" y="675"/>
                  </a:lnTo>
                  <a:lnTo>
                    <a:pt x="465" y="685"/>
                  </a:lnTo>
                  <a:lnTo>
                    <a:pt x="481" y="685"/>
                  </a:lnTo>
                  <a:lnTo>
                    <a:pt x="479" y="718"/>
                  </a:lnTo>
                  <a:lnTo>
                    <a:pt x="471" y="730"/>
                  </a:lnTo>
                  <a:lnTo>
                    <a:pt x="475" y="742"/>
                  </a:lnTo>
                  <a:lnTo>
                    <a:pt x="479" y="759"/>
                  </a:lnTo>
                  <a:lnTo>
                    <a:pt x="459" y="781"/>
                  </a:lnTo>
                  <a:lnTo>
                    <a:pt x="501" y="840"/>
                  </a:lnTo>
                  <a:lnTo>
                    <a:pt x="511" y="854"/>
                  </a:lnTo>
                  <a:lnTo>
                    <a:pt x="540" y="848"/>
                  </a:lnTo>
                  <a:lnTo>
                    <a:pt x="534" y="864"/>
                  </a:lnTo>
                  <a:lnTo>
                    <a:pt x="524" y="876"/>
                  </a:lnTo>
                  <a:lnTo>
                    <a:pt x="542" y="927"/>
                  </a:lnTo>
                  <a:lnTo>
                    <a:pt x="536" y="941"/>
                  </a:lnTo>
                  <a:lnTo>
                    <a:pt x="550" y="976"/>
                  </a:lnTo>
                  <a:lnTo>
                    <a:pt x="546" y="998"/>
                  </a:lnTo>
                  <a:lnTo>
                    <a:pt x="517" y="1028"/>
                  </a:lnTo>
                  <a:lnTo>
                    <a:pt x="517" y="1061"/>
                  </a:lnTo>
                  <a:lnTo>
                    <a:pt x="507" y="1093"/>
                  </a:lnTo>
                  <a:lnTo>
                    <a:pt x="507" y="1104"/>
                  </a:lnTo>
                  <a:lnTo>
                    <a:pt x="515" y="1110"/>
                  </a:lnTo>
                  <a:lnTo>
                    <a:pt x="548" y="1181"/>
                  </a:lnTo>
                  <a:lnTo>
                    <a:pt x="558" y="1181"/>
                  </a:lnTo>
                  <a:lnTo>
                    <a:pt x="558" y="1191"/>
                  </a:lnTo>
                  <a:lnTo>
                    <a:pt x="554" y="1211"/>
                  </a:lnTo>
                  <a:lnTo>
                    <a:pt x="578" y="1304"/>
                  </a:lnTo>
                  <a:lnTo>
                    <a:pt x="593" y="1321"/>
                  </a:lnTo>
                  <a:lnTo>
                    <a:pt x="595" y="1343"/>
                  </a:lnTo>
                  <a:lnTo>
                    <a:pt x="615" y="1382"/>
                  </a:lnTo>
                  <a:lnTo>
                    <a:pt x="609" y="1390"/>
                  </a:lnTo>
                  <a:lnTo>
                    <a:pt x="611" y="1416"/>
                  </a:lnTo>
                  <a:lnTo>
                    <a:pt x="635" y="1426"/>
                  </a:lnTo>
                  <a:lnTo>
                    <a:pt x="678" y="1416"/>
                  </a:lnTo>
                  <a:lnTo>
                    <a:pt x="690" y="1420"/>
                  </a:lnTo>
                  <a:lnTo>
                    <a:pt x="704" y="1416"/>
                  </a:lnTo>
                  <a:lnTo>
                    <a:pt x="739" y="1416"/>
                  </a:lnTo>
                  <a:lnTo>
                    <a:pt x="745" y="1406"/>
                  </a:lnTo>
                  <a:lnTo>
                    <a:pt x="763" y="1404"/>
                  </a:lnTo>
                  <a:lnTo>
                    <a:pt x="816" y="1361"/>
                  </a:lnTo>
                  <a:lnTo>
                    <a:pt x="856" y="1308"/>
                  </a:lnTo>
                  <a:lnTo>
                    <a:pt x="856" y="1300"/>
                  </a:lnTo>
                  <a:lnTo>
                    <a:pt x="869" y="1278"/>
                  </a:lnTo>
                  <a:lnTo>
                    <a:pt x="873" y="1262"/>
                  </a:lnTo>
                  <a:lnTo>
                    <a:pt x="850" y="1272"/>
                  </a:lnTo>
                  <a:lnTo>
                    <a:pt x="860" y="1266"/>
                  </a:lnTo>
                  <a:lnTo>
                    <a:pt x="873" y="1262"/>
                  </a:lnTo>
                  <a:lnTo>
                    <a:pt x="921" y="1215"/>
                  </a:lnTo>
                  <a:lnTo>
                    <a:pt x="921" y="1170"/>
                  </a:lnTo>
                  <a:lnTo>
                    <a:pt x="909" y="1152"/>
                  </a:lnTo>
                  <a:lnTo>
                    <a:pt x="917" y="1138"/>
                  </a:lnTo>
                  <a:lnTo>
                    <a:pt x="944" y="1116"/>
                  </a:lnTo>
                  <a:lnTo>
                    <a:pt x="954" y="1097"/>
                  </a:lnTo>
                  <a:lnTo>
                    <a:pt x="988" y="1087"/>
                  </a:lnTo>
                  <a:lnTo>
                    <a:pt x="1011" y="1065"/>
                  </a:lnTo>
                  <a:lnTo>
                    <a:pt x="1023" y="1026"/>
                  </a:lnTo>
                  <a:lnTo>
                    <a:pt x="1023" y="961"/>
                  </a:lnTo>
                  <a:lnTo>
                    <a:pt x="1003" y="937"/>
                  </a:lnTo>
                  <a:lnTo>
                    <a:pt x="1001" y="878"/>
                  </a:lnTo>
                  <a:lnTo>
                    <a:pt x="992" y="866"/>
                  </a:lnTo>
                  <a:lnTo>
                    <a:pt x="1007" y="846"/>
                  </a:lnTo>
                  <a:lnTo>
                    <a:pt x="1001" y="840"/>
                  </a:lnTo>
                  <a:lnTo>
                    <a:pt x="1039" y="787"/>
                  </a:lnTo>
                  <a:lnTo>
                    <a:pt x="1112" y="720"/>
                  </a:lnTo>
                  <a:lnTo>
                    <a:pt x="1145" y="698"/>
                  </a:lnTo>
                  <a:lnTo>
                    <a:pt x="1195" y="619"/>
                  </a:lnTo>
                  <a:lnTo>
                    <a:pt x="1210" y="552"/>
                  </a:lnTo>
                  <a:lnTo>
                    <a:pt x="1199" y="529"/>
                  </a:lnTo>
                  <a:lnTo>
                    <a:pt x="1183" y="541"/>
                  </a:lnTo>
                  <a:lnTo>
                    <a:pt x="1084" y="558"/>
                  </a:lnTo>
                  <a:lnTo>
                    <a:pt x="1072" y="543"/>
                  </a:lnTo>
                  <a:lnTo>
                    <a:pt x="1059" y="547"/>
                  </a:lnTo>
                  <a:lnTo>
                    <a:pt x="1045" y="523"/>
                  </a:lnTo>
                  <a:lnTo>
                    <a:pt x="1045" y="521"/>
                  </a:lnTo>
                  <a:lnTo>
                    <a:pt x="1043" y="519"/>
                  </a:lnTo>
                  <a:lnTo>
                    <a:pt x="1013" y="470"/>
                  </a:lnTo>
                  <a:lnTo>
                    <a:pt x="1001" y="416"/>
                  </a:lnTo>
                  <a:lnTo>
                    <a:pt x="980" y="424"/>
                  </a:lnTo>
                  <a:lnTo>
                    <a:pt x="986" y="420"/>
                  </a:lnTo>
                  <a:lnTo>
                    <a:pt x="956" y="391"/>
                  </a:lnTo>
                  <a:lnTo>
                    <a:pt x="946" y="340"/>
                  </a:lnTo>
                  <a:lnTo>
                    <a:pt x="921" y="324"/>
                  </a:lnTo>
                  <a:lnTo>
                    <a:pt x="921" y="304"/>
                  </a:lnTo>
                  <a:lnTo>
                    <a:pt x="895" y="269"/>
                  </a:lnTo>
                  <a:lnTo>
                    <a:pt x="883" y="241"/>
                  </a:lnTo>
                  <a:lnTo>
                    <a:pt x="860" y="207"/>
                  </a:lnTo>
                  <a:lnTo>
                    <a:pt x="871" y="207"/>
                  </a:lnTo>
                  <a:lnTo>
                    <a:pt x="889" y="231"/>
                  </a:lnTo>
                  <a:lnTo>
                    <a:pt x="905" y="196"/>
                  </a:lnTo>
                  <a:lnTo>
                    <a:pt x="905" y="229"/>
                  </a:lnTo>
                  <a:lnTo>
                    <a:pt x="934" y="280"/>
                  </a:lnTo>
                  <a:lnTo>
                    <a:pt x="978" y="324"/>
                  </a:lnTo>
                  <a:lnTo>
                    <a:pt x="978" y="351"/>
                  </a:lnTo>
                  <a:lnTo>
                    <a:pt x="1011" y="391"/>
                  </a:lnTo>
                  <a:lnTo>
                    <a:pt x="1055" y="452"/>
                  </a:lnTo>
                  <a:lnTo>
                    <a:pt x="1072" y="519"/>
                  </a:lnTo>
                  <a:lnTo>
                    <a:pt x="1078" y="525"/>
                  </a:lnTo>
                  <a:lnTo>
                    <a:pt x="1177" y="481"/>
                  </a:lnTo>
                  <a:lnTo>
                    <a:pt x="1218" y="468"/>
                  </a:lnTo>
                  <a:lnTo>
                    <a:pt x="1228" y="446"/>
                  </a:lnTo>
                  <a:lnTo>
                    <a:pt x="1262" y="436"/>
                  </a:lnTo>
                  <a:lnTo>
                    <a:pt x="1266" y="424"/>
                  </a:lnTo>
                  <a:lnTo>
                    <a:pt x="1289" y="418"/>
                  </a:lnTo>
                  <a:lnTo>
                    <a:pt x="1295" y="407"/>
                  </a:lnTo>
                  <a:lnTo>
                    <a:pt x="1311" y="397"/>
                  </a:lnTo>
                  <a:lnTo>
                    <a:pt x="1346" y="330"/>
                  </a:lnTo>
                  <a:lnTo>
                    <a:pt x="1305" y="312"/>
                  </a:lnTo>
                  <a:lnTo>
                    <a:pt x="1285" y="284"/>
                  </a:lnTo>
                  <a:lnTo>
                    <a:pt x="1273" y="263"/>
                  </a:lnTo>
                  <a:lnTo>
                    <a:pt x="1250" y="284"/>
                  </a:lnTo>
                  <a:lnTo>
                    <a:pt x="1206" y="296"/>
                  </a:lnTo>
                  <a:lnTo>
                    <a:pt x="1206" y="274"/>
                  </a:lnTo>
                  <a:lnTo>
                    <a:pt x="1199" y="257"/>
                  </a:lnTo>
                  <a:lnTo>
                    <a:pt x="1189" y="251"/>
                  </a:lnTo>
                  <a:lnTo>
                    <a:pt x="1189" y="284"/>
                  </a:lnTo>
                  <a:lnTo>
                    <a:pt x="1195" y="302"/>
                  </a:lnTo>
                  <a:lnTo>
                    <a:pt x="1183" y="290"/>
                  </a:lnTo>
                  <a:lnTo>
                    <a:pt x="1177" y="280"/>
                  </a:lnTo>
                  <a:lnTo>
                    <a:pt x="1173" y="257"/>
                  </a:lnTo>
                  <a:lnTo>
                    <a:pt x="1132" y="229"/>
                  </a:lnTo>
                  <a:lnTo>
                    <a:pt x="1132" y="217"/>
                  </a:lnTo>
                  <a:lnTo>
                    <a:pt x="1132" y="184"/>
                  </a:lnTo>
                  <a:lnTo>
                    <a:pt x="1139" y="178"/>
                  </a:lnTo>
                  <a:lnTo>
                    <a:pt x="1151" y="178"/>
                  </a:lnTo>
                  <a:lnTo>
                    <a:pt x="1177" y="229"/>
                  </a:lnTo>
                  <a:lnTo>
                    <a:pt x="1199" y="229"/>
                  </a:lnTo>
                  <a:lnTo>
                    <a:pt x="1212" y="245"/>
                  </a:lnTo>
                  <a:lnTo>
                    <a:pt x="1250" y="251"/>
                  </a:lnTo>
                  <a:lnTo>
                    <a:pt x="1273" y="239"/>
                  </a:lnTo>
                  <a:lnTo>
                    <a:pt x="1289" y="245"/>
                  </a:lnTo>
                  <a:lnTo>
                    <a:pt x="1289" y="267"/>
                  </a:lnTo>
                  <a:lnTo>
                    <a:pt x="1378" y="284"/>
                  </a:lnTo>
                  <a:lnTo>
                    <a:pt x="1445" y="280"/>
                  </a:lnTo>
                  <a:lnTo>
                    <a:pt x="1455" y="290"/>
                  </a:lnTo>
                  <a:lnTo>
                    <a:pt x="1490" y="306"/>
                  </a:lnTo>
                  <a:lnTo>
                    <a:pt x="1528" y="296"/>
                  </a:lnTo>
                  <a:lnTo>
                    <a:pt x="1540" y="284"/>
                  </a:lnTo>
                  <a:lnTo>
                    <a:pt x="1506" y="239"/>
                  </a:lnTo>
                  <a:lnTo>
                    <a:pt x="1534" y="229"/>
                  </a:lnTo>
                  <a:lnTo>
                    <a:pt x="1573" y="172"/>
                  </a:lnTo>
                  <a:lnTo>
                    <a:pt x="1573" y="156"/>
                  </a:lnTo>
                  <a:lnTo>
                    <a:pt x="1583" y="146"/>
                  </a:lnTo>
                  <a:lnTo>
                    <a:pt x="1557" y="123"/>
                  </a:lnTo>
                  <a:lnTo>
                    <a:pt x="1551" y="101"/>
                  </a:lnTo>
                  <a:lnTo>
                    <a:pt x="1595" y="95"/>
                  </a:lnTo>
                  <a:lnTo>
                    <a:pt x="1599" y="85"/>
                  </a:lnTo>
                  <a:close/>
                  <a:moveTo>
                    <a:pt x="883" y="765"/>
                  </a:moveTo>
                  <a:lnTo>
                    <a:pt x="907" y="744"/>
                  </a:lnTo>
                  <a:lnTo>
                    <a:pt x="915" y="761"/>
                  </a:lnTo>
                  <a:lnTo>
                    <a:pt x="917" y="777"/>
                  </a:lnTo>
                  <a:lnTo>
                    <a:pt x="905" y="785"/>
                  </a:lnTo>
                  <a:lnTo>
                    <a:pt x="903" y="793"/>
                  </a:lnTo>
                  <a:lnTo>
                    <a:pt x="885" y="793"/>
                  </a:lnTo>
                  <a:lnTo>
                    <a:pt x="877" y="781"/>
                  </a:lnTo>
                  <a:lnTo>
                    <a:pt x="883" y="765"/>
                  </a:lnTo>
                  <a:close/>
                  <a:moveTo>
                    <a:pt x="463" y="698"/>
                  </a:moveTo>
                  <a:lnTo>
                    <a:pt x="457" y="692"/>
                  </a:lnTo>
                  <a:lnTo>
                    <a:pt x="450" y="708"/>
                  </a:lnTo>
                  <a:lnTo>
                    <a:pt x="461" y="708"/>
                  </a:lnTo>
                  <a:lnTo>
                    <a:pt x="463" y="698"/>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4" name="Freeform 37"/>
            <p:cNvSpPr>
              <a:spLocks noEditPoints="1"/>
            </p:cNvSpPr>
            <p:nvPr/>
          </p:nvSpPr>
          <p:spPr bwMode="auto">
            <a:xfrm>
              <a:off x="1014413" y="2479675"/>
              <a:ext cx="2171700" cy="2644775"/>
            </a:xfrm>
            <a:custGeom>
              <a:avLst/>
              <a:gdLst/>
              <a:ahLst/>
              <a:cxnLst>
                <a:cxn ang="0">
                  <a:pos x="640" y="266"/>
                </a:cxn>
                <a:cxn ang="0">
                  <a:pos x="567" y="199"/>
                </a:cxn>
                <a:cxn ang="0">
                  <a:pos x="684" y="227"/>
                </a:cxn>
                <a:cxn ang="0">
                  <a:pos x="524" y="182"/>
                </a:cxn>
                <a:cxn ang="0">
                  <a:pos x="550" y="211"/>
                </a:cxn>
                <a:cxn ang="0">
                  <a:pos x="684" y="262"/>
                </a:cxn>
                <a:cxn ang="0">
                  <a:pos x="696" y="239"/>
                </a:cxn>
                <a:cxn ang="0">
                  <a:pos x="796" y="1449"/>
                </a:cxn>
                <a:cxn ang="0">
                  <a:pos x="918" y="1637"/>
                </a:cxn>
                <a:cxn ang="0">
                  <a:pos x="1023" y="1660"/>
                </a:cxn>
                <a:cxn ang="0">
                  <a:pos x="1289" y="667"/>
                </a:cxn>
                <a:cxn ang="0">
                  <a:pos x="1157" y="635"/>
                </a:cxn>
                <a:cxn ang="0">
                  <a:pos x="1135" y="617"/>
                </a:cxn>
                <a:cxn ang="0">
                  <a:pos x="1078" y="533"/>
                </a:cxn>
                <a:cxn ang="0">
                  <a:pos x="895" y="438"/>
                </a:cxn>
                <a:cxn ang="0">
                  <a:pos x="834" y="428"/>
                </a:cxn>
                <a:cxn ang="0">
                  <a:pos x="745" y="400"/>
                </a:cxn>
                <a:cxn ang="0">
                  <a:pos x="729" y="389"/>
                </a:cxn>
                <a:cxn ang="0">
                  <a:pos x="623" y="460"/>
                </a:cxn>
                <a:cxn ang="0">
                  <a:pos x="512" y="434"/>
                </a:cxn>
                <a:cxn ang="0">
                  <a:pos x="441" y="329"/>
                </a:cxn>
                <a:cxn ang="0">
                  <a:pos x="457" y="239"/>
                </a:cxn>
                <a:cxn ang="0">
                  <a:pos x="357" y="266"/>
                </a:cxn>
                <a:cxn ang="0">
                  <a:pos x="301" y="128"/>
                </a:cxn>
                <a:cxn ang="0">
                  <a:pos x="230" y="65"/>
                </a:cxn>
                <a:cxn ang="0">
                  <a:pos x="57" y="0"/>
                </a:cxn>
                <a:cxn ang="0">
                  <a:pos x="23" y="87"/>
                </a:cxn>
                <a:cxn ang="0">
                  <a:pos x="83" y="178"/>
                </a:cxn>
                <a:cxn ang="0">
                  <a:pos x="45" y="99"/>
                </a:cxn>
                <a:cxn ang="0">
                  <a:pos x="96" y="115"/>
                </a:cxn>
                <a:cxn ang="0">
                  <a:pos x="140" y="227"/>
                </a:cxn>
                <a:cxn ang="0">
                  <a:pos x="201" y="288"/>
                </a:cxn>
                <a:cxn ang="0">
                  <a:pos x="362" y="345"/>
                </a:cxn>
                <a:cxn ang="0">
                  <a:pos x="467" y="355"/>
                </a:cxn>
                <a:cxn ang="0">
                  <a:pos x="495" y="438"/>
                </a:cxn>
                <a:cxn ang="0">
                  <a:pos x="585" y="450"/>
                </a:cxn>
                <a:cxn ang="0">
                  <a:pos x="613" y="550"/>
                </a:cxn>
                <a:cxn ang="0">
                  <a:pos x="562" y="661"/>
                </a:cxn>
                <a:cxn ang="0">
                  <a:pos x="617" y="846"/>
                </a:cxn>
                <a:cxn ang="0">
                  <a:pos x="767" y="1047"/>
                </a:cxn>
                <a:cxn ang="0">
                  <a:pos x="774" y="1225"/>
                </a:cxn>
                <a:cxn ang="0">
                  <a:pos x="784" y="1404"/>
                </a:cxn>
                <a:cxn ang="0">
                  <a:pos x="834" y="1522"/>
                </a:cxn>
                <a:cxn ang="0">
                  <a:pos x="851" y="1611"/>
                </a:cxn>
                <a:cxn ang="0">
                  <a:pos x="940" y="1615"/>
                </a:cxn>
                <a:cxn ang="0">
                  <a:pos x="940" y="1544"/>
                </a:cxn>
                <a:cxn ang="0">
                  <a:pos x="940" y="1477"/>
                </a:cxn>
                <a:cxn ang="0">
                  <a:pos x="946" y="1420"/>
                </a:cxn>
                <a:cxn ang="0">
                  <a:pos x="962" y="1370"/>
                </a:cxn>
                <a:cxn ang="0">
                  <a:pos x="1039" y="1299"/>
                </a:cxn>
                <a:cxn ang="0">
                  <a:pos x="1106" y="1242"/>
                </a:cxn>
                <a:cxn ang="0">
                  <a:pos x="1263" y="1053"/>
                </a:cxn>
                <a:cxn ang="0">
                  <a:pos x="1324" y="856"/>
                </a:cxn>
              </a:cxnLst>
              <a:rect l="0" t="0" r="r" b="b"/>
              <a:pathLst>
                <a:path w="1368" h="1666">
                  <a:moveTo>
                    <a:pt x="607" y="266"/>
                  </a:moveTo>
                  <a:lnTo>
                    <a:pt x="629" y="278"/>
                  </a:lnTo>
                  <a:lnTo>
                    <a:pt x="652" y="278"/>
                  </a:lnTo>
                  <a:lnTo>
                    <a:pt x="652" y="266"/>
                  </a:lnTo>
                  <a:lnTo>
                    <a:pt x="640" y="266"/>
                  </a:lnTo>
                  <a:lnTo>
                    <a:pt x="629" y="262"/>
                  </a:lnTo>
                  <a:lnTo>
                    <a:pt x="607" y="266"/>
                  </a:lnTo>
                  <a:close/>
                  <a:moveTo>
                    <a:pt x="546" y="195"/>
                  </a:moveTo>
                  <a:lnTo>
                    <a:pt x="562" y="188"/>
                  </a:lnTo>
                  <a:lnTo>
                    <a:pt x="567" y="199"/>
                  </a:lnTo>
                  <a:lnTo>
                    <a:pt x="591" y="199"/>
                  </a:lnTo>
                  <a:lnTo>
                    <a:pt x="640" y="227"/>
                  </a:lnTo>
                  <a:lnTo>
                    <a:pt x="633" y="239"/>
                  </a:lnTo>
                  <a:lnTo>
                    <a:pt x="678" y="239"/>
                  </a:lnTo>
                  <a:lnTo>
                    <a:pt x="684" y="227"/>
                  </a:lnTo>
                  <a:lnTo>
                    <a:pt x="617" y="195"/>
                  </a:lnTo>
                  <a:lnTo>
                    <a:pt x="601" y="195"/>
                  </a:lnTo>
                  <a:lnTo>
                    <a:pt x="595" y="182"/>
                  </a:lnTo>
                  <a:lnTo>
                    <a:pt x="546" y="172"/>
                  </a:lnTo>
                  <a:lnTo>
                    <a:pt x="524" y="182"/>
                  </a:lnTo>
                  <a:lnTo>
                    <a:pt x="508" y="199"/>
                  </a:lnTo>
                  <a:lnTo>
                    <a:pt x="518" y="199"/>
                  </a:lnTo>
                  <a:lnTo>
                    <a:pt x="546" y="195"/>
                  </a:lnTo>
                  <a:close/>
                  <a:moveTo>
                    <a:pt x="540" y="217"/>
                  </a:moveTo>
                  <a:lnTo>
                    <a:pt x="550" y="211"/>
                  </a:lnTo>
                  <a:lnTo>
                    <a:pt x="550" y="199"/>
                  </a:lnTo>
                  <a:lnTo>
                    <a:pt x="534" y="205"/>
                  </a:lnTo>
                  <a:lnTo>
                    <a:pt x="540" y="217"/>
                  </a:lnTo>
                  <a:close/>
                  <a:moveTo>
                    <a:pt x="713" y="262"/>
                  </a:moveTo>
                  <a:lnTo>
                    <a:pt x="684" y="262"/>
                  </a:lnTo>
                  <a:lnTo>
                    <a:pt x="684" y="272"/>
                  </a:lnTo>
                  <a:lnTo>
                    <a:pt x="723" y="272"/>
                  </a:lnTo>
                  <a:lnTo>
                    <a:pt x="735" y="262"/>
                  </a:lnTo>
                  <a:lnTo>
                    <a:pt x="729" y="239"/>
                  </a:lnTo>
                  <a:lnTo>
                    <a:pt x="696" y="239"/>
                  </a:lnTo>
                  <a:lnTo>
                    <a:pt x="713" y="249"/>
                  </a:lnTo>
                  <a:lnTo>
                    <a:pt x="713" y="262"/>
                  </a:lnTo>
                  <a:close/>
                  <a:moveTo>
                    <a:pt x="790" y="1420"/>
                  </a:moveTo>
                  <a:lnTo>
                    <a:pt x="784" y="1432"/>
                  </a:lnTo>
                  <a:lnTo>
                    <a:pt x="796" y="1449"/>
                  </a:lnTo>
                  <a:lnTo>
                    <a:pt x="806" y="1437"/>
                  </a:lnTo>
                  <a:lnTo>
                    <a:pt x="790" y="1420"/>
                  </a:lnTo>
                  <a:close/>
                  <a:moveTo>
                    <a:pt x="962" y="1611"/>
                  </a:moveTo>
                  <a:lnTo>
                    <a:pt x="940" y="1633"/>
                  </a:lnTo>
                  <a:lnTo>
                    <a:pt x="918" y="1637"/>
                  </a:lnTo>
                  <a:lnTo>
                    <a:pt x="895" y="1650"/>
                  </a:lnTo>
                  <a:lnTo>
                    <a:pt x="934" y="1656"/>
                  </a:lnTo>
                  <a:lnTo>
                    <a:pt x="952" y="1666"/>
                  </a:lnTo>
                  <a:lnTo>
                    <a:pt x="979" y="1666"/>
                  </a:lnTo>
                  <a:lnTo>
                    <a:pt x="1023" y="1660"/>
                  </a:lnTo>
                  <a:lnTo>
                    <a:pt x="962" y="1621"/>
                  </a:lnTo>
                  <a:lnTo>
                    <a:pt x="962" y="1611"/>
                  </a:lnTo>
                  <a:close/>
                  <a:moveTo>
                    <a:pt x="1352" y="706"/>
                  </a:moveTo>
                  <a:lnTo>
                    <a:pt x="1330" y="706"/>
                  </a:lnTo>
                  <a:lnTo>
                    <a:pt x="1289" y="667"/>
                  </a:lnTo>
                  <a:lnTo>
                    <a:pt x="1212" y="661"/>
                  </a:lnTo>
                  <a:lnTo>
                    <a:pt x="1202" y="673"/>
                  </a:lnTo>
                  <a:lnTo>
                    <a:pt x="1202" y="651"/>
                  </a:lnTo>
                  <a:lnTo>
                    <a:pt x="1173" y="635"/>
                  </a:lnTo>
                  <a:lnTo>
                    <a:pt x="1157" y="635"/>
                  </a:lnTo>
                  <a:lnTo>
                    <a:pt x="1141" y="623"/>
                  </a:lnTo>
                  <a:lnTo>
                    <a:pt x="1119" y="651"/>
                  </a:lnTo>
                  <a:lnTo>
                    <a:pt x="1090" y="645"/>
                  </a:lnTo>
                  <a:lnTo>
                    <a:pt x="1119" y="639"/>
                  </a:lnTo>
                  <a:lnTo>
                    <a:pt x="1135" y="617"/>
                  </a:lnTo>
                  <a:lnTo>
                    <a:pt x="1096" y="613"/>
                  </a:lnTo>
                  <a:lnTo>
                    <a:pt x="1078" y="635"/>
                  </a:lnTo>
                  <a:lnTo>
                    <a:pt x="1058" y="639"/>
                  </a:lnTo>
                  <a:lnTo>
                    <a:pt x="1106" y="590"/>
                  </a:lnTo>
                  <a:lnTo>
                    <a:pt x="1078" y="533"/>
                  </a:lnTo>
                  <a:lnTo>
                    <a:pt x="1035" y="501"/>
                  </a:lnTo>
                  <a:lnTo>
                    <a:pt x="974" y="501"/>
                  </a:lnTo>
                  <a:lnTo>
                    <a:pt x="924" y="456"/>
                  </a:lnTo>
                  <a:lnTo>
                    <a:pt x="908" y="434"/>
                  </a:lnTo>
                  <a:lnTo>
                    <a:pt x="895" y="438"/>
                  </a:lnTo>
                  <a:lnTo>
                    <a:pt x="879" y="422"/>
                  </a:lnTo>
                  <a:lnTo>
                    <a:pt x="885" y="412"/>
                  </a:lnTo>
                  <a:lnTo>
                    <a:pt x="845" y="412"/>
                  </a:lnTo>
                  <a:lnTo>
                    <a:pt x="851" y="418"/>
                  </a:lnTo>
                  <a:lnTo>
                    <a:pt x="834" y="428"/>
                  </a:lnTo>
                  <a:lnTo>
                    <a:pt x="818" y="418"/>
                  </a:lnTo>
                  <a:lnTo>
                    <a:pt x="780" y="418"/>
                  </a:lnTo>
                  <a:lnTo>
                    <a:pt x="774" y="400"/>
                  </a:lnTo>
                  <a:lnTo>
                    <a:pt x="745" y="389"/>
                  </a:lnTo>
                  <a:lnTo>
                    <a:pt x="745" y="400"/>
                  </a:lnTo>
                  <a:lnTo>
                    <a:pt x="735" y="412"/>
                  </a:lnTo>
                  <a:lnTo>
                    <a:pt x="739" y="450"/>
                  </a:lnTo>
                  <a:lnTo>
                    <a:pt x="719" y="438"/>
                  </a:lnTo>
                  <a:lnTo>
                    <a:pt x="719" y="418"/>
                  </a:lnTo>
                  <a:lnTo>
                    <a:pt x="729" y="389"/>
                  </a:lnTo>
                  <a:lnTo>
                    <a:pt x="719" y="383"/>
                  </a:lnTo>
                  <a:lnTo>
                    <a:pt x="674" y="406"/>
                  </a:lnTo>
                  <a:lnTo>
                    <a:pt x="652" y="406"/>
                  </a:lnTo>
                  <a:lnTo>
                    <a:pt x="646" y="438"/>
                  </a:lnTo>
                  <a:lnTo>
                    <a:pt x="623" y="460"/>
                  </a:lnTo>
                  <a:lnTo>
                    <a:pt x="595" y="438"/>
                  </a:lnTo>
                  <a:lnTo>
                    <a:pt x="573" y="434"/>
                  </a:lnTo>
                  <a:lnTo>
                    <a:pt x="550" y="450"/>
                  </a:lnTo>
                  <a:lnTo>
                    <a:pt x="530" y="450"/>
                  </a:lnTo>
                  <a:lnTo>
                    <a:pt x="512" y="434"/>
                  </a:lnTo>
                  <a:lnTo>
                    <a:pt x="508" y="406"/>
                  </a:lnTo>
                  <a:lnTo>
                    <a:pt x="518" y="333"/>
                  </a:lnTo>
                  <a:lnTo>
                    <a:pt x="518" y="322"/>
                  </a:lnTo>
                  <a:lnTo>
                    <a:pt x="451" y="322"/>
                  </a:lnTo>
                  <a:lnTo>
                    <a:pt x="441" y="329"/>
                  </a:lnTo>
                  <a:lnTo>
                    <a:pt x="435" y="316"/>
                  </a:lnTo>
                  <a:lnTo>
                    <a:pt x="445" y="294"/>
                  </a:lnTo>
                  <a:lnTo>
                    <a:pt x="441" y="278"/>
                  </a:lnTo>
                  <a:lnTo>
                    <a:pt x="451" y="262"/>
                  </a:lnTo>
                  <a:lnTo>
                    <a:pt x="457" y="239"/>
                  </a:lnTo>
                  <a:lnTo>
                    <a:pt x="473" y="221"/>
                  </a:lnTo>
                  <a:lnTo>
                    <a:pt x="467" y="211"/>
                  </a:lnTo>
                  <a:lnTo>
                    <a:pt x="412" y="217"/>
                  </a:lnTo>
                  <a:lnTo>
                    <a:pt x="384" y="266"/>
                  </a:lnTo>
                  <a:lnTo>
                    <a:pt x="357" y="266"/>
                  </a:lnTo>
                  <a:lnTo>
                    <a:pt x="329" y="278"/>
                  </a:lnTo>
                  <a:lnTo>
                    <a:pt x="290" y="233"/>
                  </a:lnTo>
                  <a:lnTo>
                    <a:pt x="284" y="154"/>
                  </a:lnTo>
                  <a:lnTo>
                    <a:pt x="301" y="138"/>
                  </a:lnTo>
                  <a:lnTo>
                    <a:pt x="301" y="128"/>
                  </a:lnTo>
                  <a:lnTo>
                    <a:pt x="284" y="115"/>
                  </a:lnTo>
                  <a:lnTo>
                    <a:pt x="278" y="77"/>
                  </a:lnTo>
                  <a:lnTo>
                    <a:pt x="256" y="48"/>
                  </a:lnTo>
                  <a:lnTo>
                    <a:pt x="234" y="55"/>
                  </a:lnTo>
                  <a:lnTo>
                    <a:pt x="230" y="65"/>
                  </a:lnTo>
                  <a:lnTo>
                    <a:pt x="217" y="65"/>
                  </a:lnTo>
                  <a:lnTo>
                    <a:pt x="185" y="10"/>
                  </a:lnTo>
                  <a:lnTo>
                    <a:pt x="163" y="10"/>
                  </a:lnTo>
                  <a:lnTo>
                    <a:pt x="128" y="20"/>
                  </a:lnTo>
                  <a:lnTo>
                    <a:pt x="57" y="0"/>
                  </a:lnTo>
                  <a:lnTo>
                    <a:pt x="6" y="0"/>
                  </a:lnTo>
                  <a:lnTo>
                    <a:pt x="0" y="26"/>
                  </a:lnTo>
                  <a:lnTo>
                    <a:pt x="6" y="48"/>
                  </a:lnTo>
                  <a:lnTo>
                    <a:pt x="18" y="65"/>
                  </a:lnTo>
                  <a:lnTo>
                    <a:pt x="23" y="87"/>
                  </a:lnTo>
                  <a:lnTo>
                    <a:pt x="12" y="87"/>
                  </a:lnTo>
                  <a:lnTo>
                    <a:pt x="45" y="132"/>
                  </a:lnTo>
                  <a:lnTo>
                    <a:pt x="45" y="150"/>
                  </a:lnTo>
                  <a:lnTo>
                    <a:pt x="73" y="188"/>
                  </a:lnTo>
                  <a:lnTo>
                    <a:pt x="83" y="178"/>
                  </a:lnTo>
                  <a:lnTo>
                    <a:pt x="67" y="160"/>
                  </a:lnTo>
                  <a:lnTo>
                    <a:pt x="67" y="144"/>
                  </a:lnTo>
                  <a:lnTo>
                    <a:pt x="57" y="138"/>
                  </a:lnTo>
                  <a:lnTo>
                    <a:pt x="61" y="122"/>
                  </a:lnTo>
                  <a:lnTo>
                    <a:pt x="45" y="99"/>
                  </a:lnTo>
                  <a:lnTo>
                    <a:pt x="45" y="83"/>
                  </a:lnTo>
                  <a:lnTo>
                    <a:pt x="29" y="44"/>
                  </a:lnTo>
                  <a:lnTo>
                    <a:pt x="35" y="16"/>
                  </a:lnTo>
                  <a:lnTo>
                    <a:pt x="51" y="20"/>
                  </a:lnTo>
                  <a:lnTo>
                    <a:pt x="96" y="115"/>
                  </a:lnTo>
                  <a:lnTo>
                    <a:pt x="96" y="128"/>
                  </a:lnTo>
                  <a:lnTo>
                    <a:pt x="112" y="144"/>
                  </a:lnTo>
                  <a:lnTo>
                    <a:pt x="140" y="178"/>
                  </a:lnTo>
                  <a:lnTo>
                    <a:pt x="144" y="211"/>
                  </a:lnTo>
                  <a:lnTo>
                    <a:pt x="140" y="227"/>
                  </a:lnTo>
                  <a:lnTo>
                    <a:pt x="150" y="255"/>
                  </a:lnTo>
                  <a:lnTo>
                    <a:pt x="169" y="255"/>
                  </a:lnTo>
                  <a:lnTo>
                    <a:pt x="173" y="272"/>
                  </a:lnTo>
                  <a:lnTo>
                    <a:pt x="201" y="278"/>
                  </a:lnTo>
                  <a:lnTo>
                    <a:pt x="201" y="288"/>
                  </a:lnTo>
                  <a:lnTo>
                    <a:pt x="223" y="300"/>
                  </a:lnTo>
                  <a:lnTo>
                    <a:pt x="240" y="300"/>
                  </a:lnTo>
                  <a:lnTo>
                    <a:pt x="290" y="322"/>
                  </a:lnTo>
                  <a:lnTo>
                    <a:pt x="317" y="312"/>
                  </a:lnTo>
                  <a:lnTo>
                    <a:pt x="362" y="345"/>
                  </a:lnTo>
                  <a:lnTo>
                    <a:pt x="400" y="361"/>
                  </a:lnTo>
                  <a:lnTo>
                    <a:pt x="435" y="373"/>
                  </a:lnTo>
                  <a:lnTo>
                    <a:pt x="445" y="361"/>
                  </a:lnTo>
                  <a:lnTo>
                    <a:pt x="457" y="367"/>
                  </a:lnTo>
                  <a:lnTo>
                    <a:pt x="467" y="355"/>
                  </a:lnTo>
                  <a:lnTo>
                    <a:pt x="445" y="379"/>
                  </a:lnTo>
                  <a:lnTo>
                    <a:pt x="473" y="406"/>
                  </a:lnTo>
                  <a:lnTo>
                    <a:pt x="467" y="418"/>
                  </a:lnTo>
                  <a:lnTo>
                    <a:pt x="473" y="438"/>
                  </a:lnTo>
                  <a:lnTo>
                    <a:pt x="495" y="438"/>
                  </a:lnTo>
                  <a:lnTo>
                    <a:pt x="508" y="460"/>
                  </a:lnTo>
                  <a:lnTo>
                    <a:pt x="530" y="460"/>
                  </a:lnTo>
                  <a:lnTo>
                    <a:pt x="562" y="479"/>
                  </a:lnTo>
                  <a:lnTo>
                    <a:pt x="562" y="460"/>
                  </a:lnTo>
                  <a:lnTo>
                    <a:pt x="585" y="450"/>
                  </a:lnTo>
                  <a:lnTo>
                    <a:pt x="601" y="467"/>
                  </a:lnTo>
                  <a:lnTo>
                    <a:pt x="595" y="483"/>
                  </a:lnTo>
                  <a:lnTo>
                    <a:pt x="613" y="489"/>
                  </a:lnTo>
                  <a:lnTo>
                    <a:pt x="617" y="505"/>
                  </a:lnTo>
                  <a:lnTo>
                    <a:pt x="613" y="550"/>
                  </a:lnTo>
                  <a:lnTo>
                    <a:pt x="591" y="572"/>
                  </a:lnTo>
                  <a:lnTo>
                    <a:pt x="585" y="584"/>
                  </a:lnTo>
                  <a:lnTo>
                    <a:pt x="546" y="639"/>
                  </a:lnTo>
                  <a:lnTo>
                    <a:pt x="546" y="661"/>
                  </a:lnTo>
                  <a:lnTo>
                    <a:pt x="562" y="661"/>
                  </a:lnTo>
                  <a:lnTo>
                    <a:pt x="562" y="680"/>
                  </a:lnTo>
                  <a:lnTo>
                    <a:pt x="546" y="696"/>
                  </a:lnTo>
                  <a:lnTo>
                    <a:pt x="546" y="728"/>
                  </a:lnTo>
                  <a:lnTo>
                    <a:pt x="573" y="747"/>
                  </a:lnTo>
                  <a:lnTo>
                    <a:pt x="617" y="846"/>
                  </a:lnTo>
                  <a:lnTo>
                    <a:pt x="640" y="862"/>
                  </a:lnTo>
                  <a:lnTo>
                    <a:pt x="640" y="891"/>
                  </a:lnTo>
                  <a:lnTo>
                    <a:pt x="729" y="947"/>
                  </a:lnTo>
                  <a:lnTo>
                    <a:pt x="751" y="968"/>
                  </a:lnTo>
                  <a:lnTo>
                    <a:pt x="767" y="1047"/>
                  </a:lnTo>
                  <a:lnTo>
                    <a:pt x="757" y="1063"/>
                  </a:lnTo>
                  <a:lnTo>
                    <a:pt x="767" y="1165"/>
                  </a:lnTo>
                  <a:lnTo>
                    <a:pt x="761" y="1175"/>
                  </a:lnTo>
                  <a:lnTo>
                    <a:pt x="774" y="1197"/>
                  </a:lnTo>
                  <a:lnTo>
                    <a:pt x="774" y="1225"/>
                  </a:lnTo>
                  <a:lnTo>
                    <a:pt x="784" y="1242"/>
                  </a:lnTo>
                  <a:lnTo>
                    <a:pt x="774" y="1315"/>
                  </a:lnTo>
                  <a:lnTo>
                    <a:pt x="767" y="1331"/>
                  </a:lnTo>
                  <a:lnTo>
                    <a:pt x="790" y="1382"/>
                  </a:lnTo>
                  <a:lnTo>
                    <a:pt x="784" y="1404"/>
                  </a:lnTo>
                  <a:lnTo>
                    <a:pt x="806" y="1416"/>
                  </a:lnTo>
                  <a:lnTo>
                    <a:pt x="818" y="1455"/>
                  </a:lnTo>
                  <a:lnTo>
                    <a:pt x="822" y="1493"/>
                  </a:lnTo>
                  <a:lnTo>
                    <a:pt x="806" y="1504"/>
                  </a:lnTo>
                  <a:lnTo>
                    <a:pt x="834" y="1522"/>
                  </a:lnTo>
                  <a:lnTo>
                    <a:pt x="818" y="1538"/>
                  </a:lnTo>
                  <a:lnTo>
                    <a:pt x="828" y="1554"/>
                  </a:lnTo>
                  <a:lnTo>
                    <a:pt x="834" y="1577"/>
                  </a:lnTo>
                  <a:lnTo>
                    <a:pt x="845" y="1589"/>
                  </a:lnTo>
                  <a:lnTo>
                    <a:pt x="851" y="1611"/>
                  </a:lnTo>
                  <a:lnTo>
                    <a:pt x="869" y="1615"/>
                  </a:lnTo>
                  <a:lnTo>
                    <a:pt x="869" y="1627"/>
                  </a:lnTo>
                  <a:lnTo>
                    <a:pt x="895" y="1621"/>
                  </a:lnTo>
                  <a:lnTo>
                    <a:pt x="912" y="1627"/>
                  </a:lnTo>
                  <a:lnTo>
                    <a:pt x="940" y="1615"/>
                  </a:lnTo>
                  <a:lnTo>
                    <a:pt x="952" y="1605"/>
                  </a:lnTo>
                  <a:lnTo>
                    <a:pt x="934" y="1599"/>
                  </a:lnTo>
                  <a:lnTo>
                    <a:pt x="928" y="1577"/>
                  </a:lnTo>
                  <a:lnTo>
                    <a:pt x="940" y="1570"/>
                  </a:lnTo>
                  <a:lnTo>
                    <a:pt x="940" y="1544"/>
                  </a:lnTo>
                  <a:lnTo>
                    <a:pt x="956" y="1538"/>
                  </a:lnTo>
                  <a:lnTo>
                    <a:pt x="956" y="1516"/>
                  </a:lnTo>
                  <a:lnTo>
                    <a:pt x="924" y="1499"/>
                  </a:lnTo>
                  <a:lnTo>
                    <a:pt x="924" y="1487"/>
                  </a:lnTo>
                  <a:lnTo>
                    <a:pt x="940" y="1477"/>
                  </a:lnTo>
                  <a:lnTo>
                    <a:pt x="946" y="1443"/>
                  </a:lnTo>
                  <a:lnTo>
                    <a:pt x="940" y="1432"/>
                  </a:lnTo>
                  <a:lnTo>
                    <a:pt x="962" y="1437"/>
                  </a:lnTo>
                  <a:lnTo>
                    <a:pt x="962" y="1420"/>
                  </a:lnTo>
                  <a:lnTo>
                    <a:pt x="946" y="1420"/>
                  </a:lnTo>
                  <a:lnTo>
                    <a:pt x="934" y="1426"/>
                  </a:lnTo>
                  <a:lnTo>
                    <a:pt x="924" y="1398"/>
                  </a:lnTo>
                  <a:lnTo>
                    <a:pt x="968" y="1404"/>
                  </a:lnTo>
                  <a:lnTo>
                    <a:pt x="974" y="1388"/>
                  </a:lnTo>
                  <a:lnTo>
                    <a:pt x="962" y="1370"/>
                  </a:lnTo>
                  <a:lnTo>
                    <a:pt x="979" y="1353"/>
                  </a:lnTo>
                  <a:lnTo>
                    <a:pt x="1023" y="1353"/>
                  </a:lnTo>
                  <a:lnTo>
                    <a:pt x="1052" y="1325"/>
                  </a:lnTo>
                  <a:lnTo>
                    <a:pt x="1039" y="1309"/>
                  </a:lnTo>
                  <a:lnTo>
                    <a:pt x="1039" y="1299"/>
                  </a:lnTo>
                  <a:lnTo>
                    <a:pt x="1007" y="1276"/>
                  </a:lnTo>
                  <a:lnTo>
                    <a:pt x="1017" y="1264"/>
                  </a:lnTo>
                  <a:lnTo>
                    <a:pt x="1039" y="1286"/>
                  </a:lnTo>
                  <a:lnTo>
                    <a:pt x="1078" y="1276"/>
                  </a:lnTo>
                  <a:lnTo>
                    <a:pt x="1106" y="1242"/>
                  </a:lnTo>
                  <a:lnTo>
                    <a:pt x="1135" y="1175"/>
                  </a:lnTo>
                  <a:lnTo>
                    <a:pt x="1157" y="1159"/>
                  </a:lnTo>
                  <a:lnTo>
                    <a:pt x="1145" y="1114"/>
                  </a:lnTo>
                  <a:lnTo>
                    <a:pt x="1202" y="1069"/>
                  </a:lnTo>
                  <a:lnTo>
                    <a:pt x="1263" y="1053"/>
                  </a:lnTo>
                  <a:lnTo>
                    <a:pt x="1295" y="980"/>
                  </a:lnTo>
                  <a:lnTo>
                    <a:pt x="1295" y="964"/>
                  </a:lnTo>
                  <a:lnTo>
                    <a:pt x="1307" y="952"/>
                  </a:lnTo>
                  <a:lnTo>
                    <a:pt x="1295" y="868"/>
                  </a:lnTo>
                  <a:lnTo>
                    <a:pt x="1324" y="856"/>
                  </a:lnTo>
                  <a:lnTo>
                    <a:pt x="1324" y="836"/>
                  </a:lnTo>
                  <a:lnTo>
                    <a:pt x="1362" y="789"/>
                  </a:lnTo>
                  <a:lnTo>
                    <a:pt x="1368" y="751"/>
                  </a:lnTo>
                  <a:lnTo>
                    <a:pt x="1352" y="706"/>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7" name="Freeform 38"/>
            <p:cNvSpPr>
              <a:spLocks noEditPoints="1"/>
            </p:cNvSpPr>
            <p:nvPr/>
          </p:nvSpPr>
          <p:spPr bwMode="auto">
            <a:xfrm>
              <a:off x="6200775" y="2032000"/>
              <a:ext cx="2667000" cy="2806700"/>
            </a:xfrm>
            <a:custGeom>
              <a:avLst/>
              <a:gdLst/>
              <a:ahLst/>
              <a:cxnLst>
                <a:cxn ang="0">
                  <a:pos x="7" y="936"/>
                </a:cxn>
                <a:cxn ang="0">
                  <a:pos x="12" y="990"/>
                </a:cxn>
                <a:cxn ang="0">
                  <a:pos x="144" y="872"/>
                </a:cxn>
                <a:cxn ang="0">
                  <a:pos x="284" y="463"/>
                </a:cxn>
                <a:cxn ang="0">
                  <a:pos x="532" y="758"/>
                </a:cxn>
                <a:cxn ang="0">
                  <a:pos x="650" y="938"/>
                </a:cxn>
                <a:cxn ang="0">
                  <a:pos x="553" y="813"/>
                </a:cxn>
                <a:cxn ang="0">
                  <a:pos x="763" y="784"/>
                </a:cxn>
                <a:cxn ang="0">
                  <a:pos x="499" y="430"/>
                </a:cxn>
                <a:cxn ang="0">
                  <a:pos x="291" y="475"/>
                </a:cxn>
                <a:cxn ang="0">
                  <a:pos x="473" y="673"/>
                </a:cxn>
                <a:cxn ang="0">
                  <a:pos x="1460" y="1285"/>
                </a:cxn>
                <a:cxn ang="0">
                  <a:pos x="1283" y="1311"/>
                </a:cxn>
                <a:cxn ang="0">
                  <a:pos x="1073" y="1392"/>
                </a:cxn>
                <a:cxn ang="0">
                  <a:pos x="810" y="1576"/>
                </a:cxn>
                <a:cxn ang="0">
                  <a:pos x="957" y="1786"/>
                </a:cxn>
                <a:cxn ang="0">
                  <a:pos x="1236" y="1874"/>
                </a:cxn>
                <a:cxn ang="0">
                  <a:pos x="1533" y="1779"/>
                </a:cxn>
                <a:cxn ang="0">
                  <a:pos x="704" y="1111"/>
                </a:cxn>
                <a:cxn ang="0">
                  <a:pos x="553" y="1004"/>
                </a:cxn>
                <a:cxn ang="0">
                  <a:pos x="1280" y="1089"/>
                </a:cxn>
                <a:cxn ang="0">
                  <a:pos x="1361" y="1217"/>
                </a:cxn>
                <a:cxn ang="0">
                  <a:pos x="1630" y="1281"/>
                </a:cxn>
                <a:cxn ang="0">
                  <a:pos x="1361" y="1075"/>
                </a:cxn>
                <a:cxn ang="0">
                  <a:pos x="1191" y="1111"/>
                </a:cxn>
                <a:cxn ang="0">
                  <a:pos x="1191" y="1044"/>
                </a:cxn>
                <a:cxn ang="0">
                  <a:pos x="1070" y="1082"/>
                </a:cxn>
                <a:cxn ang="0">
                  <a:pos x="1014" y="1016"/>
                </a:cxn>
                <a:cxn ang="0">
                  <a:pos x="1139" y="1096"/>
                </a:cxn>
                <a:cxn ang="0">
                  <a:pos x="1113" y="1262"/>
                </a:cxn>
                <a:cxn ang="0">
                  <a:pos x="1051" y="1236"/>
                </a:cxn>
                <a:cxn ang="0">
                  <a:pos x="1240" y="1222"/>
                </a:cxn>
                <a:cxn ang="0">
                  <a:pos x="881" y="1136"/>
                </a:cxn>
                <a:cxn ang="0">
                  <a:pos x="895" y="924"/>
                </a:cxn>
                <a:cxn ang="0">
                  <a:pos x="716" y="1111"/>
                </a:cxn>
                <a:cxn ang="0">
                  <a:pos x="888" y="1243"/>
                </a:cxn>
                <a:cxn ang="0">
                  <a:pos x="690" y="1193"/>
                </a:cxn>
                <a:cxn ang="0">
                  <a:pos x="907" y="1248"/>
                </a:cxn>
                <a:cxn ang="0">
                  <a:pos x="546" y="1068"/>
                </a:cxn>
                <a:cxn ang="0">
                  <a:pos x="1006" y="732"/>
                </a:cxn>
                <a:cxn ang="0">
                  <a:pos x="1018" y="706"/>
                </a:cxn>
                <a:cxn ang="0">
                  <a:pos x="1051" y="827"/>
                </a:cxn>
                <a:cxn ang="0">
                  <a:pos x="1032" y="780"/>
                </a:cxn>
                <a:cxn ang="0">
                  <a:pos x="1077" y="766"/>
                </a:cxn>
                <a:cxn ang="0">
                  <a:pos x="1091" y="910"/>
                </a:cxn>
                <a:cxn ang="0">
                  <a:pos x="1018" y="924"/>
                </a:cxn>
                <a:cxn ang="0">
                  <a:pos x="1861" y="1928"/>
                </a:cxn>
                <a:cxn ang="0">
                  <a:pos x="1684" y="2032"/>
                </a:cxn>
                <a:cxn ang="0">
                  <a:pos x="1906" y="1564"/>
                </a:cxn>
                <a:cxn ang="0">
                  <a:pos x="995" y="272"/>
                </a:cxn>
                <a:cxn ang="0">
                  <a:pos x="980" y="95"/>
                </a:cxn>
                <a:cxn ang="0">
                  <a:pos x="1290" y="0"/>
                </a:cxn>
                <a:cxn ang="0">
                  <a:pos x="1151" y="113"/>
                </a:cxn>
                <a:cxn ang="0">
                  <a:pos x="1236" y="61"/>
                </a:cxn>
                <a:cxn ang="0">
                  <a:pos x="1165" y="284"/>
                </a:cxn>
                <a:cxn ang="0">
                  <a:pos x="1221" y="177"/>
                </a:cxn>
                <a:cxn ang="0">
                  <a:pos x="1165" y="220"/>
                </a:cxn>
                <a:cxn ang="0">
                  <a:pos x="1132" y="276"/>
                </a:cxn>
                <a:cxn ang="0">
                  <a:pos x="1065" y="305"/>
                </a:cxn>
              </a:cxnLst>
              <a:rect l="0" t="0" r="r" b="b"/>
              <a:pathLst>
                <a:path w="1987" h="2091">
                  <a:moveTo>
                    <a:pt x="7" y="917"/>
                  </a:moveTo>
                  <a:lnTo>
                    <a:pt x="0" y="924"/>
                  </a:lnTo>
                  <a:lnTo>
                    <a:pt x="12" y="929"/>
                  </a:lnTo>
                  <a:lnTo>
                    <a:pt x="7" y="917"/>
                  </a:lnTo>
                  <a:close/>
                  <a:moveTo>
                    <a:pt x="12" y="898"/>
                  </a:moveTo>
                  <a:lnTo>
                    <a:pt x="0" y="898"/>
                  </a:lnTo>
                  <a:lnTo>
                    <a:pt x="7" y="903"/>
                  </a:lnTo>
                  <a:lnTo>
                    <a:pt x="12" y="898"/>
                  </a:lnTo>
                  <a:close/>
                  <a:moveTo>
                    <a:pt x="19" y="955"/>
                  </a:moveTo>
                  <a:lnTo>
                    <a:pt x="26" y="945"/>
                  </a:lnTo>
                  <a:lnTo>
                    <a:pt x="19" y="945"/>
                  </a:lnTo>
                  <a:lnTo>
                    <a:pt x="19" y="955"/>
                  </a:lnTo>
                  <a:close/>
                  <a:moveTo>
                    <a:pt x="12" y="936"/>
                  </a:moveTo>
                  <a:lnTo>
                    <a:pt x="7" y="936"/>
                  </a:lnTo>
                  <a:lnTo>
                    <a:pt x="7" y="943"/>
                  </a:lnTo>
                  <a:lnTo>
                    <a:pt x="12" y="936"/>
                  </a:lnTo>
                  <a:close/>
                  <a:moveTo>
                    <a:pt x="12" y="971"/>
                  </a:moveTo>
                  <a:lnTo>
                    <a:pt x="26" y="971"/>
                  </a:lnTo>
                  <a:lnTo>
                    <a:pt x="12" y="964"/>
                  </a:lnTo>
                  <a:lnTo>
                    <a:pt x="12" y="971"/>
                  </a:lnTo>
                  <a:close/>
                  <a:moveTo>
                    <a:pt x="12" y="1035"/>
                  </a:moveTo>
                  <a:lnTo>
                    <a:pt x="26" y="1030"/>
                  </a:lnTo>
                  <a:lnTo>
                    <a:pt x="12" y="1030"/>
                  </a:lnTo>
                  <a:lnTo>
                    <a:pt x="12" y="1035"/>
                  </a:lnTo>
                  <a:close/>
                  <a:moveTo>
                    <a:pt x="12" y="990"/>
                  </a:moveTo>
                  <a:lnTo>
                    <a:pt x="26" y="990"/>
                  </a:lnTo>
                  <a:lnTo>
                    <a:pt x="19" y="978"/>
                  </a:lnTo>
                  <a:lnTo>
                    <a:pt x="12" y="990"/>
                  </a:lnTo>
                  <a:close/>
                  <a:moveTo>
                    <a:pt x="7" y="1051"/>
                  </a:moveTo>
                  <a:lnTo>
                    <a:pt x="7" y="1051"/>
                  </a:lnTo>
                  <a:lnTo>
                    <a:pt x="19" y="1059"/>
                  </a:lnTo>
                  <a:lnTo>
                    <a:pt x="19" y="1056"/>
                  </a:lnTo>
                  <a:lnTo>
                    <a:pt x="19" y="1044"/>
                  </a:lnTo>
                  <a:lnTo>
                    <a:pt x="19" y="1042"/>
                  </a:lnTo>
                  <a:lnTo>
                    <a:pt x="7" y="1049"/>
                  </a:lnTo>
                  <a:lnTo>
                    <a:pt x="7" y="1051"/>
                  </a:lnTo>
                  <a:close/>
                  <a:moveTo>
                    <a:pt x="12" y="1068"/>
                  </a:moveTo>
                  <a:lnTo>
                    <a:pt x="19" y="1068"/>
                  </a:lnTo>
                  <a:lnTo>
                    <a:pt x="12" y="1061"/>
                  </a:lnTo>
                  <a:lnTo>
                    <a:pt x="12" y="1068"/>
                  </a:lnTo>
                  <a:close/>
                  <a:moveTo>
                    <a:pt x="159" y="832"/>
                  </a:moveTo>
                  <a:lnTo>
                    <a:pt x="144" y="872"/>
                  </a:lnTo>
                  <a:lnTo>
                    <a:pt x="159" y="910"/>
                  </a:lnTo>
                  <a:lnTo>
                    <a:pt x="177" y="917"/>
                  </a:lnTo>
                  <a:lnTo>
                    <a:pt x="203" y="898"/>
                  </a:lnTo>
                  <a:lnTo>
                    <a:pt x="189" y="851"/>
                  </a:lnTo>
                  <a:lnTo>
                    <a:pt x="159" y="832"/>
                  </a:lnTo>
                  <a:close/>
                  <a:moveTo>
                    <a:pt x="232" y="416"/>
                  </a:moveTo>
                  <a:lnTo>
                    <a:pt x="140" y="364"/>
                  </a:lnTo>
                  <a:lnTo>
                    <a:pt x="111" y="364"/>
                  </a:lnTo>
                  <a:lnTo>
                    <a:pt x="111" y="409"/>
                  </a:lnTo>
                  <a:lnTo>
                    <a:pt x="166" y="423"/>
                  </a:lnTo>
                  <a:lnTo>
                    <a:pt x="170" y="435"/>
                  </a:lnTo>
                  <a:lnTo>
                    <a:pt x="203" y="430"/>
                  </a:lnTo>
                  <a:lnTo>
                    <a:pt x="222" y="449"/>
                  </a:lnTo>
                  <a:lnTo>
                    <a:pt x="284" y="463"/>
                  </a:lnTo>
                  <a:lnTo>
                    <a:pt x="277" y="430"/>
                  </a:lnTo>
                  <a:lnTo>
                    <a:pt x="232" y="416"/>
                  </a:lnTo>
                  <a:close/>
                  <a:moveTo>
                    <a:pt x="329" y="456"/>
                  </a:moveTo>
                  <a:lnTo>
                    <a:pt x="340" y="449"/>
                  </a:lnTo>
                  <a:lnTo>
                    <a:pt x="355" y="423"/>
                  </a:lnTo>
                  <a:lnTo>
                    <a:pt x="321" y="409"/>
                  </a:lnTo>
                  <a:lnTo>
                    <a:pt x="310" y="409"/>
                  </a:lnTo>
                  <a:lnTo>
                    <a:pt x="296" y="435"/>
                  </a:lnTo>
                  <a:lnTo>
                    <a:pt x="321" y="442"/>
                  </a:lnTo>
                  <a:lnTo>
                    <a:pt x="329" y="456"/>
                  </a:lnTo>
                  <a:close/>
                  <a:moveTo>
                    <a:pt x="492" y="669"/>
                  </a:moveTo>
                  <a:lnTo>
                    <a:pt x="518" y="740"/>
                  </a:lnTo>
                  <a:lnTo>
                    <a:pt x="532" y="747"/>
                  </a:lnTo>
                  <a:lnTo>
                    <a:pt x="532" y="758"/>
                  </a:lnTo>
                  <a:lnTo>
                    <a:pt x="525" y="766"/>
                  </a:lnTo>
                  <a:lnTo>
                    <a:pt x="518" y="792"/>
                  </a:lnTo>
                  <a:lnTo>
                    <a:pt x="532" y="792"/>
                  </a:lnTo>
                  <a:lnTo>
                    <a:pt x="539" y="827"/>
                  </a:lnTo>
                  <a:lnTo>
                    <a:pt x="532" y="865"/>
                  </a:lnTo>
                  <a:lnTo>
                    <a:pt x="546" y="865"/>
                  </a:lnTo>
                  <a:lnTo>
                    <a:pt x="586" y="910"/>
                  </a:lnTo>
                  <a:lnTo>
                    <a:pt x="586" y="938"/>
                  </a:lnTo>
                  <a:lnTo>
                    <a:pt x="579" y="952"/>
                  </a:lnTo>
                  <a:lnTo>
                    <a:pt x="617" y="990"/>
                  </a:lnTo>
                  <a:lnTo>
                    <a:pt x="643" y="1009"/>
                  </a:lnTo>
                  <a:lnTo>
                    <a:pt x="664" y="1004"/>
                  </a:lnTo>
                  <a:lnTo>
                    <a:pt x="650" y="990"/>
                  </a:lnTo>
                  <a:lnTo>
                    <a:pt x="650" y="938"/>
                  </a:lnTo>
                  <a:lnTo>
                    <a:pt x="631" y="910"/>
                  </a:lnTo>
                  <a:lnTo>
                    <a:pt x="598" y="891"/>
                  </a:lnTo>
                  <a:lnTo>
                    <a:pt x="591" y="881"/>
                  </a:lnTo>
                  <a:lnTo>
                    <a:pt x="586" y="874"/>
                  </a:lnTo>
                  <a:lnTo>
                    <a:pt x="581" y="867"/>
                  </a:lnTo>
                  <a:lnTo>
                    <a:pt x="579" y="865"/>
                  </a:lnTo>
                  <a:lnTo>
                    <a:pt x="577" y="862"/>
                  </a:lnTo>
                  <a:lnTo>
                    <a:pt x="577" y="860"/>
                  </a:lnTo>
                  <a:lnTo>
                    <a:pt x="577" y="855"/>
                  </a:lnTo>
                  <a:lnTo>
                    <a:pt x="577" y="846"/>
                  </a:lnTo>
                  <a:lnTo>
                    <a:pt x="577" y="844"/>
                  </a:lnTo>
                  <a:lnTo>
                    <a:pt x="579" y="839"/>
                  </a:lnTo>
                  <a:lnTo>
                    <a:pt x="560" y="832"/>
                  </a:lnTo>
                  <a:lnTo>
                    <a:pt x="553" y="813"/>
                  </a:lnTo>
                  <a:lnTo>
                    <a:pt x="567" y="792"/>
                  </a:lnTo>
                  <a:lnTo>
                    <a:pt x="567" y="740"/>
                  </a:lnTo>
                  <a:lnTo>
                    <a:pt x="586" y="747"/>
                  </a:lnTo>
                  <a:lnTo>
                    <a:pt x="586" y="758"/>
                  </a:lnTo>
                  <a:lnTo>
                    <a:pt x="617" y="780"/>
                  </a:lnTo>
                  <a:lnTo>
                    <a:pt x="624" y="792"/>
                  </a:lnTo>
                  <a:lnTo>
                    <a:pt x="638" y="799"/>
                  </a:lnTo>
                  <a:lnTo>
                    <a:pt x="669" y="820"/>
                  </a:lnTo>
                  <a:lnTo>
                    <a:pt x="669" y="851"/>
                  </a:lnTo>
                  <a:lnTo>
                    <a:pt x="690" y="839"/>
                  </a:lnTo>
                  <a:lnTo>
                    <a:pt x="704" y="820"/>
                  </a:lnTo>
                  <a:lnTo>
                    <a:pt x="723" y="820"/>
                  </a:lnTo>
                  <a:lnTo>
                    <a:pt x="742" y="799"/>
                  </a:lnTo>
                  <a:lnTo>
                    <a:pt x="763" y="784"/>
                  </a:lnTo>
                  <a:lnTo>
                    <a:pt x="763" y="766"/>
                  </a:lnTo>
                  <a:lnTo>
                    <a:pt x="749" y="706"/>
                  </a:lnTo>
                  <a:lnTo>
                    <a:pt x="704" y="662"/>
                  </a:lnTo>
                  <a:lnTo>
                    <a:pt x="664" y="600"/>
                  </a:lnTo>
                  <a:lnTo>
                    <a:pt x="676" y="574"/>
                  </a:lnTo>
                  <a:lnTo>
                    <a:pt x="711" y="562"/>
                  </a:lnTo>
                  <a:lnTo>
                    <a:pt x="638" y="522"/>
                  </a:lnTo>
                  <a:lnTo>
                    <a:pt x="586" y="543"/>
                  </a:lnTo>
                  <a:lnTo>
                    <a:pt x="560" y="562"/>
                  </a:lnTo>
                  <a:lnTo>
                    <a:pt x="539" y="562"/>
                  </a:lnTo>
                  <a:lnTo>
                    <a:pt x="506" y="510"/>
                  </a:lnTo>
                  <a:lnTo>
                    <a:pt x="480" y="503"/>
                  </a:lnTo>
                  <a:lnTo>
                    <a:pt x="499" y="468"/>
                  </a:lnTo>
                  <a:lnTo>
                    <a:pt x="499" y="430"/>
                  </a:lnTo>
                  <a:lnTo>
                    <a:pt x="468" y="409"/>
                  </a:lnTo>
                  <a:lnTo>
                    <a:pt x="454" y="435"/>
                  </a:lnTo>
                  <a:lnTo>
                    <a:pt x="435" y="449"/>
                  </a:lnTo>
                  <a:lnTo>
                    <a:pt x="428" y="503"/>
                  </a:lnTo>
                  <a:lnTo>
                    <a:pt x="409" y="510"/>
                  </a:lnTo>
                  <a:lnTo>
                    <a:pt x="392" y="553"/>
                  </a:lnTo>
                  <a:lnTo>
                    <a:pt x="381" y="522"/>
                  </a:lnTo>
                  <a:lnTo>
                    <a:pt x="373" y="529"/>
                  </a:lnTo>
                  <a:lnTo>
                    <a:pt x="362" y="522"/>
                  </a:lnTo>
                  <a:lnTo>
                    <a:pt x="373" y="487"/>
                  </a:lnTo>
                  <a:lnTo>
                    <a:pt x="329" y="487"/>
                  </a:lnTo>
                  <a:lnTo>
                    <a:pt x="314" y="463"/>
                  </a:lnTo>
                  <a:lnTo>
                    <a:pt x="296" y="463"/>
                  </a:lnTo>
                  <a:lnTo>
                    <a:pt x="291" y="475"/>
                  </a:lnTo>
                  <a:lnTo>
                    <a:pt x="303" y="487"/>
                  </a:lnTo>
                  <a:lnTo>
                    <a:pt x="291" y="510"/>
                  </a:lnTo>
                  <a:lnTo>
                    <a:pt x="314" y="522"/>
                  </a:lnTo>
                  <a:lnTo>
                    <a:pt x="321" y="562"/>
                  </a:lnTo>
                  <a:lnTo>
                    <a:pt x="347" y="548"/>
                  </a:lnTo>
                  <a:lnTo>
                    <a:pt x="347" y="536"/>
                  </a:lnTo>
                  <a:lnTo>
                    <a:pt x="362" y="543"/>
                  </a:lnTo>
                  <a:lnTo>
                    <a:pt x="381" y="588"/>
                  </a:lnTo>
                  <a:lnTo>
                    <a:pt x="414" y="600"/>
                  </a:lnTo>
                  <a:lnTo>
                    <a:pt x="440" y="645"/>
                  </a:lnTo>
                  <a:lnTo>
                    <a:pt x="435" y="681"/>
                  </a:lnTo>
                  <a:lnTo>
                    <a:pt x="454" y="681"/>
                  </a:lnTo>
                  <a:lnTo>
                    <a:pt x="468" y="688"/>
                  </a:lnTo>
                  <a:lnTo>
                    <a:pt x="473" y="673"/>
                  </a:lnTo>
                  <a:lnTo>
                    <a:pt x="492" y="669"/>
                  </a:lnTo>
                  <a:close/>
                  <a:moveTo>
                    <a:pt x="723" y="751"/>
                  </a:moveTo>
                  <a:lnTo>
                    <a:pt x="716" y="721"/>
                  </a:lnTo>
                  <a:lnTo>
                    <a:pt x="711" y="688"/>
                  </a:lnTo>
                  <a:lnTo>
                    <a:pt x="723" y="751"/>
                  </a:lnTo>
                  <a:close/>
                  <a:moveTo>
                    <a:pt x="1573" y="1571"/>
                  </a:moveTo>
                  <a:lnTo>
                    <a:pt x="1580" y="1550"/>
                  </a:lnTo>
                  <a:lnTo>
                    <a:pt x="1557" y="1550"/>
                  </a:lnTo>
                  <a:lnTo>
                    <a:pt x="1538" y="1496"/>
                  </a:lnTo>
                  <a:lnTo>
                    <a:pt x="1519" y="1477"/>
                  </a:lnTo>
                  <a:lnTo>
                    <a:pt x="1500" y="1380"/>
                  </a:lnTo>
                  <a:lnTo>
                    <a:pt x="1474" y="1361"/>
                  </a:lnTo>
                  <a:lnTo>
                    <a:pt x="1479" y="1326"/>
                  </a:lnTo>
                  <a:lnTo>
                    <a:pt x="1460" y="1285"/>
                  </a:lnTo>
                  <a:lnTo>
                    <a:pt x="1441" y="1307"/>
                  </a:lnTo>
                  <a:lnTo>
                    <a:pt x="1422" y="1399"/>
                  </a:lnTo>
                  <a:lnTo>
                    <a:pt x="1394" y="1439"/>
                  </a:lnTo>
                  <a:lnTo>
                    <a:pt x="1375" y="1439"/>
                  </a:lnTo>
                  <a:lnTo>
                    <a:pt x="1349" y="1418"/>
                  </a:lnTo>
                  <a:lnTo>
                    <a:pt x="1335" y="1406"/>
                  </a:lnTo>
                  <a:lnTo>
                    <a:pt x="1316" y="1399"/>
                  </a:lnTo>
                  <a:lnTo>
                    <a:pt x="1297" y="1380"/>
                  </a:lnTo>
                  <a:lnTo>
                    <a:pt x="1323" y="1344"/>
                  </a:lnTo>
                  <a:lnTo>
                    <a:pt x="1330" y="1326"/>
                  </a:lnTo>
                  <a:lnTo>
                    <a:pt x="1330" y="1311"/>
                  </a:lnTo>
                  <a:lnTo>
                    <a:pt x="1323" y="1318"/>
                  </a:lnTo>
                  <a:lnTo>
                    <a:pt x="1309" y="1311"/>
                  </a:lnTo>
                  <a:lnTo>
                    <a:pt x="1283" y="1311"/>
                  </a:lnTo>
                  <a:lnTo>
                    <a:pt x="1250" y="1285"/>
                  </a:lnTo>
                  <a:lnTo>
                    <a:pt x="1231" y="1292"/>
                  </a:lnTo>
                  <a:lnTo>
                    <a:pt x="1243" y="1318"/>
                  </a:lnTo>
                  <a:lnTo>
                    <a:pt x="1217" y="1326"/>
                  </a:lnTo>
                  <a:lnTo>
                    <a:pt x="1191" y="1337"/>
                  </a:lnTo>
                  <a:lnTo>
                    <a:pt x="1176" y="1361"/>
                  </a:lnTo>
                  <a:lnTo>
                    <a:pt x="1176" y="1387"/>
                  </a:lnTo>
                  <a:lnTo>
                    <a:pt x="1146" y="1387"/>
                  </a:lnTo>
                  <a:lnTo>
                    <a:pt x="1139" y="1361"/>
                  </a:lnTo>
                  <a:lnTo>
                    <a:pt x="1106" y="1354"/>
                  </a:lnTo>
                  <a:lnTo>
                    <a:pt x="1106" y="1366"/>
                  </a:lnTo>
                  <a:lnTo>
                    <a:pt x="1091" y="1373"/>
                  </a:lnTo>
                  <a:lnTo>
                    <a:pt x="1080" y="1392"/>
                  </a:lnTo>
                  <a:lnTo>
                    <a:pt x="1073" y="1392"/>
                  </a:lnTo>
                  <a:lnTo>
                    <a:pt x="1073" y="1413"/>
                  </a:lnTo>
                  <a:lnTo>
                    <a:pt x="1047" y="1413"/>
                  </a:lnTo>
                  <a:lnTo>
                    <a:pt x="1040" y="1439"/>
                  </a:lnTo>
                  <a:lnTo>
                    <a:pt x="1032" y="1425"/>
                  </a:lnTo>
                  <a:lnTo>
                    <a:pt x="1014" y="1432"/>
                  </a:lnTo>
                  <a:lnTo>
                    <a:pt x="1014" y="1451"/>
                  </a:lnTo>
                  <a:lnTo>
                    <a:pt x="976" y="1496"/>
                  </a:lnTo>
                  <a:lnTo>
                    <a:pt x="921" y="1496"/>
                  </a:lnTo>
                  <a:lnTo>
                    <a:pt x="895" y="1512"/>
                  </a:lnTo>
                  <a:lnTo>
                    <a:pt x="884" y="1512"/>
                  </a:lnTo>
                  <a:lnTo>
                    <a:pt x="869" y="1524"/>
                  </a:lnTo>
                  <a:lnTo>
                    <a:pt x="825" y="1557"/>
                  </a:lnTo>
                  <a:lnTo>
                    <a:pt x="810" y="1545"/>
                  </a:lnTo>
                  <a:lnTo>
                    <a:pt x="810" y="1576"/>
                  </a:lnTo>
                  <a:lnTo>
                    <a:pt x="803" y="1602"/>
                  </a:lnTo>
                  <a:lnTo>
                    <a:pt x="817" y="1623"/>
                  </a:lnTo>
                  <a:lnTo>
                    <a:pt x="803" y="1635"/>
                  </a:lnTo>
                  <a:lnTo>
                    <a:pt x="784" y="1628"/>
                  </a:lnTo>
                  <a:lnTo>
                    <a:pt x="803" y="1704"/>
                  </a:lnTo>
                  <a:lnTo>
                    <a:pt x="789" y="1730"/>
                  </a:lnTo>
                  <a:lnTo>
                    <a:pt x="803" y="1756"/>
                  </a:lnTo>
                  <a:lnTo>
                    <a:pt x="784" y="1800"/>
                  </a:lnTo>
                  <a:lnTo>
                    <a:pt x="763" y="1807"/>
                  </a:lnTo>
                  <a:lnTo>
                    <a:pt x="777" y="1829"/>
                  </a:lnTo>
                  <a:lnTo>
                    <a:pt x="817" y="1836"/>
                  </a:lnTo>
                  <a:lnTo>
                    <a:pt x="869" y="1812"/>
                  </a:lnTo>
                  <a:lnTo>
                    <a:pt x="933" y="1812"/>
                  </a:lnTo>
                  <a:lnTo>
                    <a:pt x="957" y="1786"/>
                  </a:lnTo>
                  <a:lnTo>
                    <a:pt x="1032" y="1774"/>
                  </a:lnTo>
                  <a:lnTo>
                    <a:pt x="1065" y="1760"/>
                  </a:lnTo>
                  <a:lnTo>
                    <a:pt x="1091" y="1760"/>
                  </a:lnTo>
                  <a:lnTo>
                    <a:pt x="1113" y="1756"/>
                  </a:lnTo>
                  <a:lnTo>
                    <a:pt x="1153" y="1774"/>
                  </a:lnTo>
                  <a:lnTo>
                    <a:pt x="1158" y="1786"/>
                  </a:lnTo>
                  <a:lnTo>
                    <a:pt x="1172" y="1793"/>
                  </a:lnTo>
                  <a:lnTo>
                    <a:pt x="1172" y="1829"/>
                  </a:lnTo>
                  <a:lnTo>
                    <a:pt x="1231" y="1793"/>
                  </a:lnTo>
                  <a:lnTo>
                    <a:pt x="1198" y="1836"/>
                  </a:lnTo>
                  <a:lnTo>
                    <a:pt x="1231" y="1829"/>
                  </a:lnTo>
                  <a:lnTo>
                    <a:pt x="1210" y="1848"/>
                  </a:lnTo>
                  <a:lnTo>
                    <a:pt x="1236" y="1848"/>
                  </a:lnTo>
                  <a:lnTo>
                    <a:pt x="1236" y="1874"/>
                  </a:lnTo>
                  <a:lnTo>
                    <a:pt x="1224" y="1893"/>
                  </a:lnTo>
                  <a:lnTo>
                    <a:pt x="1236" y="1914"/>
                  </a:lnTo>
                  <a:lnTo>
                    <a:pt x="1271" y="1914"/>
                  </a:lnTo>
                  <a:lnTo>
                    <a:pt x="1283" y="1926"/>
                  </a:lnTo>
                  <a:lnTo>
                    <a:pt x="1316" y="1900"/>
                  </a:lnTo>
                  <a:lnTo>
                    <a:pt x="1330" y="1926"/>
                  </a:lnTo>
                  <a:lnTo>
                    <a:pt x="1375" y="1907"/>
                  </a:lnTo>
                  <a:lnTo>
                    <a:pt x="1406" y="1900"/>
                  </a:lnTo>
                  <a:lnTo>
                    <a:pt x="1422" y="1888"/>
                  </a:lnTo>
                  <a:lnTo>
                    <a:pt x="1429" y="1874"/>
                  </a:lnTo>
                  <a:lnTo>
                    <a:pt x="1455" y="1836"/>
                  </a:lnTo>
                  <a:lnTo>
                    <a:pt x="1500" y="1807"/>
                  </a:lnTo>
                  <a:lnTo>
                    <a:pt x="1500" y="1786"/>
                  </a:lnTo>
                  <a:lnTo>
                    <a:pt x="1533" y="1779"/>
                  </a:lnTo>
                  <a:lnTo>
                    <a:pt x="1599" y="1678"/>
                  </a:lnTo>
                  <a:lnTo>
                    <a:pt x="1599" y="1649"/>
                  </a:lnTo>
                  <a:lnTo>
                    <a:pt x="1611" y="1616"/>
                  </a:lnTo>
                  <a:lnTo>
                    <a:pt x="1573" y="1571"/>
                  </a:lnTo>
                  <a:close/>
                  <a:moveTo>
                    <a:pt x="1297" y="1971"/>
                  </a:moveTo>
                  <a:lnTo>
                    <a:pt x="1283" y="1966"/>
                  </a:lnTo>
                  <a:lnTo>
                    <a:pt x="1271" y="1971"/>
                  </a:lnTo>
                  <a:lnTo>
                    <a:pt x="1257" y="2013"/>
                  </a:lnTo>
                  <a:lnTo>
                    <a:pt x="1264" y="2032"/>
                  </a:lnTo>
                  <a:lnTo>
                    <a:pt x="1297" y="2018"/>
                  </a:lnTo>
                  <a:lnTo>
                    <a:pt x="1342" y="1980"/>
                  </a:lnTo>
                  <a:lnTo>
                    <a:pt x="1335" y="1966"/>
                  </a:lnTo>
                  <a:lnTo>
                    <a:pt x="1297" y="1971"/>
                  </a:lnTo>
                  <a:close/>
                  <a:moveTo>
                    <a:pt x="704" y="1111"/>
                  </a:moveTo>
                  <a:lnTo>
                    <a:pt x="683" y="1096"/>
                  </a:lnTo>
                  <a:lnTo>
                    <a:pt x="669" y="1068"/>
                  </a:lnTo>
                  <a:lnTo>
                    <a:pt x="650" y="1061"/>
                  </a:lnTo>
                  <a:lnTo>
                    <a:pt x="650" y="1044"/>
                  </a:lnTo>
                  <a:lnTo>
                    <a:pt x="657" y="1035"/>
                  </a:lnTo>
                  <a:lnTo>
                    <a:pt x="617" y="1004"/>
                  </a:lnTo>
                  <a:lnTo>
                    <a:pt x="586" y="997"/>
                  </a:lnTo>
                  <a:lnTo>
                    <a:pt x="525" y="924"/>
                  </a:lnTo>
                  <a:lnTo>
                    <a:pt x="492" y="924"/>
                  </a:lnTo>
                  <a:lnTo>
                    <a:pt x="473" y="917"/>
                  </a:lnTo>
                  <a:lnTo>
                    <a:pt x="492" y="952"/>
                  </a:lnTo>
                  <a:lnTo>
                    <a:pt x="518" y="964"/>
                  </a:lnTo>
                  <a:lnTo>
                    <a:pt x="532" y="983"/>
                  </a:lnTo>
                  <a:lnTo>
                    <a:pt x="553" y="1004"/>
                  </a:lnTo>
                  <a:lnTo>
                    <a:pt x="560" y="1044"/>
                  </a:lnTo>
                  <a:lnTo>
                    <a:pt x="579" y="1059"/>
                  </a:lnTo>
                  <a:lnTo>
                    <a:pt x="586" y="1082"/>
                  </a:lnTo>
                  <a:lnTo>
                    <a:pt x="617" y="1115"/>
                  </a:lnTo>
                  <a:lnTo>
                    <a:pt x="617" y="1129"/>
                  </a:lnTo>
                  <a:lnTo>
                    <a:pt x="669" y="1174"/>
                  </a:lnTo>
                  <a:lnTo>
                    <a:pt x="695" y="1174"/>
                  </a:lnTo>
                  <a:lnTo>
                    <a:pt x="704" y="1111"/>
                  </a:lnTo>
                  <a:close/>
                  <a:moveTo>
                    <a:pt x="1264" y="1051"/>
                  </a:moveTo>
                  <a:lnTo>
                    <a:pt x="1228" y="1068"/>
                  </a:lnTo>
                  <a:lnTo>
                    <a:pt x="1236" y="1075"/>
                  </a:lnTo>
                  <a:lnTo>
                    <a:pt x="1257" y="1082"/>
                  </a:lnTo>
                  <a:lnTo>
                    <a:pt x="1257" y="1089"/>
                  </a:lnTo>
                  <a:lnTo>
                    <a:pt x="1280" y="1089"/>
                  </a:lnTo>
                  <a:lnTo>
                    <a:pt x="1276" y="1103"/>
                  </a:lnTo>
                  <a:lnTo>
                    <a:pt x="1257" y="1103"/>
                  </a:lnTo>
                  <a:lnTo>
                    <a:pt x="1264" y="1115"/>
                  </a:lnTo>
                  <a:lnTo>
                    <a:pt x="1264" y="1167"/>
                  </a:lnTo>
                  <a:lnTo>
                    <a:pt x="1283" y="1136"/>
                  </a:lnTo>
                  <a:lnTo>
                    <a:pt x="1283" y="1122"/>
                  </a:lnTo>
                  <a:lnTo>
                    <a:pt x="1297" y="1115"/>
                  </a:lnTo>
                  <a:lnTo>
                    <a:pt x="1297" y="1129"/>
                  </a:lnTo>
                  <a:lnTo>
                    <a:pt x="1309" y="1129"/>
                  </a:lnTo>
                  <a:lnTo>
                    <a:pt x="1309" y="1148"/>
                  </a:lnTo>
                  <a:lnTo>
                    <a:pt x="1342" y="1148"/>
                  </a:lnTo>
                  <a:lnTo>
                    <a:pt x="1373" y="1162"/>
                  </a:lnTo>
                  <a:lnTo>
                    <a:pt x="1380" y="1210"/>
                  </a:lnTo>
                  <a:lnTo>
                    <a:pt x="1361" y="1217"/>
                  </a:lnTo>
                  <a:lnTo>
                    <a:pt x="1361" y="1243"/>
                  </a:lnTo>
                  <a:lnTo>
                    <a:pt x="1380" y="1243"/>
                  </a:lnTo>
                  <a:lnTo>
                    <a:pt x="1394" y="1229"/>
                  </a:lnTo>
                  <a:lnTo>
                    <a:pt x="1406" y="1229"/>
                  </a:lnTo>
                  <a:lnTo>
                    <a:pt x="1441" y="1255"/>
                  </a:lnTo>
                  <a:lnTo>
                    <a:pt x="1467" y="1248"/>
                  </a:lnTo>
                  <a:lnTo>
                    <a:pt x="1472" y="1255"/>
                  </a:lnTo>
                  <a:lnTo>
                    <a:pt x="1486" y="1243"/>
                  </a:lnTo>
                  <a:lnTo>
                    <a:pt x="1472" y="1236"/>
                  </a:lnTo>
                  <a:lnTo>
                    <a:pt x="1493" y="1222"/>
                  </a:lnTo>
                  <a:lnTo>
                    <a:pt x="1519" y="1222"/>
                  </a:lnTo>
                  <a:lnTo>
                    <a:pt x="1564" y="1262"/>
                  </a:lnTo>
                  <a:lnTo>
                    <a:pt x="1611" y="1288"/>
                  </a:lnTo>
                  <a:lnTo>
                    <a:pt x="1630" y="1281"/>
                  </a:lnTo>
                  <a:lnTo>
                    <a:pt x="1651" y="1281"/>
                  </a:lnTo>
                  <a:lnTo>
                    <a:pt x="1644" y="1274"/>
                  </a:lnTo>
                  <a:lnTo>
                    <a:pt x="1623" y="1266"/>
                  </a:lnTo>
                  <a:lnTo>
                    <a:pt x="1611" y="1255"/>
                  </a:lnTo>
                  <a:lnTo>
                    <a:pt x="1592" y="1243"/>
                  </a:lnTo>
                  <a:lnTo>
                    <a:pt x="1564" y="1217"/>
                  </a:lnTo>
                  <a:lnTo>
                    <a:pt x="1571" y="1188"/>
                  </a:lnTo>
                  <a:lnTo>
                    <a:pt x="1538" y="1162"/>
                  </a:lnTo>
                  <a:lnTo>
                    <a:pt x="1538" y="1148"/>
                  </a:lnTo>
                  <a:lnTo>
                    <a:pt x="1493" y="1115"/>
                  </a:lnTo>
                  <a:lnTo>
                    <a:pt x="1441" y="1103"/>
                  </a:lnTo>
                  <a:lnTo>
                    <a:pt x="1406" y="1089"/>
                  </a:lnTo>
                  <a:lnTo>
                    <a:pt x="1387" y="1075"/>
                  </a:lnTo>
                  <a:lnTo>
                    <a:pt x="1361" y="1075"/>
                  </a:lnTo>
                  <a:lnTo>
                    <a:pt x="1354" y="1089"/>
                  </a:lnTo>
                  <a:lnTo>
                    <a:pt x="1335" y="1111"/>
                  </a:lnTo>
                  <a:lnTo>
                    <a:pt x="1316" y="1115"/>
                  </a:lnTo>
                  <a:lnTo>
                    <a:pt x="1297" y="1103"/>
                  </a:lnTo>
                  <a:lnTo>
                    <a:pt x="1297" y="1061"/>
                  </a:lnTo>
                  <a:lnTo>
                    <a:pt x="1264" y="1051"/>
                  </a:lnTo>
                  <a:close/>
                  <a:moveTo>
                    <a:pt x="1221" y="1075"/>
                  </a:moveTo>
                  <a:lnTo>
                    <a:pt x="1202" y="1082"/>
                  </a:lnTo>
                  <a:lnTo>
                    <a:pt x="1221" y="1096"/>
                  </a:lnTo>
                  <a:lnTo>
                    <a:pt x="1221" y="1075"/>
                  </a:lnTo>
                  <a:close/>
                  <a:moveTo>
                    <a:pt x="1217" y="1129"/>
                  </a:moveTo>
                  <a:lnTo>
                    <a:pt x="1228" y="1122"/>
                  </a:lnTo>
                  <a:lnTo>
                    <a:pt x="1210" y="1103"/>
                  </a:lnTo>
                  <a:lnTo>
                    <a:pt x="1191" y="1111"/>
                  </a:lnTo>
                  <a:lnTo>
                    <a:pt x="1165" y="1103"/>
                  </a:lnTo>
                  <a:lnTo>
                    <a:pt x="1165" y="1122"/>
                  </a:lnTo>
                  <a:lnTo>
                    <a:pt x="1191" y="1115"/>
                  </a:lnTo>
                  <a:lnTo>
                    <a:pt x="1217" y="1129"/>
                  </a:lnTo>
                  <a:close/>
                  <a:moveTo>
                    <a:pt x="1321" y="1089"/>
                  </a:moveTo>
                  <a:lnTo>
                    <a:pt x="1347" y="1082"/>
                  </a:lnTo>
                  <a:lnTo>
                    <a:pt x="1328" y="1075"/>
                  </a:lnTo>
                  <a:lnTo>
                    <a:pt x="1321" y="1089"/>
                  </a:lnTo>
                  <a:close/>
                  <a:moveTo>
                    <a:pt x="1321" y="1051"/>
                  </a:moveTo>
                  <a:lnTo>
                    <a:pt x="1316" y="1061"/>
                  </a:lnTo>
                  <a:lnTo>
                    <a:pt x="1342" y="1061"/>
                  </a:lnTo>
                  <a:lnTo>
                    <a:pt x="1321" y="1051"/>
                  </a:lnTo>
                  <a:close/>
                  <a:moveTo>
                    <a:pt x="1176" y="1035"/>
                  </a:moveTo>
                  <a:lnTo>
                    <a:pt x="1191" y="1044"/>
                  </a:lnTo>
                  <a:lnTo>
                    <a:pt x="1184" y="1004"/>
                  </a:lnTo>
                  <a:lnTo>
                    <a:pt x="1176" y="978"/>
                  </a:lnTo>
                  <a:lnTo>
                    <a:pt x="1169" y="997"/>
                  </a:lnTo>
                  <a:lnTo>
                    <a:pt x="1169" y="1016"/>
                  </a:lnTo>
                  <a:lnTo>
                    <a:pt x="1151" y="1004"/>
                  </a:lnTo>
                  <a:lnTo>
                    <a:pt x="1151" y="1059"/>
                  </a:lnTo>
                  <a:lnTo>
                    <a:pt x="1169" y="1068"/>
                  </a:lnTo>
                  <a:lnTo>
                    <a:pt x="1176" y="1035"/>
                  </a:lnTo>
                  <a:close/>
                  <a:moveTo>
                    <a:pt x="1058" y="1141"/>
                  </a:moveTo>
                  <a:lnTo>
                    <a:pt x="1044" y="1136"/>
                  </a:lnTo>
                  <a:lnTo>
                    <a:pt x="1051" y="1115"/>
                  </a:lnTo>
                  <a:lnTo>
                    <a:pt x="1032" y="1089"/>
                  </a:lnTo>
                  <a:lnTo>
                    <a:pt x="1044" y="1075"/>
                  </a:lnTo>
                  <a:lnTo>
                    <a:pt x="1070" y="1082"/>
                  </a:lnTo>
                  <a:lnTo>
                    <a:pt x="1058" y="1059"/>
                  </a:lnTo>
                  <a:lnTo>
                    <a:pt x="1025" y="1061"/>
                  </a:lnTo>
                  <a:lnTo>
                    <a:pt x="1018" y="1075"/>
                  </a:lnTo>
                  <a:lnTo>
                    <a:pt x="999" y="1059"/>
                  </a:lnTo>
                  <a:lnTo>
                    <a:pt x="1018" y="1030"/>
                  </a:lnTo>
                  <a:lnTo>
                    <a:pt x="1058" y="1035"/>
                  </a:lnTo>
                  <a:lnTo>
                    <a:pt x="1065" y="1044"/>
                  </a:lnTo>
                  <a:lnTo>
                    <a:pt x="1084" y="1044"/>
                  </a:lnTo>
                  <a:lnTo>
                    <a:pt x="1113" y="1016"/>
                  </a:lnTo>
                  <a:lnTo>
                    <a:pt x="1106" y="1004"/>
                  </a:lnTo>
                  <a:lnTo>
                    <a:pt x="1084" y="1023"/>
                  </a:lnTo>
                  <a:lnTo>
                    <a:pt x="1065" y="1023"/>
                  </a:lnTo>
                  <a:lnTo>
                    <a:pt x="1032" y="1016"/>
                  </a:lnTo>
                  <a:lnTo>
                    <a:pt x="1014" y="1016"/>
                  </a:lnTo>
                  <a:lnTo>
                    <a:pt x="995" y="1035"/>
                  </a:lnTo>
                  <a:lnTo>
                    <a:pt x="988" y="1061"/>
                  </a:lnTo>
                  <a:lnTo>
                    <a:pt x="980" y="1075"/>
                  </a:lnTo>
                  <a:lnTo>
                    <a:pt x="980" y="1096"/>
                  </a:lnTo>
                  <a:lnTo>
                    <a:pt x="969" y="1115"/>
                  </a:lnTo>
                  <a:lnTo>
                    <a:pt x="988" y="1129"/>
                  </a:lnTo>
                  <a:lnTo>
                    <a:pt x="988" y="1174"/>
                  </a:lnTo>
                  <a:lnTo>
                    <a:pt x="1014" y="1148"/>
                  </a:lnTo>
                  <a:lnTo>
                    <a:pt x="999" y="1103"/>
                  </a:lnTo>
                  <a:lnTo>
                    <a:pt x="1018" y="1103"/>
                  </a:lnTo>
                  <a:lnTo>
                    <a:pt x="1040" y="1162"/>
                  </a:lnTo>
                  <a:lnTo>
                    <a:pt x="1065" y="1167"/>
                  </a:lnTo>
                  <a:lnTo>
                    <a:pt x="1058" y="1141"/>
                  </a:lnTo>
                  <a:close/>
                  <a:moveTo>
                    <a:pt x="1139" y="1096"/>
                  </a:moveTo>
                  <a:lnTo>
                    <a:pt x="1132" y="1075"/>
                  </a:lnTo>
                  <a:lnTo>
                    <a:pt x="1091" y="1075"/>
                  </a:lnTo>
                  <a:lnTo>
                    <a:pt x="1091" y="1096"/>
                  </a:lnTo>
                  <a:lnTo>
                    <a:pt x="1113" y="1089"/>
                  </a:lnTo>
                  <a:lnTo>
                    <a:pt x="1139" y="1096"/>
                  </a:lnTo>
                  <a:close/>
                  <a:moveTo>
                    <a:pt x="1132" y="1111"/>
                  </a:moveTo>
                  <a:lnTo>
                    <a:pt x="1132" y="1129"/>
                  </a:lnTo>
                  <a:lnTo>
                    <a:pt x="1151" y="1115"/>
                  </a:lnTo>
                  <a:lnTo>
                    <a:pt x="1132" y="1111"/>
                  </a:lnTo>
                  <a:close/>
                  <a:moveTo>
                    <a:pt x="1113" y="1210"/>
                  </a:moveTo>
                  <a:lnTo>
                    <a:pt x="1120" y="1229"/>
                  </a:lnTo>
                  <a:lnTo>
                    <a:pt x="1143" y="1222"/>
                  </a:lnTo>
                  <a:lnTo>
                    <a:pt x="1113" y="1210"/>
                  </a:lnTo>
                  <a:close/>
                  <a:moveTo>
                    <a:pt x="1113" y="1262"/>
                  </a:moveTo>
                  <a:lnTo>
                    <a:pt x="1139" y="1243"/>
                  </a:lnTo>
                  <a:lnTo>
                    <a:pt x="1120" y="1243"/>
                  </a:lnTo>
                  <a:lnTo>
                    <a:pt x="1084" y="1255"/>
                  </a:lnTo>
                  <a:lnTo>
                    <a:pt x="1058" y="1274"/>
                  </a:lnTo>
                  <a:lnTo>
                    <a:pt x="1070" y="1281"/>
                  </a:lnTo>
                  <a:lnTo>
                    <a:pt x="1113" y="1262"/>
                  </a:lnTo>
                  <a:close/>
                  <a:moveTo>
                    <a:pt x="1018" y="1255"/>
                  </a:moveTo>
                  <a:lnTo>
                    <a:pt x="1018" y="1243"/>
                  </a:lnTo>
                  <a:lnTo>
                    <a:pt x="1006" y="1229"/>
                  </a:lnTo>
                  <a:lnTo>
                    <a:pt x="988" y="1243"/>
                  </a:lnTo>
                  <a:lnTo>
                    <a:pt x="1006" y="1255"/>
                  </a:lnTo>
                  <a:lnTo>
                    <a:pt x="1018" y="1255"/>
                  </a:lnTo>
                  <a:close/>
                  <a:moveTo>
                    <a:pt x="1032" y="1248"/>
                  </a:moveTo>
                  <a:lnTo>
                    <a:pt x="1051" y="1236"/>
                  </a:lnTo>
                  <a:lnTo>
                    <a:pt x="1025" y="1229"/>
                  </a:lnTo>
                  <a:lnTo>
                    <a:pt x="1032" y="1248"/>
                  </a:lnTo>
                  <a:close/>
                  <a:moveTo>
                    <a:pt x="1058" y="1288"/>
                  </a:moveTo>
                  <a:lnTo>
                    <a:pt x="1040" y="1281"/>
                  </a:lnTo>
                  <a:lnTo>
                    <a:pt x="1044" y="1300"/>
                  </a:lnTo>
                  <a:lnTo>
                    <a:pt x="1058" y="1288"/>
                  </a:lnTo>
                  <a:close/>
                  <a:moveTo>
                    <a:pt x="1091" y="1243"/>
                  </a:moveTo>
                  <a:lnTo>
                    <a:pt x="1099" y="1229"/>
                  </a:lnTo>
                  <a:lnTo>
                    <a:pt x="1084" y="1229"/>
                  </a:lnTo>
                  <a:lnTo>
                    <a:pt x="1091" y="1243"/>
                  </a:lnTo>
                  <a:close/>
                  <a:moveTo>
                    <a:pt x="1236" y="1203"/>
                  </a:moveTo>
                  <a:lnTo>
                    <a:pt x="1228" y="1210"/>
                  </a:lnTo>
                  <a:lnTo>
                    <a:pt x="1221" y="1229"/>
                  </a:lnTo>
                  <a:lnTo>
                    <a:pt x="1240" y="1222"/>
                  </a:lnTo>
                  <a:lnTo>
                    <a:pt x="1236" y="1203"/>
                  </a:lnTo>
                  <a:close/>
                  <a:moveTo>
                    <a:pt x="1283" y="1188"/>
                  </a:moveTo>
                  <a:lnTo>
                    <a:pt x="1297" y="1210"/>
                  </a:lnTo>
                  <a:lnTo>
                    <a:pt x="1302" y="1188"/>
                  </a:lnTo>
                  <a:lnTo>
                    <a:pt x="1316" y="1174"/>
                  </a:lnTo>
                  <a:lnTo>
                    <a:pt x="1302" y="1167"/>
                  </a:lnTo>
                  <a:lnTo>
                    <a:pt x="1283" y="1188"/>
                  </a:lnTo>
                  <a:close/>
                  <a:moveTo>
                    <a:pt x="782" y="1061"/>
                  </a:moveTo>
                  <a:lnTo>
                    <a:pt x="796" y="1111"/>
                  </a:lnTo>
                  <a:lnTo>
                    <a:pt x="820" y="1111"/>
                  </a:lnTo>
                  <a:lnTo>
                    <a:pt x="841" y="1129"/>
                  </a:lnTo>
                  <a:lnTo>
                    <a:pt x="848" y="1115"/>
                  </a:lnTo>
                  <a:lnTo>
                    <a:pt x="881" y="1115"/>
                  </a:lnTo>
                  <a:lnTo>
                    <a:pt x="881" y="1136"/>
                  </a:lnTo>
                  <a:lnTo>
                    <a:pt x="895" y="1136"/>
                  </a:lnTo>
                  <a:lnTo>
                    <a:pt x="914" y="1122"/>
                  </a:lnTo>
                  <a:lnTo>
                    <a:pt x="919" y="1068"/>
                  </a:lnTo>
                  <a:lnTo>
                    <a:pt x="954" y="1059"/>
                  </a:lnTo>
                  <a:lnTo>
                    <a:pt x="940" y="1044"/>
                  </a:lnTo>
                  <a:lnTo>
                    <a:pt x="962" y="1023"/>
                  </a:lnTo>
                  <a:lnTo>
                    <a:pt x="973" y="1023"/>
                  </a:lnTo>
                  <a:lnTo>
                    <a:pt x="947" y="983"/>
                  </a:lnTo>
                  <a:lnTo>
                    <a:pt x="947" y="971"/>
                  </a:lnTo>
                  <a:lnTo>
                    <a:pt x="940" y="971"/>
                  </a:lnTo>
                  <a:lnTo>
                    <a:pt x="954" y="955"/>
                  </a:lnTo>
                  <a:lnTo>
                    <a:pt x="973" y="931"/>
                  </a:lnTo>
                  <a:lnTo>
                    <a:pt x="933" y="877"/>
                  </a:lnTo>
                  <a:lnTo>
                    <a:pt x="895" y="924"/>
                  </a:lnTo>
                  <a:lnTo>
                    <a:pt x="907" y="952"/>
                  </a:lnTo>
                  <a:lnTo>
                    <a:pt x="888" y="955"/>
                  </a:lnTo>
                  <a:lnTo>
                    <a:pt x="867" y="938"/>
                  </a:lnTo>
                  <a:lnTo>
                    <a:pt x="862" y="955"/>
                  </a:lnTo>
                  <a:lnTo>
                    <a:pt x="820" y="978"/>
                  </a:lnTo>
                  <a:lnTo>
                    <a:pt x="810" y="990"/>
                  </a:lnTo>
                  <a:lnTo>
                    <a:pt x="810" y="1004"/>
                  </a:lnTo>
                  <a:lnTo>
                    <a:pt x="789" y="1004"/>
                  </a:lnTo>
                  <a:lnTo>
                    <a:pt x="775" y="1004"/>
                  </a:lnTo>
                  <a:lnTo>
                    <a:pt x="756" y="1030"/>
                  </a:lnTo>
                  <a:lnTo>
                    <a:pt x="782" y="1061"/>
                  </a:lnTo>
                  <a:close/>
                  <a:moveTo>
                    <a:pt x="690" y="1075"/>
                  </a:moveTo>
                  <a:lnTo>
                    <a:pt x="695" y="1096"/>
                  </a:lnTo>
                  <a:lnTo>
                    <a:pt x="716" y="1111"/>
                  </a:lnTo>
                  <a:lnTo>
                    <a:pt x="716" y="1096"/>
                  </a:lnTo>
                  <a:lnTo>
                    <a:pt x="704" y="1082"/>
                  </a:lnTo>
                  <a:lnTo>
                    <a:pt x="704" y="1075"/>
                  </a:lnTo>
                  <a:lnTo>
                    <a:pt x="690" y="1075"/>
                  </a:lnTo>
                  <a:close/>
                  <a:moveTo>
                    <a:pt x="730" y="1115"/>
                  </a:moveTo>
                  <a:lnTo>
                    <a:pt x="756" y="1115"/>
                  </a:lnTo>
                  <a:lnTo>
                    <a:pt x="749" y="1103"/>
                  </a:lnTo>
                  <a:lnTo>
                    <a:pt x="737" y="1096"/>
                  </a:lnTo>
                  <a:lnTo>
                    <a:pt x="730" y="1115"/>
                  </a:lnTo>
                  <a:close/>
                  <a:moveTo>
                    <a:pt x="789" y="1229"/>
                  </a:moveTo>
                  <a:lnTo>
                    <a:pt x="834" y="1248"/>
                  </a:lnTo>
                  <a:lnTo>
                    <a:pt x="848" y="1236"/>
                  </a:lnTo>
                  <a:lnTo>
                    <a:pt x="862" y="1248"/>
                  </a:lnTo>
                  <a:lnTo>
                    <a:pt x="888" y="1243"/>
                  </a:lnTo>
                  <a:lnTo>
                    <a:pt x="895" y="1248"/>
                  </a:lnTo>
                  <a:lnTo>
                    <a:pt x="900" y="1236"/>
                  </a:lnTo>
                  <a:lnTo>
                    <a:pt x="895" y="1222"/>
                  </a:lnTo>
                  <a:lnTo>
                    <a:pt x="881" y="1229"/>
                  </a:lnTo>
                  <a:lnTo>
                    <a:pt x="867" y="1217"/>
                  </a:lnTo>
                  <a:lnTo>
                    <a:pt x="855" y="1217"/>
                  </a:lnTo>
                  <a:lnTo>
                    <a:pt x="820" y="1188"/>
                  </a:lnTo>
                  <a:lnTo>
                    <a:pt x="803" y="1188"/>
                  </a:lnTo>
                  <a:lnTo>
                    <a:pt x="782" y="1203"/>
                  </a:lnTo>
                  <a:lnTo>
                    <a:pt x="756" y="1203"/>
                  </a:lnTo>
                  <a:lnTo>
                    <a:pt x="749" y="1188"/>
                  </a:lnTo>
                  <a:lnTo>
                    <a:pt x="723" y="1174"/>
                  </a:lnTo>
                  <a:lnTo>
                    <a:pt x="704" y="1181"/>
                  </a:lnTo>
                  <a:lnTo>
                    <a:pt x="690" y="1193"/>
                  </a:lnTo>
                  <a:lnTo>
                    <a:pt x="716" y="1217"/>
                  </a:lnTo>
                  <a:lnTo>
                    <a:pt x="737" y="1217"/>
                  </a:lnTo>
                  <a:lnTo>
                    <a:pt x="742" y="1222"/>
                  </a:lnTo>
                  <a:lnTo>
                    <a:pt x="782" y="1222"/>
                  </a:lnTo>
                  <a:lnTo>
                    <a:pt x="789" y="1229"/>
                  </a:lnTo>
                  <a:close/>
                  <a:moveTo>
                    <a:pt x="947" y="1229"/>
                  </a:moveTo>
                  <a:lnTo>
                    <a:pt x="933" y="1248"/>
                  </a:lnTo>
                  <a:lnTo>
                    <a:pt x="973" y="1248"/>
                  </a:lnTo>
                  <a:lnTo>
                    <a:pt x="947" y="1229"/>
                  </a:lnTo>
                  <a:close/>
                  <a:moveTo>
                    <a:pt x="907" y="1248"/>
                  </a:moveTo>
                  <a:lnTo>
                    <a:pt x="919" y="1248"/>
                  </a:lnTo>
                  <a:lnTo>
                    <a:pt x="933" y="1236"/>
                  </a:lnTo>
                  <a:lnTo>
                    <a:pt x="907" y="1236"/>
                  </a:lnTo>
                  <a:lnTo>
                    <a:pt x="907" y="1248"/>
                  </a:lnTo>
                  <a:close/>
                  <a:moveTo>
                    <a:pt x="1006" y="1266"/>
                  </a:moveTo>
                  <a:lnTo>
                    <a:pt x="980" y="1255"/>
                  </a:lnTo>
                  <a:lnTo>
                    <a:pt x="962" y="1262"/>
                  </a:lnTo>
                  <a:lnTo>
                    <a:pt x="988" y="1274"/>
                  </a:lnTo>
                  <a:lnTo>
                    <a:pt x="1006" y="1266"/>
                  </a:lnTo>
                  <a:close/>
                  <a:moveTo>
                    <a:pt x="506" y="997"/>
                  </a:moveTo>
                  <a:lnTo>
                    <a:pt x="513" y="983"/>
                  </a:lnTo>
                  <a:lnTo>
                    <a:pt x="480" y="983"/>
                  </a:lnTo>
                  <a:lnTo>
                    <a:pt x="506" y="997"/>
                  </a:lnTo>
                  <a:close/>
                  <a:moveTo>
                    <a:pt x="546" y="1068"/>
                  </a:moveTo>
                  <a:lnTo>
                    <a:pt x="560" y="1096"/>
                  </a:lnTo>
                  <a:lnTo>
                    <a:pt x="567" y="1082"/>
                  </a:lnTo>
                  <a:lnTo>
                    <a:pt x="553" y="1061"/>
                  </a:lnTo>
                  <a:lnTo>
                    <a:pt x="546" y="1068"/>
                  </a:lnTo>
                  <a:close/>
                  <a:moveTo>
                    <a:pt x="1018" y="706"/>
                  </a:moveTo>
                  <a:lnTo>
                    <a:pt x="1006" y="706"/>
                  </a:lnTo>
                  <a:lnTo>
                    <a:pt x="1006" y="681"/>
                  </a:lnTo>
                  <a:lnTo>
                    <a:pt x="1018" y="662"/>
                  </a:lnTo>
                  <a:lnTo>
                    <a:pt x="1006" y="626"/>
                  </a:lnTo>
                  <a:lnTo>
                    <a:pt x="995" y="633"/>
                  </a:lnTo>
                  <a:lnTo>
                    <a:pt x="988" y="626"/>
                  </a:lnTo>
                  <a:lnTo>
                    <a:pt x="973" y="626"/>
                  </a:lnTo>
                  <a:lnTo>
                    <a:pt x="980" y="669"/>
                  </a:lnTo>
                  <a:lnTo>
                    <a:pt x="969" y="673"/>
                  </a:lnTo>
                  <a:lnTo>
                    <a:pt x="969" y="702"/>
                  </a:lnTo>
                  <a:lnTo>
                    <a:pt x="995" y="721"/>
                  </a:lnTo>
                  <a:lnTo>
                    <a:pt x="988" y="725"/>
                  </a:lnTo>
                  <a:lnTo>
                    <a:pt x="1006" y="732"/>
                  </a:lnTo>
                  <a:lnTo>
                    <a:pt x="1018" y="732"/>
                  </a:lnTo>
                  <a:lnTo>
                    <a:pt x="1018" y="747"/>
                  </a:lnTo>
                  <a:lnTo>
                    <a:pt x="1040" y="747"/>
                  </a:lnTo>
                  <a:lnTo>
                    <a:pt x="1044" y="751"/>
                  </a:lnTo>
                  <a:lnTo>
                    <a:pt x="1054" y="749"/>
                  </a:lnTo>
                  <a:lnTo>
                    <a:pt x="1070" y="758"/>
                  </a:lnTo>
                  <a:lnTo>
                    <a:pt x="1070" y="747"/>
                  </a:lnTo>
                  <a:lnTo>
                    <a:pt x="1065" y="747"/>
                  </a:lnTo>
                  <a:lnTo>
                    <a:pt x="1051" y="740"/>
                  </a:lnTo>
                  <a:lnTo>
                    <a:pt x="1051" y="732"/>
                  </a:lnTo>
                  <a:lnTo>
                    <a:pt x="1044" y="732"/>
                  </a:lnTo>
                  <a:lnTo>
                    <a:pt x="1040" y="725"/>
                  </a:lnTo>
                  <a:lnTo>
                    <a:pt x="1018" y="725"/>
                  </a:lnTo>
                  <a:lnTo>
                    <a:pt x="1018" y="706"/>
                  </a:lnTo>
                  <a:close/>
                  <a:moveTo>
                    <a:pt x="954" y="827"/>
                  </a:moveTo>
                  <a:lnTo>
                    <a:pt x="933" y="839"/>
                  </a:lnTo>
                  <a:lnTo>
                    <a:pt x="933" y="858"/>
                  </a:lnTo>
                  <a:lnTo>
                    <a:pt x="954" y="846"/>
                  </a:lnTo>
                  <a:lnTo>
                    <a:pt x="988" y="799"/>
                  </a:lnTo>
                  <a:lnTo>
                    <a:pt x="973" y="784"/>
                  </a:lnTo>
                  <a:lnTo>
                    <a:pt x="954" y="827"/>
                  </a:lnTo>
                  <a:close/>
                  <a:moveTo>
                    <a:pt x="995" y="758"/>
                  </a:moveTo>
                  <a:lnTo>
                    <a:pt x="1006" y="773"/>
                  </a:lnTo>
                  <a:lnTo>
                    <a:pt x="1014" y="751"/>
                  </a:lnTo>
                  <a:lnTo>
                    <a:pt x="980" y="740"/>
                  </a:lnTo>
                  <a:lnTo>
                    <a:pt x="995" y="758"/>
                  </a:lnTo>
                  <a:close/>
                  <a:moveTo>
                    <a:pt x="1051" y="839"/>
                  </a:moveTo>
                  <a:lnTo>
                    <a:pt x="1051" y="827"/>
                  </a:lnTo>
                  <a:lnTo>
                    <a:pt x="1058" y="803"/>
                  </a:lnTo>
                  <a:lnTo>
                    <a:pt x="1051" y="799"/>
                  </a:lnTo>
                  <a:lnTo>
                    <a:pt x="1032" y="827"/>
                  </a:lnTo>
                  <a:lnTo>
                    <a:pt x="1051" y="839"/>
                  </a:lnTo>
                  <a:close/>
                  <a:moveTo>
                    <a:pt x="1014" y="780"/>
                  </a:moveTo>
                  <a:lnTo>
                    <a:pt x="1025" y="803"/>
                  </a:lnTo>
                  <a:lnTo>
                    <a:pt x="1040" y="803"/>
                  </a:lnTo>
                  <a:lnTo>
                    <a:pt x="1044" y="780"/>
                  </a:lnTo>
                  <a:lnTo>
                    <a:pt x="1025" y="784"/>
                  </a:lnTo>
                  <a:lnTo>
                    <a:pt x="1014" y="780"/>
                  </a:lnTo>
                  <a:close/>
                  <a:moveTo>
                    <a:pt x="1032" y="780"/>
                  </a:moveTo>
                  <a:lnTo>
                    <a:pt x="1032" y="758"/>
                  </a:lnTo>
                  <a:lnTo>
                    <a:pt x="1014" y="766"/>
                  </a:lnTo>
                  <a:lnTo>
                    <a:pt x="1032" y="780"/>
                  </a:lnTo>
                  <a:close/>
                  <a:moveTo>
                    <a:pt x="1044" y="773"/>
                  </a:moveTo>
                  <a:lnTo>
                    <a:pt x="1065" y="780"/>
                  </a:lnTo>
                  <a:lnTo>
                    <a:pt x="1058" y="758"/>
                  </a:lnTo>
                  <a:lnTo>
                    <a:pt x="1044" y="773"/>
                  </a:lnTo>
                  <a:close/>
                  <a:moveTo>
                    <a:pt x="1070" y="792"/>
                  </a:moveTo>
                  <a:lnTo>
                    <a:pt x="1084" y="803"/>
                  </a:lnTo>
                  <a:lnTo>
                    <a:pt x="1077" y="784"/>
                  </a:lnTo>
                  <a:lnTo>
                    <a:pt x="1070" y="792"/>
                  </a:lnTo>
                  <a:close/>
                  <a:moveTo>
                    <a:pt x="1077" y="766"/>
                  </a:moveTo>
                  <a:lnTo>
                    <a:pt x="1091" y="792"/>
                  </a:lnTo>
                  <a:lnTo>
                    <a:pt x="1106" y="792"/>
                  </a:lnTo>
                  <a:lnTo>
                    <a:pt x="1099" y="780"/>
                  </a:lnTo>
                  <a:lnTo>
                    <a:pt x="1106" y="766"/>
                  </a:lnTo>
                  <a:lnTo>
                    <a:pt x="1077" y="766"/>
                  </a:lnTo>
                  <a:close/>
                  <a:moveTo>
                    <a:pt x="1113" y="813"/>
                  </a:moveTo>
                  <a:lnTo>
                    <a:pt x="1091" y="851"/>
                  </a:lnTo>
                  <a:lnTo>
                    <a:pt x="1077" y="851"/>
                  </a:lnTo>
                  <a:lnTo>
                    <a:pt x="1070" y="846"/>
                  </a:lnTo>
                  <a:lnTo>
                    <a:pt x="1058" y="846"/>
                  </a:lnTo>
                  <a:lnTo>
                    <a:pt x="1032" y="865"/>
                  </a:lnTo>
                  <a:lnTo>
                    <a:pt x="1032" y="884"/>
                  </a:lnTo>
                  <a:lnTo>
                    <a:pt x="1018" y="891"/>
                  </a:lnTo>
                  <a:lnTo>
                    <a:pt x="1032" y="903"/>
                  </a:lnTo>
                  <a:lnTo>
                    <a:pt x="1044" y="910"/>
                  </a:lnTo>
                  <a:lnTo>
                    <a:pt x="1044" y="872"/>
                  </a:lnTo>
                  <a:lnTo>
                    <a:pt x="1077" y="872"/>
                  </a:lnTo>
                  <a:lnTo>
                    <a:pt x="1070" y="891"/>
                  </a:lnTo>
                  <a:lnTo>
                    <a:pt x="1091" y="910"/>
                  </a:lnTo>
                  <a:lnTo>
                    <a:pt x="1113" y="910"/>
                  </a:lnTo>
                  <a:lnTo>
                    <a:pt x="1106" y="884"/>
                  </a:lnTo>
                  <a:lnTo>
                    <a:pt x="1120" y="884"/>
                  </a:lnTo>
                  <a:lnTo>
                    <a:pt x="1125" y="903"/>
                  </a:lnTo>
                  <a:lnTo>
                    <a:pt x="1139" y="884"/>
                  </a:lnTo>
                  <a:lnTo>
                    <a:pt x="1125" y="851"/>
                  </a:lnTo>
                  <a:lnTo>
                    <a:pt x="1125" y="839"/>
                  </a:lnTo>
                  <a:lnTo>
                    <a:pt x="1113" y="813"/>
                  </a:lnTo>
                  <a:close/>
                  <a:moveTo>
                    <a:pt x="1084" y="827"/>
                  </a:moveTo>
                  <a:lnTo>
                    <a:pt x="1077" y="813"/>
                  </a:lnTo>
                  <a:lnTo>
                    <a:pt x="1065" y="832"/>
                  </a:lnTo>
                  <a:lnTo>
                    <a:pt x="1084" y="827"/>
                  </a:lnTo>
                  <a:close/>
                  <a:moveTo>
                    <a:pt x="1014" y="931"/>
                  </a:moveTo>
                  <a:lnTo>
                    <a:pt x="1018" y="924"/>
                  </a:lnTo>
                  <a:lnTo>
                    <a:pt x="1018" y="903"/>
                  </a:lnTo>
                  <a:lnTo>
                    <a:pt x="999" y="903"/>
                  </a:lnTo>
                  <a:lnTo>
                    <a:pt x="1014" y="931"/>
                  </a:lnTo>
                  <a:close/>
                  <a:moveTo>
                    <a:pt x="1958" y="1900"/>
                  </a:moveTo>
                  <a:lnTo>
                    <a:pt x="1932" y="1874"/>
                  </a:lnTo>
                  <a:lnTo>
                    <a:pt x="1920" y="1869"/>
                  </a:lnTo>
                  <a:lnTo>
                    <a:pt x="1932" y="1855"/>
                  </a:lnTo>
                  <a:lnTo>
                    <a:pt x="1906" y="1822"/>
                  </a:lnTo>
                  <a:lnTo>
                    <a:pt x="1899" y="1836"/>
                  </a:lnTo>
                  <a:lnTo>
                    <a:pt x="1913" y="1850"/>
                  </a:lnTo>
                  <a:lnTo>
                    <a:pt x="1906" y="1874"/>
                  </a:lnTo>
                  <a:lnTo>
                    <a:pt x="1906" y="1895"/>
                  </a:lnTo>
                  <a:lnTo>
                    <a:pt x="1880" y="1928"/>
                  </a:lnTo>
                  <a:lnTo>
                    <a:pt x="1861" y="1928"/>
                  </a:lnTo>
                  <a:lnTo>
                    <a:pt x="1854" y="1940"/>
                  </a:lnTo>
                  <a:lnTo>
                    <a:pt x="1873" y="1940"/>
                  </a:lnTo>
                  <a:lnTo>
                    <a:pt x="1873" y="1959"/>
                  </a:lnTo>
                  <a:lnTo>
                    <a:pt x="1847" y="1966"/>
                  </a:lnTo>
                  <a:lnTo>
                    <a:pt x="1847" y="1987"/>
                  </a:lnTo>
                  <a:lnTo>
                    <a:pt x="1887" y="1973"/>
                  </a:lnTo>
                  <a:lnTo>
                    <a:pt x="1913" y="1940"/>
                  </a:lnTo>
                  <a:lnTo>
                    <a:pt x="1968" y="1928"/>
                  </a:lnTo>
                  <a:lnTo>
                    <a:pt x="1987" y="1900"/>
                  </a:lnTo>
                  <a:lnTo>
                    <a:pt x="1958" y="1900"/>
                  </a:lnTo>
                  <a:close/>
                  <a:moveTo>
                    <a:pt x="1809" y="1959"/>
                  </a:moveTo>
                  <a:lnTo>
                    <a:pt x="1781" y="1987"/>
                  </a:lnTo>
                  <a:lnTo>
                    <a:pt x="1741" y="2013"/>
                  </a:lnTo>
                  <a:lnTo>
                    <a:pt x="1684" y="2032"/>
                  </a:lnTo>
                  <a:lnTo>
                    <a:pt x="1651" y="2053"/>
                  </a:lnTo>
                  <a:lnTo>
                    <a:pt x="1630" y="2058"/>
                  </a:lnTo>
                  <a:lnTo>
                    <a:pt x="1604" y="2072"/>
                  </a:lnTo>
                  <a:lnTo>
                    <a:pt x="1604" y="2084"/>
                  </a:lnTo>
                  <a:lnTo>
                    <a:pt x="1630" y="2091"/>
                  </a:lnTo>
                  <a:lnTo>
                    <a:pt x="1677" y="2084"/>
                  </a:lnTo>
                  <a:lnTo>
                    <a:pt x="1722" y="2039"/>
                  </a:lnTo>
                  <a:lnTo>
                    <a:pt x="1755" y="2039"/>
                  </a:lnTo>
                  <a:lnTo>
                    <a:pt x="1762" y="2027"/>
                  </a:lnTo>
                  <a:lnTo>
                    <a:pt x="1788" y="2020"/>
                  </a:lnTo>
                  <a:lnTo>
                    <a:pt x="1828" y="1973"/>
                  </a:lnTo>
                  <a:lnTo>
                    <a:pt x="1814" y="1966"/>
                  </a:lnTo>
                  <a:lnTo>
                    <a:pt x="1809" y="1959"/>
                  </a:lnTo>
                  <a:close/>
                  <a:moveTo>
                    <a:pt x="1906" y="1564"/>
                  </a:moveTo>
                  <a:lnTo>
                    <a:pt x="1920" y="1552"/>
                  </a:lnTo>
                  <a:lnTo>
                    <a:pt x="1899" y="1526"/>
                  </a:lnTo>
                  <a:lnTo>
                    <a:pt x="1873" y="1503"/>
                  </a:lnTo>
                  <a:lnTo>
                    <a:pt x="1869" y="1477"/>
                  </a:lnTo>
                  <a:lnTo>
                    <a:pt x="1854" y="1465"/>
                  </a:lnTo>
                  <a:lnTo>
                    <a:pt x="1850" y="1477"/>
                  </a:lnTo>
                  <a:lnTo>
                    <a:pt x="1854" y="1503"/>
                  </a:lnTo>
                  <a:lnTo>
                    <a:pt x="1906" y="1564"/>
                  </a:lnTo>
                  <a:close/>
                  <a:moveTo>
                    <a:pt x="907" y="177"/>
                  </a:moveTo>
                  <a:lnTo>
                    <a:pt x="954" y="199"/>
                  </a:lnTo>
                  <a:lnTo>
                    <a:pt x="954" y="213"/>
                  </a:lnTo>
                  <a:lnTo>
                    <a:pt x="980" y="232"/>
                  </a:lnTo>
                  <a:lnTo>
                    <a:pt x="980" y="265"/>
                  </a:lnTo>
                  <a:lnTo>
                    <a:pt x="995" y="272"/>
                  </a:lnTo>
                  <a:lnTo>
                    <a:pt x="999" y="265"/>
                  </a:lnTo>
                  <a:lnTo>
                    <a:pt x="1018" y="265"/>
                  </a:lnTo>
                  <a:lnTo>
                    <a:pt x="1025" y="253"/>
                  </a:lnTo>
                  <a:lnTo>
                    <a:pt x="1018" y="206"/>
                  </a:lnTo>
                  <a:lnTo>
                    <a:pt x="1006" y="199"/>
                  </a:lnTo>
                  <a:lnTo>
                    <a:pt x="988" y="177"/>
                  </a:lnTo>
                  <a:lnTo>
                    <a:pt x="973" y="158"/>
                  </a:lnTo>
                  <a:lnTo>
                    <a:pt x="954" y="151"/>
                  </a:lnTo>
                  <a:lnTo>
                    <a:pt x="954" y="139"/>
                  </a:lnTo>
                  <a:lnTo>
                    <a:pt x="973" y="132"/>
                  </a:lnTo>
                  <a:lnTo>
                    <a:pt x="973" y="118"/>
                  </a:lnTo>
                  <a:lnTo>
                    <a:pt x="969" y="113"/>
                  </a:lnTo>
                  <a:lnTo>
                    <a:pt x="969" y="99"/>
                  </a:lnTo>
                  <a:lnTo>
                    <a:pt x="980" y="95"/>
                  </a:lnTo>
                  <a:lnTo>
                    <a:pt x="973" y="87"/>
                  </a:lnTo>
                  <a:lnTo>
                    <a:pt x="988" y="80"/>
                  </a:lnTo>
                  <a:lnTo>
                    <a:pt x="980" y="69"/>
                  </a:lnTo>
                  <a:lnTo>
                    <a:pt x="962" y="80"/>
                  </a:lnTo>
                  <a:lnTo>
                    <a:pt x="947" y="99"/>
                  </a:lnTo>
                  <a:lnTo>
                    <a:pt x="919" y="113"/>
                  </a:lnTo>
                  <a:lnTo>
                    <a:pt x="895" y="139"/>
                  </a:lnTo>
                  <a:lnTo>
                    <a:pt x="914" y="165"/>
                  </a:lnTo>
                  <a:lnTo>
                    <a:pt x="907" y="177"/>
                  </a:lnTo>
                  <a:close/>
                  <a:moveTo>
                    <a:pt x="999" y="284"/>
                  </a:moveTo>
                  <a:lnTo>
                    <a:pt x="999" y="298"/>
                  </a:lnTo>
                  <a:lnTo>
                    <a:pt x="1014" y="291"/>
                  </a:lnTo>
                  <a:lnTo>
                    <a:pt x="999" y="284"/>
                  </a:lnTo>
                  <a:close/>
                  <a:moveTo>
                    <a:pt x="1290" y="0"/>
                  </a:moveTo>
                  <a:lnTo>
                    <a:pt x="1276" y="7"/>
                  </a:lnTo>
                  <a:lnTo>
                    <a:pt x="1283" y="14"/>
                  </a:lnTo>
                  <a:lnTo>
                    <a:pt x="1290" y="0"/>
                  </a:lnTo>
                  <a:close/>
                  <a:moveTo>
                    <a:pt x="1269" y="14"/>
                  </a:moveTo>
                  <a:lnTo>
                    <a:pt x="1240" y="26"/>
                  </a:lnTo>
                  <a:lnTo>
                    <a:pt x="1257" y="35"/>
                  </a:lnTo>
                  <a:lnTo>
                    <a:pt x="1269" y="14"/>
                  </a:lnTo>
                  <a:close/>
                  <a:moveTo>
                    <a:pt x="1158" y="61"/>
                  </a:moveTo>
                  <a:lnTo>
                    <a:pt x="1165" y="61"/>
                  </a:lnTo>
                  <a:lnTo>
                    <a:pt x="1165" y="73"/>
                  </a:lnTo>
                  <a:lnTo>
                    <a:pt x="1143" y="73"/>
                  </a:lnTo>
                  <a:lnTo>
                    <a:pt x="1143" y="87"/>
                  </a:lnTo>
                  <a:lnTo>
                    <a:pt x="1158" y="99"/>
                  </a:lnTo>
                  <a:lnTo>
                    <a:pt x="1151" y="113"/>
                  </a:lnTo>
                  <a:lnTo>
                    <a:pt x="1184" y="99"/>
                  </a:lnTo>
                  <a:lnTo>
                    <a:pt x="1165" y="87"/>
                  </a:lnTo>
                  <a:lnTo>
                    <a:pt x="1169" y="83"/>
                  </a:lnTo>
                  <a:lnTo>
                    <a:pt x="1176" y="80"/>
                  </a:lnTo>
                  <a:lnTo>
                    <a:pt x="1181" y="80"/>
                  </a:lnTo>
                  <a:lnTo>
                    <a:pt x="1184" y="83"/>
                  </a:lnTo>
                  <a:lnTo>
                    <a:pt x="1188" y="83"/>
                  </a:lnTo>
                  <a:lnTo>
                    <a:pt x="1193" y="85"/>
                  </a:lnTo>
                  <a:lnTo>
                    <a:pt x="1198" y="87"/>
                  </a:lnTo>
                  <a:lnTo>
                    <a:pt x="1210" y="95"/>
                  </a:lnTo>
                  <a:lnTo>
                    <a:pt x="1221" y="95"/>
                  </a:lnTo>
                  <a:lnTo>
                    <a:pt x="1217" y="73"/>
                  </a:lnTo>
                  <a:lnTo>
                    <a:pt x="1257" y="69"/>
                  </a:lnTo>
                  <a:lnTo>
                    <a:pt x="1236" y="61"/>
                  </a:lnTo>
                  <a:lnTo>
                    <a:pt x="1240" y="40"/>
                  </a:lnTo>
                  <a:lnTo>
                    <a:pt x="1221" y="47"/>
                  </a:lnTo>
                  <a:lnTo>
                    <a:pt x="1221" y="40"/>
                  </a:lnTo>
                  <a:lnTo>
                    <a:pt x="1217" y="47"/>
                  </a:lnTo>
                  <a:lnTo>
                    <a:pt x="1169" y="40"/>
                  </a:lnTo>
                  <a:lnTo>
                    <a:pt x="1143" y="14"/>
                  </a:lnTo>
                  <a:lnTo>
                    <a:pt x="1132" y="19"/>
                  </a:lnTo>
                  <a:lnTo>
                    <a:pt x="1151" y="35"/>
                  </a:lnTo>
                  <a:lnTo>
                    <a:pt x="1158" y="61"/>
                  </a:lnTo>
                  <a:close/>
                  <a:moveTo>
                    <a:pt x="1106" y="272"/>
                  </a:moveTo>
                  <a:lnTo>
                    <a:pt x="1143" y="258"/>
                  </a:lnTo>
                  <a:lnTo>
                    <a:pt x="1151" y="265"/>
                  </a:lnTo>
                  <a:lnTo>
                    <a:pt x="1158" y="265"/>
                  </a:lnTo>
                  <a:lnTo>
                    <a:pt x="1165" y="284"/>
                  </a:lnTo>
                  <a:lnTo>
                    <a:pt x="1184" y="284"/>
                  </a:lnTo>
                  <a:lnTo>
                    <a:pt x="1191" y="258"/>
                  </a:lnTo>
                  <a:lnTo>
                    <a:pt x="1195" y="253"/>
                  </a:lnTo>
                  <a:lnTo>
                    <a:pt x="1195" y="265"/>
                  </a:lnTo>
                  <a:lnTo>
                    <a:pt x="1217" y="265"/>
                  </a:lnTo>
                  <a:lnTo>
                    <a:pt x="1217" y="253"/>
                  </a:lnTo>
                  <a:lnTo>
                    <a:pt x="1228" y="265"/>
                  </a:lnTo>
                  <a:lnTo>
                    <a:pt x="1228" y="246"/>
                  </a:lnTo>
                  <a:lnTo>
                    <a:pt x="1240" y="239"/>
                  </a:lnTo>
                  <a:lnTo>
                    <a:pt x="1247" y="253"/>
                  </a:lnTo>
                  <a:lnTo>
                    <a:pt x="1257" y="232"/>
                  </a:lnTo>
                  <a:lnTo>
                    <a:pt x="1240" y="220"/>
                  </a:lnTo>
                  <a:lnTo>
                    <a:pt x="1240" y="187"/>
                  </a:lnTo>
                  <a:lnTo>
                    <a:pt x="1221" y="177"/>
                  </a:lnTo>
                  <a:lnTo>
                    <a:pt x="1236" y="173"/>
                  </a:lnTo>
                  <a:lnTo>
                    <a:pt x="1236" y="158"/>
                  </a:lnTo>
                  <a:lnTo>
                    <a:pt x="1228" y="139"/>
                  </a:lnTo>
                  <a:lnTo>
                    <a:pt x="1202" y="118"/>
                  </a:lnTo>
                  <a:lnTo>
                    <a:pt x="1195" y="106"/>
                  </a:lnTo>
                  <a:lnTo>
                    <a:pt x="1184" y="113"/>
                  </a:lnTo>
                  <a:lnTo>
                    <a:pt x="1176" y="125"/>
                  </a:lnTo>
                  <a:lnTo>
                    <a:pt x="1184" y="151"/>
                  </a:lnTo>
                  <a:lnTo>
                    <a:pt x="1202" y="187"/>
                  </a:lnTo>
                  <a:lnTo>
                    <a:pt x="1184" y="177"/>
                  </a:lnTo>
                  <a:lnTo>
                    <a:pt x="1191" y="194"/>
                  </a:lnTo>
                  <a:lnTo>
                    <a:pt x="1169" y="206"/>
                  </a:lnTo>
                  <a:lnTo>
                    <a:pt x="1165" y="199"/>
                  </a:lnTo>
                  <a:lnTo>
                    <a:pt x="1165" y="220"/>
                  </a:lnTo>
                  <a:lnTo>
                    <a:pt x="1151" y="232"/>
                  </a:lnTo>
                  <a:lnTo>
                    <a:pt x="1165" y="239"/>
                  </a:lnTo>
                  <a:lnTo>
                    <a:pt x="1151" y="246"/>
                  </a:lnTo>
                  <a:lnTo>
                    <a:pt x="1143" y="239"/>
                  </a:lnTo>
                  <a:lnTo>
                    <a:pt x="1113" y="239"/>
                  </a:lnTo>
                  <a:lnTo>
                    <a:pt x="1091" y="258"/>
                  </a:lnTo>
                  <a:lnTo>
                    <a:pt x="1077" y="258"/>
                  </a:lnTo>
                  <a:lnTo>
                    <a:pt x="1077" y="276"/>
                  </a:lnTo>
                  <a:lnTo>
                    <a:pt x="1099" y="276"/>
                  </a:lnTo>
                  <a:lnTo>
                    <a:pt x="1106" y="272"/>
                  </a:lnTo>
                  <a:close/>
                  <a:moveTo>
                    <a:pt x="1151" y="276"/>
                  </a:moveTo>
                  <a:lnTo>
                    <a:pt x="1143" y="272"/>
                  </a:lnTo>
                  <a:lnTo>
                    <a:pt x="1139" y="272"/>
                  </a:lnTo>
                  <a:lnTo>
                    <a:pt x="1132" y="276"/>
                  </a:lnTo>
                  <a:lnTo>
                    <a:pt x="1120" y="276"/>
                  </a:lnTo>
                  <a:lnTo>
                    <a:pt x="1106" y="291"/>
                  </a:lnTo>
                  <a:lnTo>
                    <a:pt x="1132" y="310"/>
                  </a:lnTo>
                  <a:lnTo>
                    <a:pt x="1139" y="291"/>
                  </a:lnTo>
                  <a:lnTo>
                    <a:pt x="1151" y="284"/>
                  </a:lnTo>
                  <a:lnTo>
                    <a:pt x="1151" y="276"/>
                  </a:lnTo>
                  <a:close/>
                  <a:moveTo>
                    <a:pt x="1077" y="324"/>
                  </a:moveTo>
                  <a:lnTo>
                    <a:pt x="1091" y="345"/>
                  </a:lnTo>
                  <a:lnTo>
                    <a:pt x="1113" y="336"/>
                  </a:lnTo>
                  <a:lnTo>
                    <a:pt x="1106" y="298"/>
                  </a:lnTo>
                  <a:lnTo>
                    <a:pt x="1099" y="284"/>
                  </a:lnTo>
                  <a:lnTo>
                    <a:pt x="1070" y="284"/>
                  </a:lnTo>
                  <a:lnTo>
                    <a:pt x="1065" y="291"/>
                  </a:lnTo>
                  <a:lnTo>
                    <a:pt x="1065" y="305"/>
                  </a:lnTo>
                  <a:lnTo>
                    <a:pt x="1084" y="305"/>
                  </a:lnTo>
                  <a:lnTo>
                    <a:pt x="1077" y="324"/>
                  </a:lnTo>
                  <a:close/>
                  <a:moveTo>
                    <a:pt x="917" y="640"/>
                  </a:moveTo>
                  <a:lnTo>
                    <a:pt x="945" y="619"/>
                  </a:lnTo>
                  <a:lnTo>
                    <a:pt x="928" y="574"/>
                  </a:lnTo>
                  <a:lnTo>
                    <a:pt x="898" y="555"/>
                  </a:lnTo>
                  <a:lnTo>
                    <a:pt x="884" y="593"/>
                  </a:lnTo>
                  <a:lnTo>
                    <a:pt x="898" y="633"/>
                  </a:lnTo>
                  <a:lnTo>
                    <a:pt x="917" y="640"/>
                  </a:lnTo>
                  <a:close/>
                </a:path>
              </a:pathLst>
            </a:custGeom>
            <a:grpFill/>
            <a:ln w="19050" cap="flat" cmpd="sng">
              <a:solidFill>
                <a:schemeClr val="tx2">
                  <a:lumMod val="60000"/>
                  <a:lumOff val="40000"/>
                </a:schemeClr>
              </a:solidFill>
              <a:prstDash val="solid"/>
              <a:round/>
              <a:headEnd type="none" w="med" len="med"/>
              <a:tailEnd type="none" w="med" len="med"/>
            </a:ln>
            <a:effectLst/>
          </p:spPr>
          <p:txBody>
            <a:bodyPr/>
            <a:lstStyle/>
            <a:p>
              <a:pPr>
                <a:buFontTx/>
                <a:buNone/>
                <a:defRPr/>
              </a:pPr>
              <a:endParaRPr lang="fi-FI" sz="1800">
                <a:solidFill>
                  <a:srgbClr val="000000"/>
                </a:solidFill>
              </a:endParaRPr>
            </a:p>
          </p:txBody>
        </p:sp>
        <p:sp>
          <p:nvSpPr>
            <p:cNvPr id="48" name="Freeform 39"/>
            <p:cNvSpPr>
              <a:spLocks/>
            </p:cNvSpPr>
            <p:nvPr/>
          </p:nvSpPr>
          <p:spPr bwMode="auto">
            <a:xfrm>
              <a:off x="6043613" y="2359025"/>
              <a:ext cx="787400" cy="841375"/>
            </a:xfrm>
            <a:custGeom>
              <a:avLst/>
              <a:gdLst/>
              <a:ahLst/>
              <a:cxnLst>
                <a:cxn ang="0">
                  <a:pos x="345" y="144"/>
                </a:cxn>
                <a:cxn ang="0">
                  <a:pos x="333" y="157"/>
                </a:cxn>
                <a:cxn ang="0">
                  <a:pos x="288" y="173"/>
                </a:cxn>
                <a:cxn ang="0">
                  <a:pos x="244" y="161"/>
                </a:cxn>
                <a:cxn ang="0">
                  <a:pos x="193" y="138"/>
                </a:cxn>
                <a:cxn ang="0">
                  <a:pos x="161" y="77"/>
                </a:cxn>
                <a:cxn ang="0">
                  <a:pos x="167" y="55"/>
                </a:cxn>
                <a:cxn ang="0">
                  <a:pos x="167" y="27"/>
                </a:cxn>
                <a:cxn ang="0">
                  <a:pos x="110" y="6"/>
                </a:cxn>
                <a:cxn ang="0">
                  <a:pos x="61" y="23"/>
                </a:cxn>
                <a:cxn ang="0">
                  <a:pos x="94" y="67"/>
                </a:cxn>
                <a:cxn ang="0">
                  <a:pos x="83" y="94"/>
                </a:cxn>
                <a:cxn ang="0">
                  <a:pos x="16" y="161"/>
                </a:cxn>
                <a:cxn ang="0">
                  <a:pos x="39" y="218"/>
                </a:cxn>
                <a:cxn ang="0">
                  <a:pos x="10" y="246"/>
                </a:cxn>
                <a:cxn ang="0">
                  <a:pos x="16" y="256"/>
                </a:cxn>
                <a:cxn ang="0">
                  <a:pos x="55" y="272"/>
                </a:cxn>
                <a:cxn ang="0">
                  <a:pos x="77" y="268"/>
                </a:cxn>
                <a:cxn ang="0">
                  <a:pos x="89" y="352"/>
                </a:cxn>
                <a:cxn ang="0">
                  <a:pos x="128" y="425"/>
                </a:cxn>
                <a:cxn ang="0">
                  <a:pos x="189" y="530"/>
                </a:cxn>
                <a:cxn ang="0">
                  <a:pos x="211" y="496"/>
                </a:cxn>
                <a:cxn ang="0">
                  <a:pos x="221" y="469"/>
                </a:cxn>
                <a:cxn ang="0">
                  <a:pos x="234" y="429"/>
                </a:cxn>
                <a:cxn ang="0">
                  <a:pos x="228" y="380"/>
                </a:cxn>
                <a:cxn ang="0">
                  <a:pos x="288" y="329"/>
                </a:cxn>
                <a:cxn ang="0">
                  <a:pos x="333" y="291"/>
                </a:cxn>
                <a:cxn ang="0">
                  <a:pos x="345" y="268"/>
                </a:cxn>
                <a:cxn ang="0">
                  <a:pos x="366" y="234"/>
                </a:cxn>
                <a:cxn ang="0">
                  <a:pos x="355" y="205"/>
                </a:cxn>
                <a:cxn ang="0">
                  <a:pos x="349" y="185"/>
                </a:cxn>
                <a:cxn ang="0">
                  <a:pos x="378" y="205"/>
                </a:cxn>
                <a:cxn ang="0">
                  <a:pos x="406" y="234"/>
                </a:cxn>
                <a:cxn ang="0">
                  <a:pos x="422" y="234"/>
                </a:cxn>
                <a:cxn ang="0">
                  <a:pos x="445" y="224"/>
                </a:cxn>
                <a:cxn ang="0">
                  <a:pos x="467" y="173"/>
                </a:cxn>
                <a:cxn ang="0">
                  <a:pos x="496" y="138"/>
                </a:cxn>
                <a:cxn ang="0">
                  <a:pos x="461" y="118"/>
                </a:cxn>
                <a:cxn ang="0">
                  <a:pos x="388" y="173"/>
                </a:cxn>
                <a:cxn ang="0">
                  <a:pos x="372" y="167"/>
                </a:cxn>
                <a:cxn ang="0">
                  <a:pos x="355" y="151"/>
                </a:cxn>
              </a:cxnLst>
              <a:rect l="0" t="0" r="r" b="b"/>
              <a:pathLst>
                <a:path w="496" h="530">
                  <a:moveTo>
                    <a:pt x="355" y="151"/>
                  </a:moveTo>
                  <a:lnTo>
                    <a:pt x="345" y="144"/>
                  </a:lnTo>
                  <a:lnTo>
                    <a:pt x="333" y="144"/>
                  </a:lnTo>
                  <a:lnTo>
                    <a:pt x="333" y="157"/>
                  </a:lnTo>
                  <a:lnTo>
                    <a:pt x="339" y="185"/>
                  </a:lnTo>
                  <a:lnTo>
                    <a:pt x="288" y="173"/>
                  </a:lnTo>
                  <a:lnTo>
                    <a:pt x="272" y="157"/>
                  </a:lnTo>
                  <a:lnTo>
                    <a:pt x="244" y="161"/>
                  </a:lnTo>
                  <a:lnTo>
                    <a:pt x="240" y="151"/>
                  </a:lnTo>
                  <a:lnTo>
                    <a:pt x="193" y="138"/>
                  </a:lnTo>
                  <a:lnTo>
                    <a:pt x="193" y="100"/>
                  </a:lnTo>
                  <a:lnTo>
                    <a:pt x="161" y="77"/>
                  </a:lnTo>
                  <a:lnTo>
                    <a:pt x="150" y="67"/>
                  </a:lnTo>
                  <a:lnTo>
                    <a:pt x="167" y="55"/>
                  </a:lnTo>
                  <a:lnTo>
                    <a:pt x="154" y="39"/>
                  </a:lnTo>
                  <a:lnTo>
                    <a:pt x="167" y="27"/>
                  </a:lnTo>
                  <a:lnTo>
                    <a:pt x="144" y="0"/>
                  </a:lnTo>
                  <a:lnTo>
                    <a:pt x="110" y="6"/>
                  </a:lnTo>
                  <a:lnTo>
                    <a:pt x="106" y="17"/>
                  </a:lnTo>
                  <a:lnTo>
                    <a:pt x="61" y="23"/>
                  </a:lnTo>
                  <a:lnTo>
                    <a:pt x="67" y="45"/>
                  </a:lnTo>
                  <a:lnTo>
                    <a:pt x="94" y="67"/>
                  </a:lnTo>
                  <a:lnTo>
                    <a:pt x="83" y="77"/>
                  </a:lnTo>
                  <a:lnTo>
                    <a:pt x="83" y="94"/>
                  </a:lnTo>
                  <a:lnTo>
                    <a:pt x="45" y="151"/>
                  </a:lnTo>
                  <a:lnTo>
                    <a:pt x="16" y="161"/>
                  </a:lnTo>
                  <a:lnTo>
                    <a:pt x="51" y="205"/>
                  </a:lnTo>
                  <a:lnTo>
                    <a:pt x="39" y="218"/>
                  </a:lnTo>
                  <a:lnTo>
                    <a:pt x="0" y="228"/>
                  </a:lnTo>
                  <a:lnTo>
                    <a:pt x="10" y="246"/>
                  </a:lnTo>
                  <a:lnTo>
                    <a:pt x="33" y="246"/>
                  </a:lnTo>
                  <a:lnTo>
                    <a:pt x="16" y="256"/>
                  </a:lnTo>
                  <a:lnTo>
                    <a:pt x="39" y="285"/>
                  </a:lnTo>
                  <a:lnTo>
                    <a:pt x="55" y="272"/>
                  </a:lnTo>
                  <a:lnTo>
                    <a:pt x="71" y="252"/>
                  </a:lnTo>
                  <a:lnTo>
                    <a:pt x="77" y="268"/>
                  </a:lnTo>
                  <a:lnTo>
                    <a:pt x="89" y="272"/>
                  </a:lnTo>
                  <a:lnTo>
                    <a:pt x="89" y="352"/>
                  </a:lnTo>
                  <a:lnTo>
                    <a:pt x="116" y="396"/>
                  </a:lnTo>
                  <a:lnTo>
                    <a:pt x="128" y="425"/>
                  </a:lnTo>
                  <a:lnTo>
                    <a:pt x="173" y="512"/>
                  </a:lnTo>
                  <a:lnTo>
                    <a:pt x="189" y="530"/>
                  </a:lnTo>
                  <a:lnTo>
                    <a:pt x="217" y="508"/>
                  </a:lnTo>
                  <a:lnTo>
                    <a:pt x="211" y="496"/>
                  </a:lnTo>
                  <a:lnTo>
                    <a:pt x="221" y="486"/>
                  </a:lnTo>
                  <a:lnTo>
                    <a:pt x="221" y="469"/>
                  </a:lnTo>
                  <a:lnTo>
                    <a:pt x="217" y="463"/>
                  </a:lnTo>
                  <a:lnTo>
                    <a:pt x="234" y="429"/>
                  </a:lnTo>
                  <a:lnTo>
                    <a:pt x="228" y="419"/>
                  </a:lnTo>
                  <a:lnTo>
                    <a:pt x="228" y="380"/>
                  </a:lnTo>
                  <a:lnTo>
                    <a:pt x="244" y="374"/>
                  </a:lnTo>
                  <a:lnTo>
                    <a:pt x="288" y="329"/>
                  </a:lnTo>
                  <a:lnTo>
                    <a:pt x="288" y="313"/>
                  </a:lnTo>
                  <a:lnTo>
                    <a:pt x="333" y="291"/>
                  </a:lnTo>
                  <a:lnTo>
                    <a:pt x="327" y="279"/>
                  </a:lnTo>
                  <a:lnTo>
                    <a:pt x="345" y="268"/>
                  </a:lnTo>
                  <a:lnTo>
                    <a:pt x="372" y="268"/>
                  </a:lnTo>
                  <a:lnTo>
                    <a:pt x="366" y="234"/>
                  </a:lnTo>
                  <a:lnTo>
                    <a:pt x="345" y="224"/>
                  </a:lnTo>
                  <a:lnTo>
                    <a:pt x="355" y="205"/>
                  </a:lnTo>
                  <a:lnTo>
                    <a:pt x="345" y="195"/>
                  </a:lnTo>
                  <a:lnTo>
                    <a:pt x="349" y="185"/>
                  </a:lnTo>
                  <a:lnTo>
                    <a:pt x="366" y="185"/>
                  </a:lnTo>
                  <a:lnTo>
                    <a:pt x="378" y="205"/>
                  </a:lnTo>
                  <a:lnTo>
                    <a:pt x="416" y="205"/>
                  </a:lnTo>
                  <a:lnTo>
                    <a:pt x="406" y="234"/>
                  </a:lnTo>
                  <a:lnTo>
                    <a:pt x="416" y="240"/>
                  </a:lnTo>
                  <a:lnTo>
                    <a:pt x="422" y="234"/>
                  </a:lnTo>
                  <a:lnTo>
                    <a:pt x="433" y="262"/>
                  </a:lnTo>
                  <a:lnTo>
                    <a:pt x="445" y="224"/>
                  </a:lnTo>
                  <a:lnTo>
                    <a:pt x="461" y="218"/>
                  </a:lnTo>
                  <a:lnTo>
                    <a:pt x="467" y="173"/>
                  </a:lnTo>
                  <a:lnTo>
                    <a:pt x="483" y="161"/>
                  </a:lnTo>
                  <a:lnTo>
                    <a:pt x="496" y="138"/>
                  </a:lnTo>
                  <a:lnTo>
                    <a:pt x="477" y="134"/>
                  </a:lnTo>
                  <a:lnTo>
                    <a:pt x="461" y="118"/>
                  </a:lnTo>
                  <a:lnTo>
                    <a:pt x="400" y="151"/>
                  </a:lnTo>
                  <a:lnTo>
                    <a:pt x="388" y="173"/>
                  </a:lnTo>
                  <a:lnTo>
                    <a:pt x="378" y="179"/>
                  </a:lnTo>
                  <a:lnTo>
                    <a:pt x="372" y="167"/>
                  </a:lnTo>
                  <a:lnTo>
                    <a:pt x="349" y="161"/>
                  </a:lnTo>
                  <a:lnTo>
                    <a:pt x="355" y="151"/>
                  </a:lnTo>
                  <a:lnTo>
                    <a:pt x="355" y="151"/>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grpSp>
      <p:sp>
        <p:nvSpPr>
          <p:cNvPr id="49" name="Rounded Rectangle 107"/>
          <p:cNvSpPr/>
          <p:nvPr userDrawn="1"/>
        </p:nvSpPr>
        <p:spPr bwMode="auto">
          <a:xfrm>
            <a:off x="255751" y="2931703"/>
            <a:ext cx="7333593" cy="2783297"/>
          </a:xfrm>
          <a:prstGeom prst="roundRect">
            <a:avLst/>
          </a:prstGeom>
          <a:gradFill flip="none" rotWithShape="1">
            <a:gsLst>
              <a:gs pos="0">
                <a:schemeClr val="bg1">
                  <a:alpha val="60000"/>
                </a:schemeClr>
              </a:gs>
              <a:gs pos="100000">
                <a:schemeClr val="bg1">
                  <a:alpha val="0"/>
                </a:schemeClr>
              </a:gs>
            </a:gsLst>
            <a:path path="rect">
              <a:fillToRect l="50000" t="50000" r="50000" b="50000"/>
            </a:path>
            <a:tileRect/>
          </a:gra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dirty="0">
              <a:solidFill>
                <a:srgbClr val="000000"/>
              </a:solidFill>
              <a:latin typeface="Arial" charset="0"/>
            </a:endParaRPr>
          </a:p>
        </p:txBody>
      </p:sp>
      <p:sp>
        <p:nvSpPr>
          <p:cNvPr id="50" name="Rounded Rectangle 108"/>
          <p:cNvSpPr/>
          <p:nvPr userDrawn="1"/>
        </p:nvSpPr>
        <p:spPr bwMode="auto">
          <a:xfrm>
            <a:off x="180160" y="386414"/>
            <a:ext cx="8240686" cy="2923302"/>
          </a:xfrm>
          <a:prstGeom prst="roundRect">
            <a:avLst/>
          </a:prstGeom>
          <a:gradFill flip="none" rotWithShape="1">
            <a:gsLst>
              <a:gs pos="0">
                <a:schemeClr val="bg1">
                  <a:alpha val="60000"/>
                </a:schemeClr>
              </a:gs>
              <a:gs pos="100000">
                <a:schemeClr val="bg1">
                  <a:alpha val="0"/>
                </a:schemeClr>
              </a:gs>
            </a:gsLst>
            <a:path path="rect">
              <a:fillToRect l="50000" t="50000" r="50000" b="50000"/>
            </a:path>
            <a:tileRect/>
          </a:gra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51" name="Rectangle 111"/>
          <p:cNvSpPr/>
          <p:nvPr userDrawn="1"/>
        </p:nvSpPr>
        <p:spPr bwMode="auto">
          <a:xfrm>
            <a:off x="6765401" y="3099710"/>
            <a:ext cx="2378599" cy="1808863"/>
          </a:xfrm>
          <a:prstGeom prst="rect">
            <a:avLst/>
          </a:prstGeom>
          <a:gradFill flip="none" rotWithShape="1">
            <a:gsLst>
              <a:gs pos="100000">
                <a:schemeClr val="bg1">
                  <a:alpha val="0"/>
                </a:schemeClr>
              </a:gs>
              <a:gs pos="10000">
                <a:schemeClr val="bg1">
                  <a:alpha val="76000"/>
                </a:schemeClr>
              </a:gs>
            </a:gsLst>
            <a:lin ang="13500000" scaled="1"/>
            <a:tileRect/>
          </a:gra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52" name="Rectangle 112"/>
          <p:cNvSpPr/>
          <p:nvPr userDrawn="1"/>
        </p:nvSpPr>
        <p:spPr bwMode="auto">
          <a:xfrm>
            <a:off x="0" y="5199783"/>
            <a:ext cx="9144000" cy="495617"/>
          </a:xfrm>
          <a:prstGeom prst="rect">
            <a:avLst/>
          </a:prstGeom>
          <a:solidFill>
            <a:schemeClr val="bg1"/>
          </a:soli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53" name="Rounded Rectangle 113"/>
          <p:cNvSpPr/>
          <p:nvPr userDrawn="1"/>
        </p:nvSpPr>
        <p:spPr bwMode="auto">
          <a:xfrm>
            <a:off x="0" y="58802"/>
            <a:ext cx="9144000" cy="5418190"/>
          </a:xfrm>
          <a:prstGeom prst="roundRect">
            <a:avLst>
              <a:gd name="adj" fmla="val 6460"/>
            </a:avLst>
          </a:prstGeom>
          <a:solidFill>
            <a:schemeClr val="bg1">
              <a:alpha val="40000"/>
            </a:schemeClr>
          </a:soli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54" name="Rectangle 110"/>
          <p:cNvSpPr/>
          <p:nvPr userDrawn="1"/>
        </p:nvSpPr>
        <p:spPr bwMode="auto">
          <a:xfrm>
            <a:off x="8027772" y="5224788"/>
            <a:ext cx="1116228" cy="349001"/>
          </a:xfrm>
          <a:prstGeom prst="rect">
            <a:avLst/>
          </a:prstGeom>
          <a:solidFill>
            <a:schemeClr val="bg1"/>
          </a:solidFill>
          <a:ln w="9525" cap="flat" cmpd="sng" algn="ctr">
            <a:noFill/>
            <a:prstDash val="solid"/>
            <a:round/>
            <a:headEnd type="none" w="med" len="med"/>
            <a:tailEnd type="none" w="med" len="med"/>
          </a:ln>
          <a:effectLst/>
        </p:spPr>
        <p:txBody>
          <a:bodyPr lIns="74277" tIns="35653" rIns="74277" bIns="35653" anchor="ctr">
            <a:spAutoFit/>
          </a:bodyP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grpSp>
        <p:nvGrpSpPr>
          <p:cNvPr id="24" name="Group 111"/>
          <p:cNvGrpSpPr>
            <a:grpSpLocks/>
          </p:cNvGrpSpPr>
          <p:nvPr userDrawn="1"/>
        </p:nvGrpSpPr>
        <p:grpSpPr bwMode="auto">
          <a:xfrm>
            <a:off x="2588994" y="1495253"/>
            <a:ext cx="5612637" cy="631423"/>
            <a:chOff x="3670301" y="1704977"/>
            <a:chExt cx="6473826" cy="654842"/>
          </a:xfrm>
        </p:grpSpPr>
        <p:sp>
          <p:nvSpPr>
            <p:cNvPr id="56" name="Rounded Rectangle 52"/>
            <p:cNvSpPr/>
            <p:nvPr userDrawn="1"/>
          </p:nvSpPr>
          <p:spPr bwMode="auto">
            <a:xfrm>
              <a:off x="7346950" y="1719262"/>
              <a:ext cx="630237" cy="630237"/>
            </a:xfrm>
            <a:prstGeom prst="roundRect">
              <a:avLst>
                <a:gd name="adj" fmla="val 13644"/>
              </a:avLst>
            </a:prstGeom>
            <a:blipFill>
              <a:blip r:embed="rId4"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57" name="Rounded Rectangle 53"/>
            <p:cNvSpPr/>
            <p:nvPr userDrawn="1"/>
          </p:nvSpPr>
          <p:spPr bwMode="auto">
            <a:xfrm>
              <a:off x="5146676" y="1719262"/>
              <a:ext cx="630237" cy="630237"/>
            </a:xfrm>
            <a:prstGeom prst="roundRect">
              <a:avLst>
                <a:gd name="adj" fmla="val 12889"/>
              </a:avLst>
            </a:prstGeom>
            <a:blipFill>
              <a:blip r:embed="rId5" cstate="print">
                <a:lum bright="10000"/>
              </a:blip>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58" name="Rounded Rectangle 54"/>
            <p:cNvSpPr/>
            <p:nvPr userDrawn="1"/>
          </p:nvSpPr>
          <p:spPr bwMode="auto">
            <a:xfrm>
              <a:off x="5875337" y="1714499"/>
              <a:ext cx="630237" cy="630237"/>
            </a:xfrm>
            <a:prstGeom prst="roundRect">
              <a:avLst>
                <a:gd name="adj" fmla="val 14400"/>
              </a:avLst>
            </a:prstGeom>
            <a:blipFill>
              <a:blip r:embed="rId6"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59" name="Rounded Rectangle 55"/>
            <p:cNvSpPr/>
            <p:nvPr userDrawn="1"/>
          </p:nvSpPr>
          <p:spPr bwMode="auto">
            <a:xfrm>
              <a:off x="8066089" y="1714499"/>
              <a:ext cx="630237" cy="630237"/>
            </a:xfrm>
            <a:prstGeom prst="roundRect">
              <a:avLst>
                <a:gd name="adj" fmla="val 14400"/>
              </a:avLst>
            </a:prstGeom>
            <a:blipFill>
              <a:blip r:embed="rId7"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60" name="Rounded Rectangle 56"/>
            <p:cNvSpPr/>
            <p:nvPr userDrawn="1"/>
          </p:nvSpPr>
          <p:spPr bwMode="auto">
            <a:xfrm>
              <a:off x="8794752" y="1714499"/>
              <a:ext cx="630237" cy="630237"/>
            </a:xfrm>
            <a:prstGeom prst="roundRect">
              <a:avLst>
                <a:gd name="adj" fmla="val 13644"/>
              </a:avLst>
            </a:prstGeom>
            <a:blipFill>
              <a:blip r:embed="rId8"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61" name="Rounded Rectangle 57"/>
            <p:cNvSpPr/>
            <p:nvPr userDrawn="1"/>
          </p:nvSpPr>
          <p:spPr bwMode="auto">
            <a:xfrm>
              <a:off x="9513890" y="1714499"/>
              <a:ext cx="630237" cy="630237"/>
            </a:xfrm>
            <a:prstGeom prst="roundRect">
              <a:avLst>
                <a:gd name="adj" fmla="val 13644"/>
              </a:avLst>
            </a:prstGeom>
            <a:blipFill>
              <a:blip r:embed="rId9"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62" name="Rounded Rectangle 58"/>
            <p:cNvSpPr/>
            <p:nvPr userDrawn="1"/>
          </p:nvSpPr>
          <p:spPr bwMode="auto">
            <a:xfrm>
              <a:off x="3670301" y="1714499"/>
              <a:ext cx="630237" cy="630237"/>
            </a:xfrm>
            <a:prstGeom prst="roundRect">
              <a:avLst>
                <a:gd name="adj" fmla="val 13644"/>
              </a:avLst>
            </a:prstGeom>
            <a:blipFill>
              <a:blip r:embed="rId10"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grpSp>
          <p:nvGrpSpPr>
            <p:cNvPr id="38" name="Group 218"/>
            <p:cNvGrpSpPr>
              <a:grpSpLocks/>
            </p:cNvGrpSpPr>
            <p:nvPr userDrawn="1"/>
          </p:nvGrpSpPr>
          <p:grpSpPr bwMode="auto">
            <a:xfrm>
              <a:off x="4403724" y="1704977"/>
              <a:ext cx="647698" cy="647698"/>
              <a:chOff x="4424" y="0"/>
              <a:chExt cx="268" cy="268"/>
            </a:xfrm>
            <a:effectLst>
              <a:glow rad="63500">
                <a:schemeClr val="accent3">
                  <a:satMod val="175000"/>
                  <a:alpha val="40000"/>
                </a:schemeClr>
              </a:glow>
              <a:outerShdw blurRad="50800" dist="38100" dir="5400000" algn="t" rotWithShape="0">
                <a:prstClr val="black">
                  <a:alpha val="40000"/>
                </a:prstClr>
              </a:outerShdw>
            </a:effectLst>
          </p:grpSpPr>
          <p:sp>
            <p:nvSpPr>
              <p:cNvPr id="79" name="Freeform 219"/>
              <p:cNvSpPr>
                <a:spLocks/>
              </p:cNvSpPr>
              <p:nvPr/>
            </p:nvSpPr>
            <p:spPr bwMode="auto">
              <a:xfrm>
                <a:off x="4427" y="3"/>
                <a:ext cx="262" cy="261"/>
              </a:xfrm>
              <a:custGeom>
                <a:avLst/>
                <a:gdLst/>
                <a:ahLst/>
                <a:cxnLst>
                  <a:cxn ang="0">
                    <a:pos x="554" y="492"/>
                  </a:cxn>
                  <a:cxn ang="0">
                    <a:pos x="492" y="554"/>
                  </a:cxn>
                  <a:cxn ang="0">
                    <a:pos x="63" y="554"/>
                  </a:cxn>
                  <a:cxn ang="0">
                    <a:pos x="0" y="492"/>
                  </a:cxn>
                  <a:cxn ang="0">
                    <a:pos x="0" y="63"/>
                  </a:cxn>
                  <a:cxn ang="0">
                    <a:pos x="63" y="0"/>
                  </a:cxn>
                  <a:cxn ang="0">
                    <a:pos x="492" y="0"/>
                  </a:cxn>
                  <a:cxn ang="0">
                    <a:pos x="554" y="63"/>
                  </a:cxn>
                  <a:cxn ang="0">
                    <a:pos x="554" y="492"/>
                  </a:cxn>
                </a:cxnLst>
                <a:rect l="0" t="0" r="r" b="b"/>
                <a:pathLst>
                  <a:path w="554" h="554">
                    <a:moveTo>
                      <a:pt x="554" y="492"/>
                    </a:moveTo>
                    <a:cubicBezTo>
                      <a:pt x="554" y="526"/>
                      <a:pt x="526" y="554"/>
                      <a:pt x="492" y="554"/>
                    </a:cubicBezTo>
                    <a:cubicBezTo>
                      <a:pt x="63" y="554"/>
                      <a:pt x="63" y="554"/>
                      <a:pt x="63" y="554"/>
                    </a:cubicBezTo>
                    <a:cubicBezTo>
                      <a:pt x="29" y="554"/>
                      <a:pt x="0" y="526"/>
                      <a:pt x="0" y="492"/>
                    </a:cubicBezTo>
                    <a:cubicBezTo>
                      <a:pt x="0" y="63"/>
                      <a:pt x="0" y="63"/>
                      <a:pt x="0" y="63"/>
                    </a:cubicBezTo>
                    <a:cubicBezTo>
                      <a:pt x="0" y="28"/>
                      <a:pt x="29" y="0"/>
                      <a:pt x="63" y="0"/>
                    </a:cubicBezTo>
                    <a:cubicBezTo>
                      <a:pt x="492" y="0"/>
                      <a:pt x="492" y="0"/>
                      <a:pt x="492" y="0"/>
                    </a:cubicBezTo>
                    <a:cubicBezTo>
                      <a:pt x="526" y="0"/>
                      <a:pt x="554" y="28"/>
                      <a:pt x="554" y="63"/>
                    </a:cubicBezTo>
                    <a:lnTo>
                      <a:pt x="554" y="492"/>
                    </a:lnTo>
                    <a:close/>
                  </a:path>
                </a:pathLst>
              </a:custGeom>
              <a:gradFill rotWithShape="0">
                <a:gsLst>
                  <a:gs pos="0">
                    <a:srgbClr val="FFAF00">
                      <a:gamma/>
                      <a:tint val="50980"/>
                      <a:invGamma/>
                    </a:srgbClr>
                  </a:gs>
                  <a:gs pos="100000">
                    <a:srgbClr val="FFAF00"/>
                  </a:gs>
                </a:gsLst>
                <a:lin ang="5400000" scaled="1"/>
              </a:gradFill>
              <a:ln w="9525">
                <a:noFill/>
                <a:round/>
                <a:headEnd/>
                <a:tailEnd/>
              </a:ln>
            </p:spPr>
            <p:txBody>
              <a:bodyPr/>
              <a:lstStyle/>
              <a:p>
                <a:pPr>
                  <a:buFontTx/>
                  <a:buNone/>
                  <a:defRPr/>
                </a:pPr>
                <a:endParaRPr lang="fi-FI" sz="1800">
                  <a:solidFill>
                    <a:srgbClr val="000000"/>
                  </a:solidFill>
                </a:endParaRPr>
              </a:p>
            </p:txBody>
          </p:sp>
          <p:sp>
            <p:nvSpPr>
              <p:cNvPr id="80" name="Freeform 220"/>
              <p:cNvSpPr>
                <a:spLocks noEditPoints="1"/>
              </p:cNvSpPr>
              <p:nvPr/>
            </p:nvSpPr>
            <p:spPr bwMode="auto">
              <a:xfrm>
                <a:off x="4424" y="0"/>
                <a:ext cx="268" cy="268"/>
              </a:xfrm>
              <a:custGeom>
                <a:avLst/>
                <a:gdLst/>
                <a:ahLst/>
                <a:cxnLst>
                  <a:cxn ang="0">
                    <a:pos x="69" y="567"/>
                  </a:cxn>
                  <a:cxn ang="0">
                    <a:pos x="0" y="498"/>
                  </a:cxn>
                  <a:cxn ang="0">
                    <a:pos x="0" y="69"/>
                  </a:cxn>
                  <a:cxn ang="0">
                    <a:pos x="69" y="0"/>
                  </a:cxn>
                  <a:cxn ang="0">
                    <a:pos x="498" y="0"/>
                  </a:cxn>
                  <a:cxn ang="0">
                    <a:pos x="567" y="68"/>
                  </a:cxn>
                  <a:cxn ang="0">
                    <a:pos x="567" y="68"/>
                  </a:cxn>
                  <a:cxn ang="0">
                    <a:pos x="567" y="498"/>
                  </a:cxn>
                  <a:cxn ang="0">
                    <a:pos x="498" y="567"/>
                  </a:cxn>
                  <a:cxn ang="0">
                    <a:pos x="69" y="567"/>
                  </a:cxn>
                  <a:cxn ang="0">
                    <a:pos x="13" y="69"/>
                  </a:cxn>
                  <a:cxn ang="0">
                    <a:pos x="13" y="498"/>
                  </a:cxn>
                  <a:cxn ang="0">
                    <a:pos x="69" y="554"/>
                  </a:cxn>
                  <a:cxn ang="0">
                    <a:pos x="498" y="554"/>
                  </a:cxn>
                  <a:cxn ang="0">
                    <a:pos x="554" y="498"/>
                  </a:cxn>
                  <a:cxn ang="0">
                    <a:pos x="554" y="69"/>
                  </a:cxn>
                  <a:cxn ang="0">
                    <a:pos x="554" y="69"/>
                  </a:cxn>
                  <a:cxn ang="0">
                    <a:pos x="498" y="13"/>
                  </a:cxn>
                  <a:cxn ang="0">
                    <a:pos x="69" y="13"/>
                  </a:cxn>
                  <a:cxn ang="0">
                    <a:pos x="13" y="69"/>
                  </a:cxn>
                </a:cxnLst>
                <a:rect l="0" t="0" r="r" b="b"/>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5" y="0"/>
                      <a:pt x="566" y="30"/>
                      <a:pt x="567" y="68"/>
                    </a:cubicBezTo>
                    <a:cubicBezTo>
                      <a:pt x="567" y="68"/>
                      <a:pt x="567" y="68"/>
                      <a:pt x="567" y="68"/>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3" y="529"/>
                      <a:pt x="38" y="554"/>
                      <a:pt x="69" y="554"/>
                    </a:cubicBezTo>
                    <a:cubicBezTo>
                      <a:pt x="498" y="554"/>
                      <a:pt x="498" y="554"/>
                      <a:pt x="498" y="554"/>
                    </a:cubicBezTo>
                    <a:cubicBezTo>
                      <a:pt x="529" y="554"/>
                      <a:pt x="554" y="529"/>
                      <a:pt x="554" y="498"/>
                    </a:cubicBezTo>
                    <a:cubicBezTo>
                      <a:pt x="554" y="69"/>
                      <a:pt x="554" y="69"/>
                      <a:pt x="554" y="69"/>
                    </a:cubicBezTo>
                    <a:cubicBezTo>
                      <a:pt x="554" y="69"/>
                      <a:pt x="554" y="69"/>
                      <a:pt x="554" y="69"/>
                    </a:cubicBezTo>
                    <a:cubicBezTo>
                      <a:pt x="554" y="38"/>
                      <a:pt x="529" y="13"/>
                      <a:pt x="498" y="13"/>
                    </a:cubicBezTo>
                    <a:cubicBezTo>
                      <a:pt x="69" y="13"/>
                      <a:pt x="69" y="13"/>
                      <a:pt x="69" y="13"/>
                    </a:cubicBezTo>
                    <a:cubicBezTo>
                      <a:pt x="38" y="13"/>
                      <a:pt x="13" y="38"/>
                      <a:pt x="13" y="69"/>
                    </a:cubicBezTo>
                    <a:close/>
                  </a:path>
                </a:pathLst>
              </a:custGeom>
              <a:solidFill>
                <a:schemeClr val="bg1"/>
              </a:solidFill>
              <a:ln w="9525">
                <a:noFill/>
                <a:round/>
                <a:headEnd/>
                <a:tailEnd/>
              </a:ln>
            </p:spPr>
            <p:txBody>
              <a:bodyPr/>
              <a:lstStyle/>
              <a:p>
                <a:pPr>
                  <a:buFontTx/>
                  <a:buNone/>
                  <a:defRPr/>
                </a:pPr>
                <a:endParaRPr lang="fi-FI" sz="1800">
                  <a:solidFill>
                    <a:srgbClr val="000000"/>
                  </a:solidFill>
                </a:endParaRPr>
              </a:p>
            </p:txBody>
          </p:sp>
          <p:sp>
            <p:nvSpPr>
              <p:cNvPr id="81" name="Freeform 221"/>
              <p:cNvSpPr>
                <a:spLocks/>
              </p:cNvSpPr>
              <p:nvPr/>
            </p:nvSpPr>
            <p:spPr bwMode="auto">
              <a:xfrm>
                <a:off x="4608" y="65"/>
                <a:ext cx="17" cy="58"/>
              </a:xfrm>
              <a:custGeom>
                <a:avLst/>
                <a:gdLst/>
                <a:ahLst/>
                <a:cxnLst>
                  <a:cxn ang="0">
                    <a:pos x="2" y="120"/>
                  </a:cxn>
                  <a:cxn ang="0">
                    <a:pos x="2" y="111"/>
                  </a:cxn>
                  <a:cxn ang="0">
                    <a:pos x="23" y="61"/>
                  </a:cxn>
                  <a:cxn ang="0">
                    <a:pos x="2" y="11"/>
                  </a:cxn>
                  <a:cxn ang="0">
                    <a:pos x="2" y="2"/>
                  </a:cxn>
                  <a:cxn ang="0">
                    <a:pos x="11" y="2"/>
                  </a:cxn>
                  <a:cxn ang="0">
                    <a:pos x="36" y="61"/>
                  </a:cxn>
                  <a:cxn ang="0">
                    <a:pos x="11" y="120"/>
                  </a:cxn>
                  <a:cxn ang="0">
                    <a:pos x="7" y="122"/>
                  </a:cxn>
                  <a:cxn ang="0">
                    <a:pos x="2" y="120"/>
                  </a:cxn>
                </a:cxnLst>
                <a:rect l="0" t="0" r="r" b="b"/>
                <a:pathLst>
                  <a:path w="36" h="122">
                    <a:moveTo>
                      <a:pt x="2" y="120"/>
                    </a:moveTo>
                    <a:cubicBezTo>
                      <a:pt x="0" y="117"/>
                      <a:pt x="0" y="113"/>
                      <a:pt x="2" y="111"/>
                    </a:cubicBezTo>
                    <a:cubicBezTo>
                      <a:pt x="15" y="98"/>
                      <a:pt x="23" y="80"/>
                      <a:pt x="23" y="61"/>
                    </a:cubicBezTo>
                    <a:cubicBezTo>
                      <a:pt x="23" y="42"/>
                      <a:pt x="15" y="24"/>
                      <a:pt x="2" y="11"/>
                    </a:cubicBezTo>
                    <a:cubicBezTo>
                      <a:pt x="0" y="9"/>
                      <a:pt x="0" y="5"/>
                      <a:pt x="2" y="2"/>
                    </a:cubicBezTo>
                    <a:cubicBezTo>
                      <a:pt x="5" y="0"/>
                      <a:pt x="9" y="0"/>
                      <a:pt x="11" y="2"/>
                    </a:cubicBezTo>
                    <a:cubicBezTo>
                      <a:pt x="26" y="17"/>
                      <a:pt x="36" y="38"/>
                      <a:pt x="36" y="61"/>
                    </a:cubicBezTo>
                    <a:cubicBezTo>
                      <a:pt x="36" y="84"/>
                      <a:pt x="26" y="105"/>
                      <a:pt x="11" y="120"/>
                    </a:cubicBezTo>
                    <a:cubicBezTo>
                      <a:pt x="10" y="121"/>
                      <a:pt x="8" y="122"/>
                      <a:pt x="7" y="122"/>
                    </a:cubicBezTo>
                    <a:cubicBezTo>
                      <a:pt x="5" y="122"/>
                      <a:pt x="3" y="121"/>
                      <a:pt x="2" y="120"/>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2" name="Freeform 222"/>
              <p:cNvSpPr>
                <a:spLocks/>
              </p:cNvSpPr>
              <p:nvPr/>
            </p:nvSpPr>
            <p:spPr bwMode="auto">
              <a:xfrm>
                <a:off x="4618" y="52"/>
                <a:ext cx="22" cy="84"/>
              </a:xfrm>
              <a:custGeom>
                <a:avLst/>
                <a:gdLst/>
                <a:ahLst/>
                <a:cxnLst>
                  <a:cxn ang="0">
                    <a:pos x="2" y="174"/>
                  </a:cxn>
                  <a:cxn ang="0">
                    <a:pos x="2" y="165"/>
                  </a:cxn>
                  <a:cxn ang="0">
                    <a:pos x="34" y="88"/>
                  </a:cxn>
                  <a:cxn ang="0">
                    <a:pos x="2" y="11"/>
                  </a:cxn>
                  <a:cxn ang="0">
                    <a:pos x="2" y="2"/>
                  </a:cxn>
                  <a:cxn ang="0">
                    <a:pos x="11" y="2"/>
                  </a:cxn>
                  <a:cxn ang="0">
                    <a:pos x="47" y="88"/>
                  </a:cxn>
                  <a:cxn ang="0">
                    <a:pos x="12" y="174"/>
                  </a:cxn>
                  <a:cxn ang="0">
                    <a:pos x="7" y="176"/>
                  </a:cxn>
                  <a:cxn ang="0">
                    <a:pos x="2" y="174"/>
                  </a:cxn>
                </a:cxnLst>
                <a:rect l="0" t="0" r="r" b="b"/>
                <a:pathLst>
                  <a:path w="47" h="176">
                    <a:moveTo>
                      <a:pt x="2" y="174"/>
                    </a:moveTo>
                    <a:cubicBezTo>
                      <a:pt x="0" y="171"/>
                      <a:pt x="0" y="167"/>
                      <a:pt x="2" y="165"/>
                    </a:cubicBezTo>
                    <a:cubicBezTo>
                      <a:pt x="22" y="145"/>
                      <a:pt x="34" y="118"/>
                      <a:pt x="34" y="88"/>
                    </a:cubicBezTo>
                    <a:cubicBezTo>
                      <a:pt x="34" y="58"/>
                      <a:pt x="22" y="31"/>
                      <a:pt x="2" y="11"/>
                    </a:cubicBezTo>
                    <a:cubicBezTo>
                      <a:pt x="0" y="9"/>
                      <a:pt x="0" y="5"/>
                      <a:pt x="2" y="2"/>
                    </a:cubicBezTo>
                    <a:cubicBezTo>
                      <a:pt x="5" y="0"/>
                      <a:pt x="9" y="0"/>
                      <a:pt x="11" y="2"/>
                    </a:cubicBezTo>
                    <a:cubicBezTo>
                      <a:pt x="33" y="24"/>
                      <a:pt x="47" y="55"/>
                      <a:pt x="47" y="88"/>
                    </a:cubicBezTo>
                    <a:cubicBezTo>
                      <a:pt x="47" y="122"/>
                      <a:pt x="33" y="152"/>
                      <a:pt x="12" y="174"/>
                    </a:cubicBezTo>
                    <a:cubicBezTo>
                      <a:pt x="10" y="175"/>
                      <a:pt x="9" y="176"/>
                      <a:pt x="7" y="176"/>
                    </a:cubicBezTo>
                    <a:cubicBezTo>
                      <a:pt x="5" y="176"/>
                      <a:pt x="4" y="175"/>
                      <a:pt x="2" y="174"/>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3" name="Freeform 223"/>
              <p:cNvSpPr>
                <a:spLocks/>
              </p:cNvSpPr>
              <p:nvPr/>
            </p:nvSpPr>
            <p:spPr bwMode="auto">
              <a:xfrm>
                <a:off x="4629" y="39"/>
                <a:ext cx="27" cy="109"/>
              </a:xfrm>
              <a:custGeom>
                <a:avLst/>
                <a:gdLst/>
                <a:ahLst/>
                <a:cxnLst>
                  <a:cxn ang="0">
                    <a:pos x="2" y="229"/>
                  </a:cxn>
                  <a:cxn ang="0">
                    <a:pos x="2" y="220"/>
                  </a:cxn>
                  <a:cxn ang="0">
                    <a:pos x="45" y="116"/>
                  </a:cxn>
                  <a:cxn ang="0">
                    <a:pos x="2" y="12"/>
                  </a:cxn>
                  <a:cxn ang="0">
                    <a:pos x="2" y="3"/>
                  </a:cxn>
                  <a:cxn ang="0">
                    <a:pos x="12" y="3"/>
                  </a:cxn>
                  <a:cxn ang="0">
                    <a:pos x="58" y="116"/>
                  </a:cxn>
                  <a:cxn ang="0">
                    <a:pos x="12" y="229"/>
                  </a:cxn>
                  <a:cxn ang="0">
                    <a:pos x="7" y="231"/>
                  </a:cxn>
                  <a:cxn ang="0">
                    <a:pos x="2" y="229"/>
                  </a:cxn>
                </a:cxnLst>
                <a:rect l="0" t="0" r="r" b="b"/>
                <a:pathLst>
                  <a:path w="58" h="231">
                    <a:moveTo>
                      <a:pt x="2" y="229"/>
                    </a:moveTo>
                    <a:cubicBezTo>
                      <a:pt x="0" y="226"/>
                      <a:pt x="0" y="222"/>
                      <a:pt x="2" y="220"/>
                    </a:cubicBezTo>
                    <a:cubicBezTo>
                      <a:pt x="29" y="193"/>
                      <a:pt x="45" y="157"/>
                      <a:pt x="45" y="116"/>
                    </a:cubicBezTo>
                    <a:cubicBezTo>
                      <a:pt x="45" y="75"/>
                      <a:pt x="29" y="39"/>
                      <a:pt x="2" y="12"/>
                    </a:cubicBezTo>
                    <a:cubicBezTo>
                      <a:pt x="0" y="10"/>
                      <a:pt x="0" y="6"/>
                      <a:pt x="2" y="3"/>
                    </a:cubicBezTo>
                    <a:cubicBezTo>
                      <a:pt x="5" y="0"/>
                      <a:pt x="9" y="0"/>
                      <a:pt x="12" y="3"/>
                    </a:cubicBezTo>
                    <a:cubicBezTo>
                      <a:pt x="41" y="32"/>
                      <a:pt x="58" y="72"/>
                      <a:pt x="58" y="116"/>
                    </a:cubicBezTo>
                    <a:cubicBezTo>
                      <a:pt x="58" y="160"/>
                      <a:pt x="41" y="200"/>
                      <a:pt x="12" y="229"/>
                    </a:cubicBezTo>
                    <a:cubicBezTo>
                      <a:pt x="10" y="230"/>
                      <a:pt x="9" y="231"/>
                      <a:pt x="7" y="231"/>
                    </a:cubicBezTo>
                    <a:cubicBezTo>
                      <a:pt x="5" y="231"/>
                      <a:pt x="4" y="230"/>
                      <a:pt x="2" y="229"/>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4" name="Freeform 224"/>
              <p:cNvSpPr>
                <a:spLocks/>
              </p:cNvSpPr>
              <p:nvPr/>
            </p:nvSpPr>
            <p:spPr bwMode="auto">
              <a:xfrm>
                <a:off x="4639" y="26"/>
                <a:ext cx="33" cy="135"/>
              </a:xfrm>
              <a:custGeom>
                <a:avLst/>
                <a:gdLst/>
                <a:ahLst/>
                <a:cxnLst>
                  <a:cxn ang="0">
                    <a:pos x="3" y="283"/>
                  </a:cxn>
                  <a:cxn ang="0">
                    <a:pos x="3" y="274"/>
                  </a:cxn>
                  <a:cxn ang="0">
                    <a:pos x="57" y="143"/>
                  </a:cxn>
                  <a:cxn ang="0">
                    <a:pos x="3" y="12"/>
                  </a:cxn>
                  <a:cxn ang="0">
                    <a:pos x="3" y="3"/>
                  </a:cxn>
                  <a:cxn ang="0">
                    <a:pos x="12" y="3"/>
                  </a:cxn>
                  <a:cxn ang="0">
                    <a:pos x="70" y="143"/>
                  </a:cxn>
                  <a:cxn ang="0">
                    <a:pos x="12" y="283"/>
                  </a:cxn>
                  <a:cxn ang="0">
                    <a:pos x="7" y="285"/>
                  </a:cxn>
                  <a:cxn ang="0">
                    <a:pos x="3" y="283"/>
                  </a:cxn>
                </a:cxnLst>
                <a:rect l="0" t="0" r="r" b="b"/>
                <a:pathLst>
                  <a:path w="70" h="285">
                    <a:moveTo>
                      <a:pt x="3" y="283"/>
                    </a:moveTo>
                    <a:cubicBezTo>
                      <a:pt x="0" y="281"/>
                      <a:pt x="0" y="276"/>
                      <a:pt x="3" y="274"/>
                    </a:cubicBezTo>
                    <a:cubicBezTo>
                      <a:pt x="36" y="240"/>
                      <a:pt x="57" y="194"/>
                      <a:pt x="57" y="143"/>
                    </a:cubicBezTo>
                    <a:cubicBezTo>
                      <a:pt x="57" y="92"/>
                      <a:pt x="36" y="46"/>
                      <a:pt x="3" y="12"/>
                    </a:cubicBezTo>
                    <a:cubicBezTo>
                      <a:pt x="0" y="10"/>
                      <a:pt x="0" y="5"/>
                      <a:pt x="3" y="3"/>
                    </a:cubicBezTo>
                    <a:cubicBezTo>
                      <a:pt x="5" y="0"/>
                      <a:pt x="9" y="0"/>
                      <a:pt x="12" y="3"/>
                    </a:cubicBezTo>
                    <a:cubicBezTo>
                      <a:pt x="48" y="39"/>
                      <a:pt x="70" y="88"/>
                      <a:pt x="70" y="143"/>
                    </a:cubicBezTo>
                    <a:cubicBezTo>
                      <a:pt x="70" y="198"/>
                      <a:pt x="48" y="247"/>
                      <a:pt x="12" y="283"/>
                    </a:cubicBezTo>
                    <a:cubicBezTo>
                      <a:pt x="11" y="284"/>
                      <a:pt x="9" y="285"/>
                      <a:pt x="7" y="285"/>
                    </a:cubicBezTo>
                    <a:cubicBezTo>
                      <a:pt x="6" y="285"/>
                      <a:pt x="4" y="284"/>
                      <a:pt x="3" y="283"/>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5" name="Oval 225"/>
              <p:cNvSpPr>
                <a:spLocks noChangeArrowheads="1"/>
              </p:cNvSpPr>
              <p:nvPr/>
            </p:nvSpPr>
            <p:spPr bwMode="auto">
              <a:xfrm>
                <a:off x="4519" y="73"/>
                <a:ext cx="15" cy="40"/>
              </a:xfrm>
              <a:prstGeom prst="ellipse">
                <a:avLst/>
              </a:pr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6" name="Freeform 226"/>
              <p:cNvSpPr>
                <a:spLocks/>
              </p:cNvSpPr>
              <p:nvPr/>
            </p:nvSpPr>
            <p:spPr bwMode="auto">
              <a:xfrm>
                <a:off x="4530" y="73"/>
                <a:ext cx="21" cy="40"/>
              </a:xfrm>
              <a:custGeom>
                <a:avLst/>
                <a:gdLst/>
                <a:ahLst/>
                <a:cxnLst>
                  <a:cxn ang="0">
                    <a:pos x="27" y="0"/>
                  </a:cxn>
                  <a:cxn ang="0">
                    <a:pos x="3" y="0"/>
                  </a:cxn>
                  <a:cxn ang="0">
                    <a:pos x="3" y="0"/>
                  </a:cxn>
                  <a:cxn ang="0">
                    <a:pos x="16" y="43"/>
                  </a:cxn>
                  <a:cxn ang="0">
                    <a:pos x="0" y="85"/>
                  </a:cxn>
                  <a:cxn ang="0">
                    <a:pos x="27" y="85"/>
                  </a:cxn>
                  <a:cxn ang="0">
                    <a:pos x="43" y="43"/>
                  </a:cxn>
                  <a:cxn ang="0">
                    <a:pos x="27" y="0"/>
                  </a:cxn>
                </a:cxnLst>
                <a:rect l="0" t="0" r="r" b="b"/>
                <a:pathLst>
                  <a:path w="43" h="85">
                    <a:moveTo>
                      <a:pt x="27" y="0"/>
                    </a:moveTo>
                    <a:cubicBezTo>
                      <a:pt x="3" y="0"/>
                      <a:pt x="3" y="0"/>
                      <a:pt x="3" y="0"/>
                    </a:cubicBezTo>
                    <a:cubicBezTo>
                      <a:pt x="3" y="0"/>
                      <a:pt x="3" y="0"/>
                      <a:pt x="3" y="0"/>
                    </a:cubicBezTo>
                    <a:cubicBezTo>
                      <a:pt x="12" y="2"/>
                      <a:pt x="16" y="20"/>
                      <a:pt x="16" y="43"/>
                    </a:cubicBezTo>
                    <a:cubicBezTo>
                      <a:pt x="16" y="66"/>
                      <a:pt x="9" y="85"/>
                      <a:pt x="0" y="85"/>
                    </a:cubicBezTo>
                    <a:cubicBezTo>
                      <a:pt x="27" y="85"/>
                      <a:pt x="27" y="85"/>
                      <a:pt x="27" y="85"/>
                    </a:cubicBezTo>
                    <a:cubicBezTo>
                      <a:pt x="35" y="85"/>
                      <a:pt x="43" y="66"/>
                      <a:pt x="43" y="43"/>
                    </a:cubicBezTo>
                    <a:cubicBezTo>
                      <a:pt x="43" y="19"/>
                      <a:pt x="35" y="0"/>
                      <a:pt x="27" y="0"/>
                    </a:cubicBezTo>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7" name="Oval 227"/>
              <p:cNvSpPr>
                <a:spLocks noChangeArrowheads="1"/>
              </p:cNvSpPr>
              <p:nvPr/>
            </p:nvSpPr>
            <p:spPr bwMode="auto">
              <a:xfrm>
                <a:off x="4585" y="73"/>
                <a:ext cx="15" cy="40"/>
              </a:xfrm>
              <a:prstGeom prst="ellipse">
                <a:avLst/>
              </a:pr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8" name="Freeform 228"/>
              <p:cNvSpPr>
                <a:spLocks/>
              </p:cNvSpPr>
              <p:nvPr/>
            </p:nvSpPr>
            <p:spPr bwMode="auto">
              <a:xfrm>
                <a:off x="4569" y="73"/>
                <a:ext cx="19" cy="40"/>
              </a:xfrm>
              <a:custGeom>
                <a:avLst/>
                <a:gdLst/>
                <a:ahLst/>
                <a:cxnLst>
                  <a:cxn ang="0">
                    <a:pos x="16" y="0"/>
                  </a:cxn>
                  <a:cxn ang="0">
                    <a:pos x="39" y="0"/>
                  </a:cxn>
                  <a:cxn ang="0">
                    <a:pos x="39" y="0"/>
                  </a:cxn>
                  <a:cxn ang="0">
                    <a:pos x="26" y="43"/>
                  </a:cxn>
                  <a:cxn ang="0">
                    <a:pos x="42" y="85"/>
                  </a:cxn>
                  <a:cxn ang="0">
                    <a:pos x="16" y="85"/>
                  </a:cxn>
                  <a:cxn ang="0">
                    <a:pos x="0" y="43"/>
                  </a:cxn>
                  <a:cxn ang="0">
                    <a:pos x="16" y="0"/>
                  </a:cxn>
                </a:cxnLst>
                <a:rect l="0" t="0" r="r" b="b"/>
                <a:pathLst>
                  <a:path w="42" h="85">
                    <a:moveTo>
                      <a:pt x="16" y="0"/>
                    </a:moveTo>
                    <a:cubicBezTo>
                      <a:pt x="39" y="0"/>
                      <a:pt x="39" y="0"/>
                      <a:pt x="39" y="0"/>
                    </a:cubicBezTo>
                    <a:cubicBezTo>
                      <a:pt x="39" y="0"/>
                      <a:pt x="39" y="0"/>
                      <a:pt x="39" y="0"/>
                    </a:cubicBezTo>
                    <a:cubicBezTo>
                      <a:pt x="31" y="2"/>
                      <a:pt x="26" y="20"/>
                      <a:pt x="26" y="43"/>
                    </a:cubicBezTo>
                    <a:cubicBezTo>
                      <a:pt x="26" y="66"/>
                      <a:pt x="34" y="85"/>
                      <a:pt x="42" y="85"/>
                    </a:cubicBezTo>
                    <a:cubicBezTo>
                      <a:pt x="16" y="85"/>
                      <a:pt x="16" y="85"/>
                      <a:pt x="16" y="85"/>
                    </a:cubicBezTo>
                    <a:cubicBezTo>
                      <a:pt x="7" y="85"/>
                      <a:pt x="0" y="66"/>
                      <a:pt x="0" y="43"/>
                    </a:cubicBezTo>
                    <a:cubicBezTo>
                      <a:pt x="0" y="19"/>
                      <a:pt x="7" y="0"/>
                      <a:pt x="16" y="0"/>
                    </a:cubicBezTo>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89" name="Freeform 229"/>
              <p:cNvSpPr>
                <a:spLocks/>
              </p:cNvSpPr>
              <p:nvPr/>
            </p:nvSpPr>
            <p:spPr bwMode="auto">
              <a:xfrm>
                <a:off x="4494" y="65"/>
                <a:ext cx="17" cy="58"/>
              </a:xfrm>
              <a:custGeom>
                <a:avLst/>
                <a:gdLst/>
                <a:ahLst/>
                <a:cxnLst>
                  <a:cxn ang="0">
                    <a:pos x="24" y="120"/>
                  </a:cxn>
                  <a:cxn ang="0">
                    <a:pos x="0" y="61"/>
                  </a:cxn>
                  <a:cxn ang="0">
                    <a:pos x="24" y="2"/>
                  </a:cxn>
                  <a:cxn ang="0">
                    <a:pos x="34" y="2"/>
                  </a:cxn>
                  <a:cxn ang="0">
                    <a:pos x="34" y="11"/>
                  </a:cxn>
                  <a:cxn ang="0">
                    <a:pos x="13" y="61"/>
                  </a:cxn>
                  <a:cxn ang="0">
                    <a:pos x="34" y="111"/>
                  </a:cxn>
                  <a:cxn ang="0">
                    <a:pos x="34" y="111"/>
                  </a:cxn>
                  <a:cxn ang="0">
                    <a:pos x="34" y="120"/>
                  </a:cxn>
                  <a:cxn ang="0">
                    <a:pos x="29" y="122"/>
                  </a:cxn>
                  <a:cxn ang="0">
                    <a:pos x="24" y="120"/>
                  </a:cxn>
                </a:cxnLst>
                <a:rect l="0" t="0" r="r" b="b"/>
                <a:pathLst>
                  <a:path w="36" h="122">
                    <a:moveTo>
                      <a:pt x="24" y="120"/>
                    </a:moveTo>
                    <a:cubicBezTo>
                      <a:pt x="9" y="105"/>
                      <a:pt x="0" y="84"/>
                      <a:pt x="0" y="61"/>
                    </a:cubicBezTo>
                    <a:cubicBezTo>
                      <a:pt x="0" y="38"/>
                      <a:pt x="9" y="17"/>
                      <a:pt x="24" y="2"/>
                    </a:cubicBezTo>
                    <a:cubicBezTo>
                      <a:pt x="27" y="0"/>
                      <a:pt x="31" y="0"/>
                      <a:pt x="34" y="2"/>
                    </a:cubicBezTo>
                    <a:cubicBezTo>
                      <a:pt x="36" y="5"/>
                      <a:pt x="36" y="9"/>
                      <a:pt x="34" y="11"/>
                    </a:cubicBezTo>
                    <a:cubicBezTo>
                      <a:pt x="21" y="24"/>
                      <a:pt x="13" y="42"/>
                      <a:pt x="13" y="61"/>
                    </a:cubicBezTo>
                    <a:cubicBezTo>
                      <a:pt x="13" y="80"/>
                      <a:pt x="21" y="98"/>
                      <a:pt x="34" y="111"/>
                    </a:cubicBezTo>
                    <a:cubicBezTo>
                      <a:pt x="34" y="111"/>
                      <a:pt x="34" y="111"/>
                      <a:pt x="34" y="111"/>
                    </a:cubicBezTo>
                    <a:cubicBezTo>
                      <a:pt x="36" y="113"/>
                      <a:pt x="36" y="117"/>
                      <a:pt x="34" y="120"/>
                    </a:cubicBezTo>
                    <a:cubicBezTo>
                      <a:pt x="32" y="121"/>
                      <a:pt x="31" y="122"/>
                      <a:pt x="29" y="122"/>
                    </a:cubicBezTo>
                    <a:cubicBezTo>
                      <a:pt x="27" y="122"/>
                      <a:pt x="26" y="121"/>
                      <a:pt x="24" y="120"/>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90" name="Freeform 230"/>
              <p:cNvSpPr>
                <a:spLocks/>
              </p:cNvSpPr>
              <p:nvPr/>
            </p:nvSpPr>
            <p:spPr bwMode="auto">
              <a:xfrm>
                <a:off x="4479" y="52"/>
                <a:ext cx="22" cy="84"/>
              </a:xfrm>
              <a:custGeom>
                <a:avLst/>
                <a:gdLst/>
                <a:ahLst/>
                <a:cxnLst>
                  <a:cxn ang="0">
                    <a:pos x="35" y="174"/>
                  </a:cxn>
                  <a:cxn ang="0">
                    <a:pos x="0" y="88"/>
                  </a:cxn>
                  <a:cxn ang="0">
                    <a:pos x="35" y="2"/>
                  </a:cxn>
                  <a:cxn ang="0">
                    <a:pos x="35" y="2"/>
                  </a:cxn>
                  <a:cxn ang="0">
                    <a:pos x="44" y="2"/>
                  </a:cxn>
                  <a:cxn ang="0">
                    <a:pos x="44" y="11"/>
                  </a:cxn>
                  <a:cxn ang="0">
                    <a:pos x="13" y="88"/>
                  </a:cxn>
                  <a:cxn ang="0">
                    <a:pos x="44" y="165"/>
                  </a:cxn>
                  <a:cxn ang="0">
                    <a:pos x="44" y="174"/>
                  </a:cxn>
                  <a:cxn ang="0">
                    <a:pos x="40" y="176"/>
                  </a:cxn>
                  <a:cxn ang="0">
                    <a:pos x="35" y="174"/>
                  </a:cxn>
                </a:cxnLst>
                <a:rect l="0" t="0" r="r" b="b"/>
                <a:pathLst>
                  <a:path w="47" h="176">
                    <a:moveTo>
                      <a:pt x="35" y="174"/>
                    </a:moveTo>
                    <a:cubicBezTo>
                      <a:pt x="13" y="152"/>
                      <a:pt x="0" y="122"/>
                      <a:pt x="0" y="88"/>
                    </a:cubicBezTo>
                    <a:cubicBezTo>
                      <a:pt x="0" y="55"/>
                      <a:pt x="13" y="24"/>
                      <a:pt x="35" y="2"/>
                    </a:cubicBezTo>
                    <a:cubicBezTo>
                      <a:pt x="35" y="2"/>
                      <a:pt x="35" y="2"/>
                      <a:pt x="35" y="2"/>
                    </a:cubicBezTo>
                    <a:cubicBezTo>
                      <a:pt x="38" y="0"/>
                      <a:pt x="42" y="0"/>
                      <a:pt x="44" y="2"/>
                    </a:cubicBezTo>
                    <a:cubicBezTo>
                      <a:pt x="47" y="5"/>
                      <a:pt x="47" y="9"/>
                      <a:pt x="44" y="11"/>
                    </a:cubicBezTo>
                    <a:cubicBezTo>
                      <a:pt x="25" y="31"/>
                      <a:pt x="13" y="58"/>
                      <a:pt x="13" y="88"/>
                    </a:cubicBezTo>
                    <a:cubicBezTo>
                      <a:pt x="13" y="118"/>
                      <a:pt x="25" y="145"/>
                      <a:pt x="44" y="165"/>
                    </a:cubicBezTo>
                    <a:cubicBezTo>
                      <a:pt x="47" y="167"/>
                      <a:pt x="47" y="171"/>
                      <a:pt x="44" y="174"/>
                    </a:cubicBezTo>
                    <a:cubicBezTo>
                      <a:pt x="43" y="175"/>
                      <a:pt x="42" y="176"/>
                      <a:pt x="40" y="176"/>
                    </a:cubicBezTo>
                    <a:cubicBezTo>
                      <a:pt x="38" y="176"/>
                      <a:pt x="37" y="175"/>
                      <a:pt x="35" y="174"/>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91" name="Freeform 231"/>
              <p:cNvSpPr>
                <a:spLocks/>
              </p:cNvSpPr>
              <p:nvPr/>
            </p:nvSpPr>
            <p:spPr bwMode="auto">
              <a:xfrm>
                <a:off x="4463" y="39"/>
                <a:ext cx="28" cy="109"/>
              </a:xfrm>
              <a:custGeom>
                <a:avLst/>
                <a:gdLst/>
                <a:ahLst/>
                <a:cxnLst>
                  <a:cxn ang="0">
                    <a:pos x="47" y="229"/>
                  </a:cxn>
                  <a:cxn ang="0">
                    <a:pos x="0" y="116"/>
                  </a:cxn>
                  <a:cxn ang="0">
                    <a:pos x="47" y="3"/>
                  </a:cxn>
                  <a:cxn ang="0">
                    <a:pos x="56" y="3"/>
                  </a:cxn>
                  <a:cxn ang="0">
                    <a:pos x="56" y="12"/>
                  </a:cxn>
                  <a:cxn ang="0">
                    <a:pos x="13" y="116"/>
                  </a:cxn>
                  <a:cxn ang="0">
                    <a:pos x="56" y="220"/>
                  </a:cxn>
                  <a:cxn ang="0">
                    <a:pos x="56" y="220"/>
                  </a:cxn>
                  <a:cxn ang="0">
                    <a:pos x="56" y="229"/>
                  </a:cxn>
                  <a:cxn ang="0">
                    <a:pos x="52" y="231"/>
                  </a:cxn>
                  <a:cxn ang="0">
                    <a:pos x="47" y="229"/>
                  </a:cxn>
                </a:cxnLst>
                <a:rect l="0" t="0" r="r" b="b"/>
                <a:pathLst>
                  <a:path w="59" h="231">
                    <a:moveTo>
                      <a:pt x="47" y="229"/>
                    </a:moveTo>
                    <a:cubicBezTo>
                      <a:pt x="18" y="200"/>
                      <a:pt x="0" y="160"/>
                      <a:pt x="0" y="116"/>
                    </a:cubicBezTo>
                    <a:cubicBezTo>
                      <a:pt x="0" y="72"/>
                      <a:pt x="18" y="32"/>
                      <a:pt x="47" y="3"/>
                    </a:cubicBezTo>
                    <a:cubicBezTo>
                      <a:pt x="50" y="0"/>
                      <a:pt x="54" y="0"/>
                      <a:pt x="56" y="3"/>
                    </a:cubicBezTo>
                    <a:cubicBezTo>
                      <a:pt x="59" y="6"/>
                      <a:pt x="59" y="10"/>
                      <a:pt x="56" y="12"/>
                    </a:cubicBezTo>
                    <a:cubicBezTo>
                      <a:pt x="30" y="39"/>
                      <a:pt x="13" y="75"/>
                      <a:pt x="13" y="116"/>
                    </a:cubicBezTo>
                    <a:cubicBezTo>
                      <a:pt x="13" y="157"/>
                      <a:pt x="30" y="193"/>
                      <a:pt x="56" y="220"/>
                    </a:cubicBezTo>
                    <a:cubicBezTo>
                      <a:pt x="56" y="220"/>
                      <a:pt x="56" y="220"/>
                      <a:pt x="56" y="220"/>
                    </a:cubicBezTo>
                    <a:cubicBezTo>
                      <a:pt x="59" y="222"/>
                      <a:pt x="59" y="226"/>
                      <a:pt x="56" y="229"/>
                    </a:cubicBezTo>
                    <a:cubicBezTo>
                      <a:pt x="55" y="230"/>
                      <a:pt x="53" y="231"/>
                      <a:pt x="52" y="231"/>
                    </a:cubicBezTo>
                    <a:cubicBezTo>
                      <a:pt x="50" y="231"/>
                      <a:pt x="48" y="230"/>
                      <a:pt x="47" y="229"/>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92" name="Freeform 232"/>
              <p:cNvSpPr>
                <a:spLocks/>
              </p:cNvSpPr>
              <p:nvPr/>
            </p:nvSpPr>
            <p:spPr bwMode="auto">
              <a:xfrm>
                <a:off x="4447" y="26"/>
                <a:ext cx="33" cy="135"/>
              </a:xfrm>
              <a:custGeom>
                <a:avLst/>
                <a:gdLst/>
                <a:ahLst/>
                <a:cxnLst>
                  <a:cxn ang="0">
                    <a:pos x="58" y="283"/>
                  </a:cxn>
                  <a:cxn ang="0">
                    <a:pos x="0" y="143"/>
                  </a:cxn>
                  <a:cxn ang="0">
                    <a:pos x="58" y="3"/>
                  </a:cxn>
                  <a:cxn ang="0">
                    <a:pos x="58" y="3"/>
                  </a:cxn>
                  <a:cxn ang="0">
                    <a:pos x="67" y="3"/>
                  </a:cxn>
                  <a:cxn ang="0">
                    <a:pos x="67" y="12"/>
                  </a:cxn>
                  <a:cxn ang="0">
                    <a:pos x="13" y="143"/>
                  </a:cxn>
                  <a:cxn ang="0">
                    <a:pos x="67" y="274"/>
                  </a:cxn>
                  <a:cxn ang="0">
                    <a:pos x="67" y="283"/>
                  </a:cxn>
                  <a:cxn ang="0">
                    <a:pos x="62" y="285"/>
                  </a:cxn>
                  <a:cxn ang="0">
                    <a:pos x="58" y="283"/>
                  </a:cxn>
                </a:cxnLst>
                <a:rect l="0" t="0" r="r" b="b"/>
                <a:pathLst>
                  <a:path w="70" h="285">
                    <a:moveTo>
                      <a:pt x="58" y="283"/>
                    </a:moveTo>
                    <a:cubicBezTo>
                      <a:pt x="22" y="247"/>
                      <a:pt x="0" y="198"/>
                      <a:pt x="0" y="143"/>
                    </a:cubicBezTo>
                    <a:cubicBezTo>
                      <a:pt x="0" y="88"/>
                      <a:pt x="22" y="39"/>
                      <a:pt x="58" y="3"/>
                    </a:cubicBezTo>
                    <a:cubicBezTo>
                      <a:pt x="58" y="3"/>
                      <a:pt x="58" y="3"/>
                      <a:pt x="58" y="3"/>
                    </a:cubicBezTo>
                    <a:cubicBezTo>
                      <a:pt x="60" y="0"/>
                      <a:pt x="64" y="0"/>
                      <a:pt x="67" y="3"/>
                    </a:cubicBezTo>
                    <a:cubicBezTo>
                      <a:pt x="70" y="5"/>
                      <a:pt x="70" y="10"/>
                      <a:pt x="67" y="12"/>
                    </a:cubicBezTo>
                    <a:cubicBezTo>
                      <a:pt x="34" y="46"/>
                      <a:pt x="13" y="92"/>
                      <a:pt x="13" y="143"/>
                    </a:cubicBezTo>
                    <a:cubicBezTo>
                      <a:pt x="13" y="194"/>
                      <a:pt x="34" y="240"/>
                      <a:pt x="67" y="274"/>
                    </a:cubicBezTo>
                    <a:cubicBezTo>
                      <a:pt x="70" y="276"/>
                      <a:pt x="70" y="281"/>
                      <a:pt x="67" y="283"/>
                    </a:cubicBezTo>
                    <a:cubicBezTo>
                      <a:pt x="66" y="284"/>
                      <a:pt x="64" y="285"/>
                      <a:pt x="62" y="285"/>
                    </a:cubicBezTo>
                    <a:cubicBezTo>
                      <a:pt x="61" y="285"/>
                      <a:pt x="59" y="284"/>
                      <a:pt x="58" y="283"/>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93" name="Freeform 233"/>
              <p:cNvSpPr>
                <a:spLocks/>
              </p:cNvSpPr>
              <p:nvPr/>
            </p:nvSpPr>
            <p:spPr bwMode="auto">
              <a:xfrm>
                <a:off x="4538" y="86"/>
                <a:ext cx="43" cy="164"/>
              </a:xfrm>
              <a:custGeom>
                <a:avLst/>
                <a:gdLst/>
                <a:ahLst/>
                <a:cxnLst>
                  <a:cxn ang="0">
                    <a:pos x="53" y="173"/>
                  </a:cxn>
                  <a:cxn ang="0">
                    <a:pos x="53" y="6"/>
                  </a:cxn>
                  <a:cxn ang="0">
                    <a:pos x="46" y="0"/>
                  </a:cxn>
                  <a:cxn ang="0">
                    <a:pos x="40" y="6"/>
                  </a:cxn>
                  <a:cxn ang="0">
                    <a:pos x="40" y="175"/>
                  </a:cxn>
                  <a:cxn ang="0">
                    <a:pos x="0" y="346"/>
                  </a:cxn>
                  <a:cxn ang="0">
                    <a:pos x="13" y="346"/>
                  </a:cxn>
                  <a:cxn ang="0">
                    <a:pos x="40" y="232"/>
                  </a:cxn>
                  <a:cxn ang="0">
                    <a:pos x="40" y="346"/>
                  </a:cxn>
                  <a:cxn ang="0">
                    <a:pos x="53" y="346"/>
                  </a:cxn>
                  <a:cxn ang="0">
                    <a:pos x="53" y="233"/>
                  </a:cxn>
                  <a:cxn ang="0">
                    <a:pos x="78" y="346"/>
                  </a:cxn>
                  <a:cxn ang="0">
                    <a:pos x="91" y="346"/>
                  </a:cxn>
                  <a:cxn ang="0">
                    <a:pos x="53" y="174"/>
                  </a:cxn>
                  <a:cxn ang="0">
                    <a:pos x="53" y="173"/>
                  </a:cxn>
                </a:cxnLst>
                <a:rect l="0" t="0" r="r" b="b"/>
                <a:pathLst>
                  <a:path w="91" h="346">
                    <a:moveTo>
                      <a:pt x="53" y="173"/>
                    </a:moveTo>
                    <a:cubicBezTo>
                      <a:pt x="53" y="6"/>
                      <a:pt x="53" y="6"/>
                      <a:pt x="53" y="6"/>
                    </a:cubicBezTo>
                    <a:cubicBezTo>
                      <a:pt x="53" y="3"/>
                      <a:pt x="50" y="0"/>
                      <a:pt x="46" y="0"/>
                    </a:cubicBezTo>
                    <a:cubicBezTo>
                      <a:pt x="43" y="0"/>
                      <a:pt x="40" y="3"/>
                      <a:pt x="40" y="6"/>
                    </a:cubicBezTo>
                    <a:cubicBezTo>
                      <a:pt x="40" y="175"/>
                      <a:pt x="40" y="175"/>
                      <a:pt x="40" y="175"/>
                    </a:cubicBezTo>
                    <a:cubicBezTo>
                      <a:pt x="0" y="346"/>
                      <a:pt x="0" y="346"/>
                      <a:pt x="0" y="346"/>
                    </a:cubicBezTo>
                    <a:cubicBezTo>
                      <a:pt x="13" y="346"/>
                      <a:pt x="13" y="346"/>
                      <a:pt x="13" y="346"/>
                    </a:cubicBezTo>
                    <a:cubicBezTo>
                      <a:pt x="40" y="232"/>
                      <a:pt x="40" y="232"/>
                      <a:pt x="40" y="232"/>
                    </a:cubicBezTo>
                    <a:cubicBezTo>
                      <a:pt x="40" y="346"/>
                      <a:pt x="40" y="346"/>
                      <a:pt x="40" y="346"/>
                    </a:cubicBezTo>
                    <a:cubicBezTo>
                      <a:pt x="53" y="346"/>
                      <a:pt x="53" y="346"/>
                      <a:pt x="53" y="346"/>
                    </a:cubicBezTo>
                    <a:cubicBezTo>
                      <a:pt x="53" y="233"/>
                      <a:pt x="53" y="233"/>
                      <a:pt x="53" y="233"/>
                    </a:cubicBezTo>
                    <a:cubicBezTo>
                      <a:pt x="78" y="346"/>
                      <a:pt x="78" y="346"/>
                      <a:pt x="78" y="346"/>
                    </a:cubicBezTo>
                    <a:cubicBezTo>
                      <a:pt x="91" y="346"/>
                      <a:pt x="91" y="346"/>
                      <a:pt x="91" y="346"/>
                    </a:cubicBezTo>
                    <a:cubicBezTo>
                      <a:pt x="53" y="174"/>
                      <a:pt x="53" y="174"/>
                      <a:pt x="53" y="174"/>
                    </a:cubicBezTo>
                    <a:lnTo>
                      <a:pt x="53" y="173"/>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grpSp>
        <p:grpSp>
          <p:nvGrpSpPr>
            <p:cNvPr id="55" name="Group 714"/>
            <p:cNvGrpSpPr>
              <a:grpSpLocks/>
            </p:cNvGrpSpPr>
            <p:nvPr userDrawn="1"/>
          </p:nvGrpSpPr>
          <p:grpSpPr bwMode="auto">
            <a:xfrm>
              <a:off x="6597116" y="1712119"/>
              <a:ext cx="647700" cy="647700"/>
              <a:chOff x="4723" y="610"/>
              <a:chExt cx="268" cy="268"/>
            </a:xfrm>
            <a:effectLst>
              <a:glow rad="63500">
                <a:schemeClr val="accent3">
                  <a:satMod val="175000"/>
                  <a:alpha val="40000"/>
                </a:schemeClr>
              </a:glow>
              <a:outerShdw blurRad="50800" dist="38100" dir="5400000" algn="t" rotWithShape="0">
                <a:prstClr val="black">
                  <a:alpha val="40000"/>
                </a:prstClr>
              </a:outerShdw>
            </a:effectLst>
          </p:grpSpPr>
          <p:sp>
            <p:nvSpPr>
              <p:cNvPr id="65" name="Freeform 715"/>
              <p:cNvSpPr>
                <a:spLocks/>
              </p:cNvSpPr>
              <p:nvPr/>
            </p:nvSpPr>
            <p:spPr bwMode="auto">
              <a:xfrm>
                <a:off x="4726" y="613"/>
                <a:ext cx="262" cy="262"/>
              </a:xfrm>
              <a:custGeom>
                <a:avLst/>
                <a:gdLst/>
                <a:ahLst/>
                <a:cxnLst>
                  <a:cxn ang="0">
                    <a:pos x="554" y="492"/>
                  </a:cxn>
                  <a:cxn ang="0">
                    <a:pos x="491" y="554"/>
                  </a:cxn>
                  <a:cxn ang="0">
                    <a:pos x="62" y="554"/>
                  </a:cxn>
                  <a:cxn ang="0">
                    <a:pos x="0" y="492"/>
                  </a:cxn>
                  <a:cxn ang="0">
                    <a:pos x="0" y="63"/>
                  </a:cxn>
                  <a:cxn ang="0">
                    <a:pos x="62" y="0"/>
                  </a:cxn>
                  <a:cxn ang="0">
                    <a:pos x="491" y="0"/>
                  </a:cxn>
                  <a:cxn ang="0">
                    <a:pos x="554" y="63"/>
                  </a:cxn>
                  <a:cxn ang="0">
                    <a:pos x="554" y="492"/>
                  </a:cxn>
                </a:cxnLst>
                <a:rect l="0" t="0" r="r" b="b"/>
                <a:pathLst>
                  <a:path w="554" h="554">
                    <a:moveTo>
                      <a:pt x="554" y="492"/>
                    </a:moveTo>
                    <a:cubicBezTo>
                      <a:pt x="554" y="526"/>
                      <a:pt x="526" y="554"/>
                      <a:pt x="491" y="554"/>
                    </a:cubicBezTo>
                    <a:cubicBezTo>
                      <a:pt x="62" y="554"/>
                      <a:pt x="62" y="554"/>
                      <a:pt x="62" y="554"/>
                    </a:cubicBezTo>
                    <a:cubicBezTo>
                      <a:pt x="28" y="554"/>
                      <a:pt x="0" y="526"/>
                      <a:pt x="0" y="492"/>
                    </a:cubicBezTo>
                    <a:cubicBezTo>
                      <a:pt x="0" y="63"/>
                      <a:pt x="0" y="63"/>
                      <a:pt x="0" y="63"/>
                    </a:cubicBezTo>
                    <a:cubicBezTo>
                      <a:pt x="0" y="28"/>
                      <a:pt x="28" y="0"/>
                      <a:pt x="62" y="0"/>
                    </a:cubicBezTo>
                    <a:cubicBezTo>
                      <a:pt x="491" y="0"/>
                      <a:pt x="491" y="0"/>
                      <a:pt x="491" y="0"/>
                    </a:cubicBezTo>
                    <a:cubicBezTo>
                      <a:pt x="526" y="0"/>
                      <a:pt x="554" y="28"/>
                      <a:pt x="554" y="63"/>
                    </a:cubicBezTo>
                    <a:lnTo>
                      <a:pt x="554" y="492"/>
                    </a:lnTo>
                    <a:close/>
                  </a:path>
                </a:pathLst>
              </a:custGeom>
              <a:gradFill rotWithShape="0">
                <a:gsLst>
                  <a:gs pos="0">
                    <a:srgbClr val="FFAF00">
                      <a:gamma/>
                      <a:tint val="50980"/>
                      <a:invGamma/>
                    </a:srgbClr>
                  </a:gs>
                  <a:gs pos="100000">
                    <a:srgbClr val="FFAF00"/>
                  </a:gs>
                </a:gsLst>
                <a:lin ang="5400000" scaled="1"/>
              </a:gradFill>
              <a:ln w="9525">
                <a:noFill/>
                <a:round/>
                <a:headEnd/>
                <a:tailEnd/>
              </a:ln>
            </p:spPr>
            <p:txBody>
              <a:bodyPr/>
              <a:lstStyle/>
              <a:p>
                <a:pPr>
                  <a:buFontTx/>
                  <a:buNone/>
                  <a:defRPr/>
                </a:pPr>
                <a:endParaRPr lang="fi-FI" sz="1800">
                  <a:solidFill>
                    <a:srgbClr val="000000"/>
                  </a:solidFill>
                </a:endParaRPr>
              </a:p>
            </p:txBody>
          </p:sp>
          <p:sp>
            <p:nvSpPr>
              <p:cNvPr id="66" name="Freeform 716"/>
              <p:cNvSpPr>
                <a:spLocks noEditPoints="1"/>
              </p:cNvSpPr>
              <p:nvPr/>
            </p:nvSpPr>
            <p:spPr bwMode="auto">
              <a:xfrm>
                <a:off x="4723" y="610"/>
                <a:ext cx="268" cy="268"/>
              </a:xfrm>
              <a:custGeom>
                <a:avLst/>
                <a:gdLst/>
                <a:ahLst/>
                <a:cxnLst>
                  <a:cxn ang="0">
                    <a:pos x="69" y="567"/>
                  </a:cxn>
                  <a:cxn ang="0">
                    <a:pos x="0" y="498"/>
                  </a:cxn>
                  <a:cxn ang="0">
                    <a:pos x="0" y="69"/>
                  </a:cxn>
                  <a:cxn ang="0">
                    <a:pos x="69" y="0"/>
                  </a:cxn>
                  <a:cxn ang="0">
                    <a:pos x="498" y="0"/>
                  </a:cxn>
                  <a:cxn ang="0">
                    <a:pos x="567" y="68"/>
                  </a:cxn>
                  <a:cxn ang="0">
                    <a:pos x="567" y="68"/>
                  </a:cxn>
                  <a:cxn ang="0">
                    <a:pos x="567" y="498"/>
                  </a:cxn>
                  <a:cxn ang="0">
                    <a:pos x="498" y="567"/>
                  </a:cxn>
                  <a:cxn ang="0">
                    <a:pos x="69" y="567"/>
                  </a:cxn>
                  <a:cxn ang="0">
                    <a:pos x="13" y="69"/>
                  </a:cxn>
                  <a:cxn ang="0">
                    <a:pos x="13" y="498"/>
                  </a:cxn>
                  <a:cxn ang="0">
                    <a:pos x="69" y="554"/>
                  </a:cxn>
                  <a:cxn ang="0">
                    <a:pos x="498" y="554"/>
                  </a:cxn>
                  <a:cxn ang="0">
                    <a:pos x="554" y="498"/>
                  </a:cxn>
                  <a:cxn ang="0">
                    <a:pos x="554" y="69"/>
                  </a:cxn>
                  <a:cxn ang="0">
                    <a:pos x="554" y="69"/>
                  </a:cxn>
                  <a:cxn ang="0">
                    <a:pos x="498" y="13"/>
                  </a:cxn>
                  <a:cxn ang="0">
                    <a:pos x="69" y="13"/>
                  </a:cxn>
                  <a:cxn ang="0">
                    <a:pos x="13" y="69"/>
                  </a:cxn>
                </a:cxnLst>
                <a:rect l="0" t="0" r="r" b="b"/>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6" y="0"/>
                      <a:pt x="567" y="30"/>
                      <a:pt x="567" y="68"/>
                    </a:cubicBezTo>
                    <a:cubicBezTo>
                      <a:pt x="567" y="68"/>
                      <a:pt x="567" y="68"/>
                      <a:pt x="567" y="68"/>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3" y="528"/>
                      <a:pt x="38" y="553"/>
                      <a:pt x="69" y="554"/>
                    </a:cubicBezTo>
                    <a:cubicBezTo>
                      <a:pt x="498" y="554"/>
                      <a:pt x="498" y="554"/>
                      <a:pt x="498" y="554"/>
                    </a:cubicBezTo>
                    <a:cubicBezTo>
                      <a:pt x="529" y="553"/>
                      <a:pt x="554" y="528"/>
                      <a:pt x="554" y="498"/>
                    </a:cubicBezTo>
                    <a:cubicBezTo>
                      <a:pt x="554" y="69"/>
                      <a:pt x="554" y="69"/>
                      <a:pt x="554" y="69"/>
                    </a:cubicBezTo>
                    <a:cubicBezTo>
                      <a:pt x="554" y="69"/>
                      <a:pt x="554" y="69"/>
                      <a:pt x="554" y="69"/>
                    </a:cubicBezTo>
                    <a:cubicBezTo>
                      <a:pt x="554" y="38"/>
                      <a:pt x="529" y="13"/>
                      <a:pt x="498" y="13"/>
                    </a:cubicBezTo>
                    <a:cubicBezTo>
                      <a:pt x="69" y="13"/>
                      <a:pt x="69" y="13"/>
                      <a:pt x="69" y="13"/>
                    </a:cubicBezTo>
                    <a:cubicBezTo>
                      <a:pt x="38" y="13"/>
                      <a:pt x="13" y="38"/>
                      <a:pt x="13" y="69"/>
                    </a:cubicBezTo>
                    <a:close/>
                  </a:path>
                </a:pathLst>
              </a:custGeom>
              <a:solidFill>
                <a:schemeClr val="bg1"/>
              </a:solidFill>
              <a:ln w="9525">
                <a:noFill/>
                <a:round/>
                <a:headEnd/>
                <a:tailEnd/>
              </a:ln>
            </p:spPr>
            <p:txBody>
              <a:bodyPr/>
              <a:lstStyle/>
              <a:p>
                <a:pPr>
                  <a:buFontTx/>
                  <a:buNone/>
                  <a:defRPr/>
                </a:pPr>
                <a:endParaRPr lang="fi-FI" sz="1800">
                  <a:solidFill>
                    <a:srgbClr val="000000"/>
                  </a:solidFill>
                </a:endParaRPr>
              </a:p>
            </p:txBody>
          </p:sp>
          <p:sp>
            <p:nvSpPr>
              <p:cNvPr id="67" name="Freeform 717"/>
              <p:cNvSpPr>
                <a:spLocks/>
              </p:cNvSpPr>
              <p:nvPr/>
            </p:nvSpPr>
            <p:spPr bwMode="auto">
              <a:xfrm>
                <a:off x="4795" y="635"/>
                <a:ext cx="124" cy="218"/>
              </a:xfrm>
              <a:custGeom>
                <a:avLst/>
                <a:gdLst/>
                <a:ahLst/>
                <a:cxnLst>
                  <a:cxn ang="0">
                    <a:pos x="261" y="385"/>
                  </a:cxn>
                  <a:cxn ang="0">
                    <a:pos x="180" y="462"/>
                  </a:cxn>
                  <a:cxn ang="0">
                    <a:pos x="82" y="462"/>
                  </a:cxn>
                  <a:cxn ang="0">
                    <a:pos x="0" y="385"/>
                  </a:cxn>
                  <a:cxn ang="0">
                    <a:pos x="0" y="77"/>
                  </a:cxn>
                  <a:cxn ang="0">
                    <a:pos x="82" y="0"/>
                  </a:cxn>
                  <a:cxn ang="0">
                    <a:pos x="180" y="0"/>
                  </a:cxn>
                  <a:cxn ang="0">
                    <a:pos x="261" y="77"/>
                  </a:cxn>
                  <a:cxn ang="0">
                    <a:pos x="261" y="385"/>
                  </a:cxn>
                </a:cxnLst>
                <a:rect l="0" t="0" r="r" b="b"/>
                <a:pathLst>
                  <a:path w="261" h="462">
                    <a:moveTo>
                      <a:pt x="261" y="385"/>
                    </a:moveTo>
                    <a:cubicBezTo>
                      <a:pt x="261" y="428"/>
                      <a:pt x="225" y="462"/>
                      <a:pt x="180" y="462"/>
                    </a:cubicBezTo>
                    <a:cubicBezTo>
                      <a:pt x="82" y="462"/>
                      <a:pt x="82" y="462"/>
                      <a:pt x="82" y="462"/>
                    </a:cubicBezTo>
                    <a:cubicBezTo>
                      <a:pt x="37" y="462"/>
                      <a:pt x="0" y="428"/>
                      <a:pt x="0" y="385"/>
                    </a:cubicBezTo>
                    <a:cubicBezTo>
                      <a:pt x="0" y="77"/>
                      <a:pt x="0" y="77"/>
                      <a:pt x="0" y="77"/>
                    </a:cubicBezTo>
                    <a:cubicBezTo>
                      <a:pt x="0" y="35"/>
                      <a:pt x="37" y="0"/>
                      <a:pt x="82" y="0"/>
                    </a:cubicBezTo>
                    <a:cubicBezTo>
                      <a:pt x="180" y="0"/>
                      <a:pt x="180" y="0"/>
                      <a:pt x="180" y="0"/>
                    </a:cubicBezTo>
                    <a:cubicBezTo>
                      <a:pt x="225" y="0"/>
                      <a:pt x="261" y="35"/>
                      <a:pt x="261" y="77"/>
                    </a:cubicBezTo>
                    <a:lnTo>
                      <a:pt x="261" y="385"/>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68" name="Freeform 718"/>
              <p:cNvSpPr>
                <a:spLocks noEditPoints="1"/>
              </p:cNvSpPr>
              <p:nvPr/>
            </p:nvSpPr>
            <p:spPr bwMode="auto">
              <a:xfrm>
                <a:off x="4793" y="632"/>
                <a:ext cx="129" cy="224"/>
              </a:xfrm>
              <a:custGeom>
                <a:avLst/>
                <a:gdLst/>
                <a:ahLst/>
                <a:cxnLst>
                  <a:cxn ang="0">
                    <a:pos x="88" y="474"/>
                  </a:cxn>
                  <a:cxn ang="0">
                    <a:pos x="0" y="391"/>
                  </a:cxn>
                  <a:cxn ang="0">
                    <a:pos x="0" y="83"/>
                  </a:cxn>
                  <a:cxn ang="0">
                    <a:pos x="88" y="0"/>
                  </a:cxn>
                  <a:cxn ang="0">
                    <a:pos x="186" y="0"/>
                  </a:cxn>
                  <a:cxn ang="0">
                    <a:pos x="274" y="83"/>
                  </a:cxn>
                  <a:cxn ang="0">
                    <a:pos x="274" y="391"/>
                  </a:cxn>
                  <a:cxn ang="0">
                    <a:pos x="274" y="391"/>
                  </a:cxn>
                  <a:cxn ang="0">
                    <a:pos x="186" y="474"/>
                  </a:cxn>
                  <a:cxn ang="0">
                    <a:pos x="88" y="474"/>
                  </a:cxn>
                  <a:cxn ang="0">
                    <a:pos x="13" y="83"/>
                  </a:cxn>
                  <a:cxn ang="0">
                    <a:pos x="13" y="391"/>
                  </a:cxn>
                  <a:cxn ang="0">
                    <a:pos x="88" y="461"/>
                  </a:cxn>
                  <a:cxn ang="0">
                    <a:pos x="186" y="461"/>
                  </a:cxn>
                  <a:cxn ang="0">
                    <a:pos x="261" y="391"/>
                  </a:cxn>
                  <a:cxn ang="0">
                    <a:pos x="261" y="391"/>
                  </a:cxn>
                  <a:cxn ang="0">
                    <a:pos x="261" y="83"/>
                  </a:cxn>
                  <a:cxn ang="0">
                    <a:pos x="186" y="13"/>
                  </a:cxn>
                  <a:cxn ang="0">
                    <a:pos x="88" y="13"/>
                  </a:cxn>
                  <a:cxn ang="0">
                    <a:pos x="13" y="83"/>
                  </a:cxn>
                </a:cxnLst>
                <a:rect l="0" t="0" r="r" b="b"/>
                <a:pathLst>
                  <a:path w="274" h="474">
                    <a:moveTo>
                      <a:pt x="88" y="474"/>
                    </a:moveTo>
                    <a:cubicBezTo>
                      <a:pt x="40" y="474"/>
                      <a:pt x="0" y="437"/>
                      <a:pt x="0" y="391"/>
                    </a:cubicBezTo>
                    <a:cubicBezTo>
                      <a:pt x="0" y="83"/>
                      <a:pt x="0" y="83"/>
                      <a:pt x="0" y="83"/>
                    </a:cubicBezTo>
                    <a:cubicBezTo>
                      <a:pt x="0" y="37"/>
                      <a:pt x="40" y="0"/>
                      <a:pt x="88" y="0"/>
                    </a:cubicBezTo>
                    <a:cubicBezTo>
                      <a:pt x="186" y="0"/>
                      <a:pt x="186" y="0"/>
                      <a:pt x="186" y="0"/>
                    </a:cubicBezTo>
                    <a:cubicBezTo>
                      <a:pt x="234" y="0"/>
                      <a:pt x="274" y="37"/>
                      <a:pt x="274" y="83"/>
                    </a:cubicBezTo>
                    <a:cubicBezTo>
                      <a:pt x="274" y="391"/>
                      <a:pt x="274" y="391"/>
                      <a:pt x="274" y="391"/>
                    </a:cubicBezTo>
                    <a:cubicBezTo>
                      <a:pt x="274" y="391"/>
                      <a:pt x="274" y="391"/>
                      <a:pt x="274" y="391"/>
                    </a:cubicBezTo>
                    <a:cubicBezTo>
                      <a:pt x="274" y="437"/>
                      <a:pt x="234" y="474"/>
                      <a:pt x="186" y="474"/>
                    </a:cubicBezTo>
                    <a:lnTo>
                      <a:pt x="88" y="474"/>
                    </a:lnTo>
                    <a:close/>
                    <a:moveTo>
                      <a:pt x="13" y="83"/>
                    </a:moveTo>
                    <a:cubicBezTo>
                      <a:pt x="13" y="391"/>
                      <a:pt x="13" y="391"/>
                      <a:pt x="13" y="391"/>
                    </a:cubicBezTo>
                    <a:cubicBezTo>
                      <a:pt x="13" y="430"/>
                      <a:pt x="46" y="461"/>
                      <a:pt x="88" y="461"/>
                    </a:cubicBezTo>
                    <a:cubicBezTo>
                      <a:pt x="186" y="461"/>
                      <a:pt x="186" y="461"/>
                      <a:pt x="186" y="461"/>
                    </a:cubicBezTo>
                    <a:cubicBezTo>
                      <a:pt x="227" y="461"/>
                      <a:pt x="260" y="430"/>
                      <a:pt x="261" y="391"/>
                    </a:cubicBezTo>
                    <a:cubicBezTo>
                      <a:pt x="261" y="391"/>
                      <a:pt x="261" y="391"/>
                      <a:pt x="261" y="391"/>
                    </a:cubicBezTo>
                    <a:cubicBezTo>
                      <a:pt x="261" y="83"/>
                      <a:pt x="261" y="83"/>
                      <a:pt x="261" y="83"/>
                    </a:cubicBezTo>
                    <a:cubicBezTo>
                      <a:pt x="260" y="45"/>
                      <a:pt x="227" y="13"/>
                      <a:pt x="186" y="13"/>
                    </a:cubicBezTo>
                    <a:cubicBezTo>
                      <a:pt x="88" y="13"/>
                      <a:pt x="88" y="13"/>
                      <a:pt x="88" y="13"/>
                    </a:cubicBezTo>
                    <a:cubicBezTo>
                      <a:pt x="46" y="13"/>
                      <a:pt x="13" y="45"/>
                      <a:pt x="13" y="83"/>
                    </a:cubicBezTo>
                    <a:close/>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69" name="Freeform 719"/>
              <p:cNvSpPr>
                <a:spLocks noEditPoints="1"/>
              </p:cNvSpPr>
              <p:nvPr/>
            </p:nvSpPr>
            <p:spPr bwMode="auto">
              <a:xfrm>
                <a:off x="4812" y="649"/>
                <a:ext cx="90" cy="134"/>
              </a:xfrm>
              <a:custGeom>
                <a:avLst/>
                <a:gdLst/>
                <a:ahLst/>
                <a:cxnLst>
                  <a:cxn ang="0">
                    <a:pos x="47" y="285"/>
                  </a:cxn>
                  <a:cxn ang="0">
                    <a:pos x="0" y="236"/>
                  </a:cxn>
                  <a:cxn ang="0">
                    <a:pos x="0" y="49"/>
                  </a:cxn>
                  <a:cxn ang="0">
                    <a:pos x="47" y="0"/>
                  </a:cxn>
                  <a:cxn ang="0">
                    <a:pos x="142" y="0"/>
                  </a:cxn>
                  <a:cxn ang="0">
                    <a:pos x="190" y="49"/>
                  </a:cxn>
                  <a:cxn ang="0">
                    <a:pos x="190" y="236"/>
                  </a:cxn>
                  <a:cxn ang="0">
                    <a:pos x="142" y="285"/>
                  </a:cxn>
                  <a:cxn ang="0">
                    <a:pos x="47" y="285"/>
                  </a:cxn>
                  <a:cxn ang="0">
                    <a:pos x="14" y="49"/>
                  </a:cxn>
                  <a:cxn ang="0">
                    <a:pos x="14" y="236"/>
                  </a:cxn>
                  <a:cxn ang="0">
                    <a:pos x="47" y="270"/>
                  </a:cxn>
                  <a:cxn ang="0">
                    <a:pos x="142" y="270"/>
                  </a:cxn>
                  <a:cxn ang="0">
                    <a:pos x="176" y="236"/>
                  </a:cxn>
                  <a:cxn ang="0">
                    <a:pos x="176" y="49"/>
                  </a:cxn>
                  <a:cxn ang="0">
                    <a:pos x="142" y="14"/>
                  </a:cxn>
                  <a:cxn ang="0">
                    <a:pos x="47" y="14"/>
                  </a:cxn>
                  <a:cxn ang="0">
                    <a:pos x="14" y="49"/>
                  </a:cxn>
                </a:cxnLst>
                <a:rect l="0" t="0" r="r" b="b"/>
                <a:pathLst>
                  <a:path w="190" h="285">
                    <a:moveTo>
                      <a:pt x="47" y="285"/>
                    </a:moveTo>
                    <a:cubicBezTo>
                      <a:pt x="21" y="285"/>
                      <a:pt x="0" y="262"/>
                      <a:pt x="0" y="236"/>
                    </a:cubicBezTo>
                    <a:cubicBezTo>
                      <a:pt x="0" y="49"/>
                      <a:pt x="0" y="49"/>
                      <a:pt x="0" y="49"/>
                    </a:cubicBezTo>
                    <a:cubicBezTo>
                      <a:pt x="0" y="22"/>
                      <a:pt x="21" y="0"/>
                      <a:pt x="47" y="0"/>
                    </a:cubicBezTo>
                    <a:cubicBezTo>
                      <a:pt x="142" y="0"/>
                      <a:pt x="142" y="0"/>
                      <a:pt x="142" y="0"/>
                    </a:cubicBezTo>
                    <a:cubicBezTo>
                      <a:pt x="169" y="0"/>
                      <a:pt x="190" y="22"/>
                      <a:pt x="190" y="49"/>
                    </a:cubicBezTo>
                    <a:cubicBezTo>
                      <a:pt x="190" y="236"/>
                      <a:pt x="190" y="236"/>
                      <a:pt x="190" y="236"/>
                    </a:cubicBezTo>
                    <a:cubicBezTo>
                      <a:pt x="190" y="262"/>
                      <a:pt x="169" y="285"/>
                      <a:pt x="142" y="285"/>
                    </a:cubicBezTo>
                    <a:lnTo>
                      <a:pt x="47" y="285"/>
                    </a:lnTo>
                    <a:close/>
                    <a:moveTo>
                      <a:pt x="14" y="49"/>
                    </a:moveTo>
                    <a:cubicBezTo>
                      <a:pt x="14" y="236"/>
                      <a:pt x="14" y="236"/>
                      <a:pt x="14" y="236"/>
                    </a:cubicBezTo>
                    <a:cubicBezTo>
                      <a:pt x="14" y="255"/>
                      <a:pt x="29" y="270"/>
                      <a:pt x="47" y="270"/>
                    </a:cubicBezTo>
                    <a:cubicBezTo>
                      <a:pt x="142" y="270"/>
                      <a:pt x="142" y="270"/>
                      <a:pt x="142" y="270"/>
                    </a:cubicBezTo>
                    <a:cubicBezTo>
                      <a:pt x="161" y="270"/>
                      <a:pt x="175" y="255"/>
                      <a:pt x="176" y="236"/>
                    </a:cubicBezTo>
                    <a:cubicBezTo>
                      <a:pt x="176" y="49"/>
                      <a:pt x="176" y="49"/>
                      <a:pt x="176" y="49"/>
                    </a:cubicBezTo>
                    <a:cubicBezTo>
                      <a:pt x="175" y="30"/>
                      <a:pt x="161" y="14"/>
                      <a:pt x="142" y="14"/>
                    </a:cubicBezTo>
                    <a:cubicBezTo>
                      <a:pt x="47" y="14"/>
                      <a:pt x="47" y="14"/>
                      <a:pt x="47" y="14"/>
                    </a:cubicBezTo>
                    <a:cubicBezTo>
                      <a:pt x="29" y="14"/>
                      <a:pt x="14" y="30"/>
                      <a:pt x="14" y="49"/>
                    </a:cubicBezTo>
                    <a:close/>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0" name="Oval 720"/>
              <p:cNvSpPr>
                <a:spLocks noChangeArrowheads="1"/>
              </p:cNvSpPr>
              <p:nvPr/>
            </p:nvSpPr>
            <p:spPr bwMode="auto">
              <a:xfrm>
                <a:off x="4829" y="791"/>
                <a:ext cx="13" cy="13"/>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1" name="Oval 721"/>
              <p:cNvSpPr>
                <a:spLocks noChangeArrowheads="1"/>
              </p:cNvSpPr>
              <p:nvPr/>
            </p:nvSpPr>
            <p:spPr bwMode="auto">
              <a:xfrm>
                <a:off x="4829" y="808"/>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2" name="Oval 722"/>
              <p:cNvSpPr>
                <a:spLocks noChangeArrowheads="1"/>
              </p:cNvSpPr>
              <p:nvPr/>
            </p:nvSpPr>
            <p:spPr bwMode="auto">
              <a:xfrm>
                <a:off x="4829" y="825"/>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3" name="Oval 723"/>
              <p:cNvSpPr>
                <a:spLocks noChangeArrowheads="1"/>
              </p:cNvSpPr>
              <p:nvPr/>
            </p:nvSpPr>
            <p:spPr bwMode="auto">
              <a:xfrm>
                <a:off x="4849" y="791"/>
                <a:ext cx="13" cy="13"/>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4" name="Oval 724"/>
              <p:cNvSpPr>
                <a:spLocks noChangeArrowheads="1"/>
              </p:cNvSpPr>
              <p:nvPr/>
            </p:nvSpPr>
            <p:spPr bwMode="auto">
              <a:xfrm>
                <a:off x="4849" y="808"/>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5" name="Oval 725"/>
              <p:cNvSpPr>
                <a:spLocks noChangeArrowheads="1"/>
              </p:cNvSpPr>
              <p:nvPr/>
            </p:nvSpPr>
            <p:spPr bwMode="auto">
              <a:xfrm>
                <a:off x="4849" y="825"/>
                <a:ext cx="13"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6" name="Oval 726"/>
              <p:cNvSpPr>
                <a:spLocks noChangeArrowheads="1"/>
              </p:cNvSpPr>
              <p:nvPr/>
            </p:nvSpPr>
            <p:spPr bwMode="auto">
              <a:xfrm>
                <a:off x="4869" y="791"/>
                <a:ext cx="12" cy="13"/>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7" name="Oval 727"/>
              <p:cNvSpPr>
                <a:spLocks noChangeArrowheads="1"/>
              </p:cNvSpPr>
              <p:nvPr/>
            </p:nvSpPr>
            <p:spPr bwMode="auto">
              <a:xfrm>
                <a:off x="4869" y="808"/>
                <a:ext cx="12"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78" name="Oval 728"/>
              <p:cNvSpPr>
                <a:spLocks noChangeArrowheads="1"/>
              </p:cNvSpPr>
              <p:nvPr/>
            </p:nvSpPr>
            <p:spPr bwMode="auto">
              <a:xfrm>
                <a:off x="4869" y="825"/>
                <a:ext cx="12" cy="12"/>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grpSp>
      </p:grpSp>
      <p:pic>
        <p:nvPicPr>
          <p:cNvPr id="94" name="Picture 15" descr="NSN-logo_PPT"/>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566666" y="4932373"/>
            <a:ext cx="1331663" cy="627222"/>
          </a:xfrm>
          <a:prstGeom prst="rect">
            <a:avLst/>
          </a:prstGeom>
          <a:noFill/>
          <a:ln w="9525">
            <a:noFill/>
            <a:miter lim="800000"/>
            <a:headEnd/>
            <a:tailEnd/>
          </a:ln>
        </p:spPr>
      </p:pic>
      <p:sp>
        <p:nvSpPr>
          <p:cNvPr id="95" name="Rectangle 83"/>
          <p:cNvSpPr/>
          <p:nvPr userDrawn="1"/>
        </p:nvSpPr>
        <p:spPr bwMode="auto">
          <a:xfrm>
            <a:off x="0" y="5302492"/>
            <a:ext cx="1489144" cy="349001"/>
          </a:xfrm>
          <a:prstGeom prst="rect">
            <a:avLst/>
          </a:prstGeom>
          <a:solidFill>
            <a:schemeClr val="bg1"/>
          </a:solidFill>
          <a:ln w="9525" cap="flat" cmpd="sng" algn="ctr">
            <a:noFill/>
            <a:prstDash val="solid"/>
            <a:round/>
            <a:headEnd type="none" w="med" len="med"/>
            <a:tailEnd type="none" w="med" len="med"/>
          </a:ln>
          <a:effectLst/>
        </p:spPr>
        <p:txBody>
          <a:bodyPr lIns="74277" tIns="35653" rIns="74277" bIns="35653" anchor="ctr">
            <a:spAutoFit/>
          </a:bodyP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45" name="Rectangle 3"/>
          <p:cNvSpPr>
            <a:spLocks noGrp="1" noChangeArrowheads="1"/>
          </p:cNvSpPr>
          <p:nvPr>
            <p:ph type="ctrTitle"/>
          </p:nvPr>
        </p:nvSpPr>
        <p:spPr>
          <a:xfrm>
            <a:off x="248030" y="3157563"/>
            <a:ext cx="6554787" cy="1023937"/>
          </a:xfrm>
        </p:spPr>
        <p:txBody>
          <a:bodyPr anchor="b"/>
          <a:lstStyle>
            <a:lvl1pPr>
              <a:defRPr sz="2600"/>
            </a:lvl1pPr>
          </a:lstStyle>
          <a:p>
            <a:r>
              <a:rPr lang="en-US" dirty="0" smtClean="0"/>
              <a:t>Click to edit Master title style</a:t>
            </a:r>
            <a:endParaRPr lang="en-US" dirty="0"/>
          </a:p>
        </p:txBody>
      </p:sp>
      <p:sp>
        <p:nvSpPr>
          <p:cNvPr id="46" name="Rectangle 4"/>
          <p:cNvSpPr>
            <a:spLocks noGrp="1" noChangeArrowheads="1"/>
          </p:cNvSpPr>
          <p:nvPr>
            <p:ph type="subTitle" idx="1"/>
          </p:nvPr>
        </p:nvSpPr>
        <p:spPr>
          <a:xfrm>
            <a:off x="248030" y="4279395"/>
            <a:ext cx="6554787" cy="606137"/>
          </a:xfrm>
          <a:prstGeom prst="rect">
            <a:avLst/>
          </a:prstGeom>
        </p:spPr>
        <p:txBody>
          <a:bodyPr/>
          <a:lstStyle>
            <a:lvl1pPr>
              <a:defRPr b="1"/>
            </a:lvl1pPr>
          </a:lstStyle>
          <a:p>
            <a:r>
              <a:rPr lang="en-US" smtClean="0"/>
              <a:t>Click to edit Master subtitle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2" name="Picture 51" descr="smart_labs"/>
          <p:cNvPicPr>
            <a:picLocks noChangeAspect="1" noChangeArrowheads="1"/>
          </p:cNvPicPr>
          <p:nvPr userDrawn="1"/>
        </p:nvPicPr>
        <p:blipFill>
          <a:blip r:embed="rId2" cstate="print"/>
          <a:srcRect/>
          <a:stretch>
            <a:fillRect/>
          </a:stretch>
        </p:blipFill>
        <p:spPr bwMode="auto">
          <a:xfrm>
            <a:off x="7276901" y="135805"/>
            <a:ext cx="1712138" cy="520818"/>
          </a:xfrm>
          <a:prstGeom prst="rect">
            <a:avLst/>
          </a:prstGeom>
          <a:noFill/>
        </p:spPr>
      </p:pic>
      <p:sp>
        <p:nvSpPr>
          <p:cNvPr id="3" name="Rectangle 4"/>
          <p:cNvSpPr>
            <a:spLocks noChangeArrowheads="1"/>
          </p:cNvSpPr>
          <p:nvPr userDrawn="1"/>
        </p:nvSpPr>
        <p:spPr bwMode="auto">
          <a:xfrm>
            <a:off x="243152" y="5492393"/>
            <a:ext cx="6846031" cy="127404"/>
          </a:xfrm>
          <a:prstGeom prst="rect">
            <a:avLst/>
          </a:prstGeom>
          <a:noFill/>
          <a:ln w="9525" algn="ctr">
            <a:noFill/>
            <a:miter lim="800000"/>
            <a:headEnd/>
            <a:tailEnd/>
          </a:ln>
          <a:effectLst/>
        </p:spPr>
        <p:txBody>
          <a:bodyPr lIns="0" tIns="0" rIns="0" bIns="0"/>
          <a:lstStyle/>
          <a:p>
            <a:pPr>
              <a:buFontTx/>
              <a:buNone/>
              <a:tabLst>
                <a:tab pos="220108" algn="l"/>
                <a:tab pos="1847331" algn="l"/>
              </a:tabLst>
              <a:defRPr/>
            </a:pPr>
            <a:fld id="{F210888C-C5A2-4346-9471-5B6AED446FBC}" type="slidenum">
              <a:rPr sz="700" noProof="1">
                <a:solidFill>
                  <a:srgbClr val="68717A">
                    <a:lumMod val="75000"/>
                  </a:srgbClr>
                </a:solidFill>
              </a:rPr>
              <a:pPr>
                <a:buFontTx/>
                <a:buNone/>
                <a:tabLst>
                  <a:tab pos="220108" algn="l"/>
                  <a:tab pos="1847331" algn="l"/>
                </a:tabLst>
                <a:defRPr/>
              </a:pPr>
              <a:t>‹#›</a:t>
            </a:fld>
            <a:r>
              <a:rPr lang="fi-FI" sz="700" dirty="0">
                <a:solidFill>
                  <a:srgbClr val="68717A">
                    <a:lumMod val="75000"/>
                  </a:srgbClr>
                </a:solidFill>
              </a:rPr>
              <a:t>	</a:t>
            </a:r>
            <a:r>
              <a:rPr lang="en-US" sz="700" dirty="0">
                <a:solidFill>
                  <a:srgbClr val="68717A">
                    <a:lumMod val="75000"/>
                  </a:srgbClr>
                </a:solidFill>
              </a:rPr>
              <a:t>© Nokia Siemens Networks</a:t>
            </a:r>
            <a:endParaRPr lang="de-DE" sz="700" noProof="1">
              <a:solidFill>
                <a:srgbClr val="68717A">
                  <a:lumMod val="75000"/>
                </a:srgbClr>
              </a:solidFill>
            </a:endParaRPr>
          </a:p>
        </p:txBody>
      </p:sp>
      <p:grpSp>
        <p:nvGrpSpPr>
          <p:cNvPr id="4" name="Group 27"/>
          <p:cNvGrpSpPr>
            <a:grpSpLocks/>
          </p:cNvGrpSpPr>
          <p:nvPr userDrawn="1"/>
        </p:nvGrpSpPr>
        <p:grpSpPr bwMode="auto">
          <a:xfrm>
            <a:off x="-215435" y="-180607"/>
            <a:ext cx="9572350" cy="6076214"/>
            <a:chOff x="-136" y="-136"/>
            <a:chExt cx="6030" cy="4592"/>
          </a:xfrm>
        </p:grpSpPr>
        <p:sp>
          <p:nvSpPr>
            <p:cNvPr id="5" name="Line 28"/>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6" name="Line 29"/>
            <p:cNvSpPr>
              <a:spLocks noChangeShapeType="1"/>
            </p:cNvSpPr>
            <p:nvPr userDrawn="1"/>
          </p:nvSpPr>
          <p:spPr bwMode="auto">
            <a:xfrm rot="5400000">
              <a:off x="-80" y="69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7" name="Line 30"/>
            <p:cNvSpPr>
              <a:spLocks noChangeShapeType="1"/>
            </p:cNvSpPr>
            <p:nvPr userDrawn="1"/>
          </p:nvSpPr>
          <p:spPr bwMode="auto">
            <a:xfrm rot="5400000">
              <a:off x="-80" y="609"/>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8" name="Line 31"/>
            <p:cNvSpPr>
              <a:spLocks noChangeShapeType="1"/>
            </p:cNvSpPr>
            <p:nvPr userDrawn="1"/>
          </p:nvSpPr>
          <p:spPr bwMode="auto">
            <a:xfrm rot="5400000">
              <a:off x="-80" y="4191"/>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9" name="Line 32"/>
            <p:cNvSpPr>
              <a:spLocks noChangeShapeType="1"/>
            </p:cNvSpPr>
            <p:nvPr userDrawn="1"/>
          </p:nvSpPr>
          <p:spPr bwMode="auto">
            <a:xfrm rot="5400000">
              <a:off x="-80" y="3875"/>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0" name="Line 33"/>
            <p:cNvSpPr>
              <a:spLocks noChangeShapeType="1"/>
            </p:cNvSpPr>
            <p:nvPr userDrawn="1"/>
          </p:nvSpPr>
          <p:spPr bwMode="auto">
            <a:xfrm rot="5400000">
              <a:off x="-80" y="378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1" name="Line 34"/>
            <p:cNvSpPr>
              <a:spLocks noChangeShapeType="1"/>
            </p:cNvSpPr>
            <p:nvPr userDrawn="1"/>
          </p:nvSpPr>
          <p:spPr bwMode="auto">
            <a:xfrm rot="5400000">
              <a:off x="-80" y="8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2" name="Line 35"/>
            <p:cNvSpPr>
              <a:spLocks noChangeShapeType="1"/>
            </p:cNvSpPr>
            <p:nvPr userDrawn="1"/>
          </p:nvSpPr>
          <p:spPr bwMode="auto">
            <a:xfrm>
              <a:off x="159" y="-136"/>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3" name="Line 36"/>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4" name="Line 37"/>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5" name="Line 38"/>
            <p:cNvSpPr>
              <a:spLocks noChangeShapeType="1"/>
            </p:cNvSpPr>
            <p:nvPr userDrawn="1"/>
          </p:nvSpPr>
          <p:spPr bwMode="auto">
            <a:xfrm rot="5400000">
              <a:off x="5838" y="69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6" name="Line 39"/>
            <p:cNvSpPr>
              <a:spLocks noChangeShapeType="1"/>
            </p:cNvSpPr>
            <p:nvPr userDrawn="1"/>
          </p:nvSpPr>
          <p:spPr bwMode="auto">
            <a:xfrm rot="5400000">
              <a:off x="5838" y="609"/>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7" name="Line 40"/>
            <p:cNvSpPr>
              <a:spLocks noChangeShapeType="1"/>
            </p:cNvSpPr>
            <p:nvPr userDrawn="1"/>
          </p:nvSpPr>
          <p:spPr bwMode="auto">
            <a:xfrm rot="5400000">
              <a:off x="5838" y="4191"/>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8" name="Line 41"/>
            <p:cNvSpPr>
              <a:spLocks noChangeShapeType="1"/>
            </p:cNvSpPr>
            <p:nvPr userDrawn="1"/>
          </p:nvSpPr>
          <p:spPr bwMode="auto">
            <a:xfrm rot="5400000">
              <a:off x="5838" y="3875"/>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9" name="Line 42"/>
            <p:cNvSpPr>
              <a:spLocks noChangeShapeType="1"/>
            </p:cNvSpPr>
            <p:nvPr userDrawn="1"/>
          </p:nvSpPr>
          <p:spPr bwMode="auto">
            <a:xfrm rot="5400000">
              <a:off x="5838" y="378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20" name="Line 43"/>
            <p:cNvSpPr>
              <a:spLocks noChangeShapeType="1"/>
            </p:cNvSpPr>
            <p:nvPr userDrawn="1"/>
          </p:nvSpPr>
          <p:spPr bwMode="auto">
            <a:xfrm rot="5400000">
              <a:off x="5838" y="8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grpSp>
      <p:grpSp>
        <p:nvGrpSpPr>
          <p:cNvPr id="21" name="Group 57"/>
          <p:cNvGrpSpPr>
            <a:grpSpLocks/>
          </p:cNvGrpSpPr>
          <p:nvPr userDrawn="1"/>
        </p:nvGrpSpPr>
        <p:grpSpPr bwMode="auto">
          <a:xfrm>
            <a:off x="647564" y="5745801"/>
            <a:ext cx="5436258" cy="149806"/>
            <a:chOff x="408" y="4343"/>
            <a:chExt cx="3424" cy="113"/>
          </a:xfrm>
        </p:grpSpPr>
        <p:grpSp>
          <p:nvGrpSpPr>
            <p:cNvPr id="22" name="Group 58"/>
            <p:cNvGrpSpPr>
              <a:grpSpLocks/>
            </p:cNvGrpSpPr>
            <p:nvPr userDrawn="1"/>
          </p:nvGrpSpPr>
          <p:grpSpPr bwMode="auto">
            <a:xfrm>
              <a:off x="929" y="4343"/>
              <a:ext cx="2903" cy="113"/>
              <a:chOff x="929" y="4343"/>
              <a:chExt cx="2903" cy="113"/>
            </a:xfrm>
          </p:grpSpPr>
          <p:sp>
            <p:nvSpPr>
              <p:cNvPr id="24" name="AutoShape 59"/>
              <p:cNvSpPr>
                <a:spLocks noChangeArrowheads="1"/>
              </p:cNvSpPr>
              <p:nvPr/>
            </p:nvSpPr>
            <p:spPr bwMode="auto">
              <a:xfrm>
                <a:off x="929" y="4343"/>
                <a:ext cx="181" cy="113"/>
              </a:xfrm>
              <a:prstGeom prst="roundRect">
                <a:avLst>
                  <a:gd name="adj" fmla="val 16667"/>
                </a:avLst>
              </a:prstGeom>
              <a:solidFill>
                <a:srgbClr val="FFD308"/>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211 B 8</a:t>
                </a:r>
                <a:endParaRPr lang="en-US" sz="500" b="1">
                  <a:solidFill>
                    <a:srgbClr val="FFFFFF"/>
                  </a:solidFill>
                </a:endParaRPr>
              </a:p>
            </p:txBody>
          </p:sp>
          <p:sp>
            <p:nvSpPr>
              <p:cNvPr id="25" name="AutoShape 60"/>
              <p:cNvSpPr>
                <a:spLocks noChangeArrowheads="1"/>
              </p:cNvSpPr>
              <p:nvPr/>
            </p:nvSpPr>
            <p:spPr bwMode="auto">
              <a:xfrm>
                <a:off x="1156" y="4343"/>
                <a:ext cx="181" cy="113"/>
              </a:xfrm>
              <a:prstGeom prst="roundRect">
                <a:avLst>
                  <a:gd name="adj" fmla="val 16667"/>
                </a:avLst>
              </a:prstGeom>
              <a:solidFill>
                <a:srgbClr val="FFAF00"/>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175 B 0</a:t>
                </a:r>
                <a:endParaRPr lang="en-US" sz="500" b="1">
                  <a:solidFill>
                    <a:srgbClr val="FFFFFF"/>
                  </a:solidFill>
                </a:endParaRPr>
              </a:p>
            </p:txBody>
          </p:sp>
          <p:sp>
            <p:nvSpPr>
              <p:cNvPr id="26" name="AutoShape 61"/>
              <p:cNvSpPr>
                <a:spLocks noChangeArrowheads="1"/>
              </p:cNvSpPr>
              <p:nvPr/>
            </p:nvSpPr>
            <p:spPr bwMode="auto">
              <a:xfrm>
                <a:off x="1383" y="4343"/>
                <a:ext cx="181" cy="113"/>
              </a:xfrm>
              <a:prstGeom prst="roundRect">
                <a:avLst>
                  <a:gd name="adj" fmla="val 16667"/>
                </a:avLst>
              </a:prstGeom>
              <a:solidFill>
                <a:srgbClr val="7F10A2"/>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127 G 16 </a:t>
                </a:r>
                <a:br>
                  <a:rPr lang="en-GB" sz="500" b="1">
                    <a:solidFill>
                      <a:srgbClr val="FFFFFF"/>
                    </a:solidFill>
                  </a:rPr>
                </a:br>
                <a:r>
                  <a:rPr lang="en-GB" sz="500" b="1">
                    <a:solidFill>
                      <a:srgbClr val="FFFFFF"/>
                    </a:solidFill>
                  </a:rPr>
                  <a:t>B 162</a:t>
                </a:r>
                <a:endParaRPr lang="en-US" sz="500" b="1">
                  <a:solidFill>
                    <a:srgbClr val="FFFFFF"/>
                  </a:solidFill>
                </a:endParaRPr>
              </a:p>
            </p:txBody>
          </p:sp>
          <p:sp>
            <p:nvSpPr>
              <p:cNvPr id="27" name="AutoShape 62"/>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163 G 166 B 173</a:t>
                </a:r>
                <a:endParaRPr lang="en-US" sz="500" b="1">
                  <a:solidFill>
                    <a:srgbClr val="FFFFFF"/>
                  </a:solidFill>
                </a:endParaRPr>
              </a:p>
            </p:txBody>
          </p:sp>
          <p:sp>
            <p:nvSpPr>
              <p:cNvPr id="28" name="AutoShape 63"/>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104</a:t>
                </a:r>
                <a:br>
                  <a:rPr lang="en-GB" sz="500" b="1">
                    <a:solidFill>
                      <a:srgbClr val="FFFFFF"/>
                    </a:solidFill>
                  </a:rPr>
                </a:br>
                <a:r>
                  <a:rPr lang="en-GB" sz="500" b="1">
                    <a:solidFill>
                      <a:srgbClr val="FFFFFF"/>
                    </a:solidFill>
                  </a:rPr>
                  <a:t>G 113 B 122</a:t>
                </a:r>
                <a:endParaRPr lang="en-US" sz="500" b="1">
                  <a:solidFill>
                    <a:srgbClr val="FFFFFF"/>
                  </a:solidFill>
                </a:endParaRPr>
              </a:p>
            </p:txBody>
          </p:sp>
          <p:sp>
            <p:nvSpPr>
              <p:cNvPr id="29" name="AutoShape 64"/>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234 G 234 </a:t>
                </a:r>
                <a:br>
                  <a:rPr lang="en-GB" sz="500" b="1">
                    <a:solidFill>
                      <a:srgbClr val="FFFFFF"/>
                    </a:solidFill>
                  </a:rPr>
                </a:br>
                <a:r>
                  <a:rPr lang="en-GB" sz="500" b="1">
                    <a:solidFill>
                      <a:srgbClr val="FFFFFF"/>
                    </a:solidFill>
                  </a:rPr>
                  <a:t>B 234</a:t>
                </a:r>
                <a:endParaRPr lang="en-US" sz="500" b="1">
                  <a:solidFill>
                    <a:srgbClr val="FFFFFF"/>
                  </a:solidFill>
                </a:endParaRPr>
              </a:p>
            </p:txBody>
          </p:sp>
          <p:sp>
            <p:nvSpPr>
              <p:cNvPr id="30" name="AutoShape 65"/>
              <p:cNvSpPr>
                <a:spLocks noChangeArrowheads="1"/>
              </p:cNvSpPr>
              <p:nvPr/>
            </p:nvSpPr>
            <p:spPr bwMode="auto">
              <a:xfrm>
                <a:off x="3424" y="4343"/>
                <a:ext cx="181" cy="113"/>
              </a:xfrm>
              <a:prstGeom prst="roundRect">
                <a:avLst>
                  <a:gd name="adj" fmla="val 16667"/>
                </a:avLst>
              </a:prstGeom>
              <a:solidFill>
                <a:srgbClr val="AF0033"/>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175 </a:t>
                </a:r>
                <a:br>
                  <a:rPr lang="en-GB" sz="500" b="1">
                    <a:solidFill>
                      <a:srgbClr val="FFFFFF"/>
                    </a:solidFill>
                  </a:rPr>
                </a:br>
                <a:r>
                  <a:rPr lang="en-GB" sz="500" b="1">
                    <a:solidFill>
                      <a:srgbClr val="FFFFFF"/>
                    </a:solidFill>
                  </a:rPr>
                  <a:t>G 0 </a:t>
                </a:r>
                <a:br>
                  <a:rPr lang="en-GB" sz="500" b="1">
                    <a:solidFill>
                      <a:srgbClr val="FFFFFF"/>
                    </a:solidFill>
                  </a:rPr>
                </a:br>
                <a:r>
                  <a:rPr lang="en-GB" sz="500" b="1">
                    <a:solidFill>
                      <a:srgbClr val="FFFFFF"/>
                    </a:solidFill>
                  </a:rPr>
                  <a:t>B 51</a:t>
                </a:r>
                <a:endParaRPr lang="en-US" sz="500" b="1">
                  <a:solidFill>
                    <a:srgbClr val="FFFFFF"/>
                  </a:solidFill>
                </a:endParaRPr>
              </a:p>
            </p:txBody>
          </p:sp>
          <p:sp>
            <p:nvSpPr>
              <p:cNvPr id="31" name="AutoShape 66"/>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0 </a:t>
                </a:r>
                <a:br>
                  <a:rPr lang="en-GB" sz="500" b="1">
                    <a:solidFill>
                      <a:srgbClr val="FFFFFF"/>
                    </a:solidFill>
                  </a:rPr>
                </a:br>
                <a:r>
                  <a:rPr lang="en-GB" sz="500" b="1">
                    <a:solidFill>
                      <a:srgbClr val="FFFFFF"/>
                    </a:solidFill>
                  </a:rPr>
                  <a:t>G 0 </a:t>
                </a:r>
                <a:br>
                  <a:rPr lang="en-GB" sz="500" b="1">
                    <a:solidFill>
                      <a:srgbClr val="FFFFFF"/>
                    </a:solidFill>
                  </a:rPr>
                </a:br>
                <a:r>
                  <a:rPr lang="en-GB" sz="500" b="1">
                    <a:solidFill>
                      <a:srgbClr val="FFFFFF"/>
                    </a:solidFill>
                  </a:rPr>
                  <a:t>B 0</a:t>
                </a:r>
                <a:endParaRPr lang="en-US" sz="500" b="1">
                  <a:solidFill>
                    <a:srgbClr val="FFFFFF"/>
                  </a:solidFill>
                </a:endParaRPr>
              </a:p>
            </p:txBody>
          </p:sp>
          <p:sp>
            <p:nvSpPr>
              <p:cNvPr id="32" name="AutoShape 67"/>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255 B 255</a:t>
                </a:r>
                <a:endParaRPr lang="en-US" sz="500" b="1">
                  <a:solidFill>
                    <a:srgbClr val="FFFFFF"/>
                  </a:solidFill>
                </a:endParaRPr>
              </a:p>
            </p:txBody>
          </p:sp>
          <p:sp>
            <p:nvSpPr>
              <p:cNvPr id="33" name="Rectangle 68"/>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628879" eaLnBrk="0" hangingPunct="0">
                  <a:spcBef>
                    <a:spcPct val="15000"/>
                  </a:spcBef>
                  <a:spcAft>
                    <a:spcPct val="15000"/>
                  </a:spcAft>
                  <a:buClr>
                    <a:srgbClr val="FFD308"/>
                  </a:buClr>
                  <a:buFontTx/>
                  <a:buNone/>
                  <a:defRPr/>
                </a:pPr>
                <a:r>
                  <a:rPr lang="en-GB" sz="500" b="1">
                    <a:solidFill>
                      <a:srgbClr val="FFFFFF"/>
                    </a:solidFill>
                  </a:rPr>
                  <a:t>Supporting colors:</a:t>
                </a:r>
              </a:p>
            </p:txBody>
          </p:sp>
          <p:sp>
            <p:nvSpPr>
              <p:cNvPr id="34" name="AutoShape 69"/>
              <p:cNvSpPr>
                <a:spLocks noChangeArrowheads="1"/>
              </p:cNvSpPr>
              <p:nvPr userDrawn="1"/>
            </p:nvSpPr>
            <p:spPr bwMode="auto">
              <a:xfrm>
                <a:off x="3651" y="4343"/>
                <a:ext cx="181" cy="113"/>
              </a:xfrm>
              <a:prstGeom prst="roundRect">
                <a:avLst>
                  <a:gd name="adj" fmla="val 16667"/>
                </a:avLst>
              </a:prstGeom>
              <a:solidFill>
                <a:srgbClr val="34C333"/>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52 </a:t>
                </a:r>
                <a:br>
                  <a:rPr lang="en-GB" sz="500" b="1">
                    <a:solidFill>
                      <a:srgbClr val="FFFFFF"/>
                    </a:solidFill>
                  </a:rPr>
                </a:br>
                <a:r>
                  <a:rPr lang="en-GB" sz="500" b="1">
                    <a:solidFill>
                      <a:srgbClr val="FFFFFF"/>
                    </a:solidFill>
                  </a:rPr>
                  <a:t>G 195 B 51</a:t>
                </a:r>
                <a:endParaRPr lang="en-US" sz="500" b="1">
                  <a:solidFill>
                    <a:srgbClr val="FFFFFF"/>
                  </a:solidFill>
                </a:endParaRPr>
              </a:p>
            </p:txBody>
          </p:sp>
        </p:grpSp>
        <p:sp>
          <p:nvSpPr>
            <p:cNvPr id="23" name="Rectangle 70"/>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628879" eaLnBrk="0" hangingPunct="0">
                <a:spcBef>
                  <a:spcPct val="15000"/>
                </a:spcBef>
                <a:spcAft>
                  <a:spcPct val="15000"/>
                </a:spcAft>
                <a:buClr>
                  <a:srgbClr val="FFD308"/>
                </a:buClr>
                <a:buFontTx/>
                <a:buNone/>
                <a:defRPr/>
              </a:pPr>
              <a:r>
                <a:rPr lang="en-GB" sz="500" b="1">
                  <a:solidFill>
                    <a:srgbClr val="FFFFFF"/>
                  </a:solidFill>
                </a:rPr>
                <a:t>Primary colors:</a:t>
              </a:r>
            </a:p>
          </p:txBody>
        </p:sp>
      </p:grpSp>
      <p:pic>
        <p:nvPicPr>
          <p:cNvPr id="35" name="Picture 15" descr="NSN-logo_PPT"/>
          <p:cNvPicPr>
            <a:picLocks noChangeAspect="1" noChangeArrowheads="1"/>
          </p:cNvPicPr>
          <p:nvPr userDrawn="1"/>
        </p:nvPicPr>
        <p:blipFill>
          <a:blip r:embed="rId3" cstate="print"/>
          <a:srcRect/>
          <a:stretch>
            <a:fillRect/>
          </a:stretch>
        </p:blipFill>
        <p:spPr bwMode="auto">
          <a:xfrm>
            <a:off x="8050449" y="5199782"/>
            <a:ext cx="837801" cy="393414"/>
          </a:xfrm>
          <a:prstGeom prst="rect">
            <a:avLst/>
          </a:prstGeom>
          <a:noFill/>
          <a:ln w="9525">
            <a:noFill/>
            <a:miter lim="800000"/>
            <a:headEnd/>
            <a:tailEnd/>
          </a:ln>
        </p:spPr>
      </p:pic>
      <p:grpSp>
        <p:nvGrpSpPr>
          <p:cNvPr id="36" name="Group 27"/>
          <p:cNvGrpSpPr/>
          <p:nvPr userDrawn="1"/>
        </p:nvGrpSpPr>
        <p:grpSpPr>
          <a:xfrm>
            <a:off x="279687" y="722425"/>
            <a:ext cx="8196983" cy="4338975"/>
            <a:chOff x="257175" y="1077913"/>
            <a:chExt cx="8610600" cy="4046537"/>
          </a:xfrm>
          <a:solidFill>
            <a:schemeClr val="bg2">
              <a:lumMod val="40000"/>
              <a:lumOff val="60000"/>
            </a:schemeClr>
          </a:solidFill>
        </p:grpSpPr>
        <p:sp>
          <p:nvSpPr>
            <p:cNvPr id="37" name="Freeform 2"/>
            <p:cNvSpPr>
              <a:spLocks noEditPoints="1"/>
            </p:cNvSpPr>
            <p:nvPr/>
          </p:nvSpPr>
          <p:spPr bwMode="auto">
            <a:xfrm>
              <a:off x="6096000" y="1822450"/>
              <a:ext cx="1439863" cy="1062038"/>
            </a:xfrm>
            <a:custGeom>
              <a:avLst/>
              <a:gdLst/>
              <a:ahLst/>
              <a:cxnLst>
                <a:cxn ang="0">
                  <a:pos x="841" y="111"/>
                </a:cxn>
                <a:cxn ang="0">
                  <a:pos x="735" y="38"/>
                </a:cxn>
                <a:cxn ang="0">
                  <a:pos x="607" y="16"/>
                </a:cxn>
                <a:cxn ang="0">
                  <a:pos x="629" y="67"/>
                </a:cxn>
                <a:cxn ang="0">
                  <a:pos x="601" y="105"/>
                </a:cxn>
                <a:cxn ang="0">
                  <a:pos x="668" y="128"/>
                </a:cxn>
                <a:cxn ang="0">
                  <a:pos x="585" y="184"/>
                </a:cxn>
                <a:cxn ang="0">
                  <a:pos x="495" y="229"/>
                </a:cxn>
                <a:cxn ang="0">
                  <a:pos x="317" y="184"/>
                </a:cxn>
                <a:cxn ang="0">
                  <a:pos x="201" y="111"/>
                </a:cxn>
                <a:cxn ang="0">
                  <a:pos x="128" y="83"/>
                </a:cxn>
                <a:cxn ang="0">
                  <a:pos x="128" y="124"/>
                </a:cxn>
                <a:cxn ang="0">
                  <a:pos x="61" y="162"/>
                </a:cxn>
                <a:cxn ang="0">
                  <a:pos x="73" y="233"/>
                </a:cxn>
                <a:cxn ang="0">
                  <a:pos x="0" y="257"/>
                </a:cxn>
                <a:cxn ang="0">
                  <a:pos x="23" y="290"/>
                </a:cxn>
                <a:cxn ang="0">
                  <a:pos x="77" y="347"/>
                </a:cxn>
                <a:cxn ang="0">
                  <a:pos x="122" y="379"/>
                </a:cxn>
                <a:cxn ang="0">
                  <a:pos x="128" y="418"/>
                </a:cxn>
                <a:cxn ang="0">
                  <a:pos x="262" y="485"/>
                </a:cxn>
                <a:cxn ang="0">
                  <a:pos x="313" y="485"/>
                </a:cxn>
                <a:cxn ang="0">
                  <a:pos x="339" y="479"/>
                </a:cxn>
                <a:cxn ang="0">
                  <a:pos x="445" y="475"/>
                </a:cxn>
                <a:cxn ang="0">
                  <a:pos x="489" y="529"/>
                </a:cxn>
                <a:cxn ang="0">
                  <a:pos x="495" y="564"/>
                </a:cxn>
                <a:cxn ang="0">
                  <a:pos x="562" y="592"/>
                </a:cxn>
                <a:cxn ang="0">
                  <a:pos x="684" y="613"/>
                </a:cxn>
                <a:cxn ang="0">
                  <a:pos x="723" y="609"/>
                </a:cxn>
                <a:cxn ang="0">
                  <a:pos x="767" y="592"/>
                </a:cxn>
                <a:cxn ang="0">
                  <a:pos x="845" y="525"/>
                </a:cxn>
                <a:cxn ang="0">
                  <a:pos x="857" y="458"/>
                </a:cxn>
                <a:cxn ang="0">
                  <a:pos x="828" y="434"/>
                </a:cxn>
                <a:cxn ang="0">
                  <a:pos x="845" y="414"/>
                </a:cxn>
                <a:cxn ang="0">
                  <a:pos x="774" y="347"/>
                </a:cxn>
                <a:cxn ang="0">
                  <a:pos x="767" y="296"/>
                </a:cxn>
                <a:cxn ang="0">
                  <a:pos x="745" y="290"/>
                </a:cxn>
                <a:cxn ang="0">
                  <a:pos x="739" y="257"/>
                </a:cxn>
                <a:cxn ang="0">
                  <a:pos x="767" y="251"/>
                </a:cxn>
                <a:cxn ang="0">
                  <a:pos x="824" y="251"/>
                </a:cxn>
                <a:cxn ang="0">
                  <a:pos x="879" y="201"/>
                </a:cxn>
                <a:cxn ang="0">
                  <a:pos x="907" y="156"/>
                </a:cxn>
                <a:cxn ang="0">
                  <a:pos x="684" y="669"/>
                </a:cxn>
                <a:cxn ang="0">
                  <a:pos x="713" y="635"/>
                </a:cxn>
              </a:cxnLst>
              <a:rect l="0" t="0" r="r" b="b"/>
              <a:pathLst>
                <a:path w="907" h="669">
                  <a:moveTo>
                    <a:pt x="907" y="156"/>
                  </a:moveTo>
                  <a:lnTo>
                    <a:pt x="885" y="89"/>
                  </a:lnTo>
                  <a:lnTo>
                    <a:pt x="841" y="111"/>
                  </a:lnTo>
                  <a:lnTo>
                    <a:pt x="790" y="79"/>
                  </a:lnTo>
                  <a:lnTo>
                    <a:pt x="745" y="61"/>
                  </a:lnTo>
                  <a:lnTo>
                    <a:pt x="735" y="38"/>
                  </a:lnTo>
                  <a:lnTo>
                    <a:pt x="646" y="0"/>
                  </a:lnTo>
                  <a:lnTo>
                    <a:pt x="607" y="6"/>
                  </a:lnTo>
                  <a:lnTo>
                    <a:pt x="607" y="16"/>
                  </a:lnTo>
                  <a:lnTo>
                    <a:pt x="623" y="32"/>
                  </a:lnTo>
                  <a:lnTo>
                    <a:pt x="611" y="50"/>
                  </a:lnTo>
                  <a:lnTo>
                    <a:pt x="629" y="67"/>
                  </a:lnTo>
                  <a:lnTo>
                    <a:pt x="595" y="73"/>
                  </a:lnTo>
                  <a:lnTo>
                    <a:pt x="589" y="89"/>
                  </a:lnTo>
                  <a:lnTo>
                    <a:pt x="601" y="105"/>
                  </a:lnTo>
                  <a:lnTo>
                    <a:pt x="629" y="111"/>
                  </a:lnTo>
                  <a:lnTo>
                    <a:pt x="652" y="105"/>
                  </a:lnTo>
                  <a:lnTo>
                    <a:pt x="668" y="128"/>
                  </a:lnTo>
                  <a:lnTo>
                    <a:pt x="601" y="162"/>
                  </a:lnTo>
                  <a:lnTo>
                    <a:pt x="573" y="162"/>
                  </a:lnTo>
                  <a:lnTo>
                    <a:pt x="585" y="184"/>
                  </a:lnTo>
                  <a:lnTo>
                    <a:pt x="562" y="213"/>
                  </a:lnTo>
                  <a:lnTo>
                    <a:pt x="528" y="213"/>
                  </a:lnTo>
                  <a:lnTo>
                    <a:pt x="495" y="229"/>
                  </a:lnTo>
                  <a:lnTo>
                    <a:pt x="422" y="213"/>
                  </a:lnTo>
                  <a:lnTo>
                    <a:pt x="345" y="207"/>
                  </a:lnTo>
                  <a:lnTo>
                    <a:pt x="317" y="184"/>
                  </a:lnTo>
                  <a:lnTo>
                    <a:pt x="228" y="162"/>
                  </a:lnTo>
                  <a:lnTo>
                    <a:pt x="228" y="140"/>
                  </a:lnTo>
                  <a:lnTo>
                    <a:pt x="201" y="111"/>
                  </a:lnTo>
                  <a:lnTo>
                    <a:pt x="161" y="105"/>
                  </a:lnTo>
                  <a:lnTo>
                    <a:pt x="150" y="83"/>
                  </a:lnTo>
                  <a:lnTo>
                    <a:pt x="128" y="83"/>
                  </a:lnTo>
                  <a:lnTo>
                    <a:pt x="128" y="95"/>
                  </a:lnTo>
                  <a:lnTo>
                    <a:pt x="118" y="105"/>
                  </a:lnTo>
                  <a:lnTo>
                    <a:pt x="128" y="124"/>
                  </a:lnTo>
                  <a:lnTo>
                    <a:pt x="89" y="128"/>
                  </a:lnTo>
                  <a:lnTo>
                    <a:pt x="96" y="162"/>
                  </a:lnTo>
                  <a:lnTo>
                    <a:pt x="61" y="162"/>
                  </a:lnTo>
                  <a:lnTo>
                    <a:pt x="77" y="191"/>
                  </a:lnTo>
                  <a:lnTo>
                    <a:pt x="77" y="217"/>
                  </a:lnTo>
                  <a:lnTo>
                    <a:pt x="73" y="233"/>
                  </a:lnTo>
                  <a:lnTo>
                    <a:pt x="39" y="239"/>
                  </a:lnTo>
                  <a:lnTo>
                    <a:pt x="29" y="257"/>
                  </a:lnTo>
                  <a:lnTo>
                    <a:pt x="0" y="257"/>
                  </a:lnTo>
                  <a:lnTo>
                    <a:pt x="0" y="274"/>
                  </a:lnTo>
                  <a:lnTo>
                    <a:pt x="6" y="284"/>
                  </a:lnTo>
                  <a:lnTo>
                    <a:pt x="23" y="290"/>
                  </a:lnTo>
                  <a:lnTo>
                    <a:pt x="29" y="306"/>
                  </a:lnTo>
                  <a:lnTo>
                    <a:pt x="57" y="335"/>
                  </a:lnTo>
                  <a:lnTo>
                    <a:pt x="77" y="347"/>
                  </a:lnTo>
                  <a:lnTo>
                    <a:pt x="112" y="341"/>
                  </a:lnTo>
                  <a:lnTo>
                    <a:pt x="134" y="367"/>
                  </a:lnTo>
                  <a:lnTo>
                    <a:pt x="122" y="379"/>
                  </a:lnTo>
                  <a:lnTo>
                    <a:pt x="134" y="395"/>
                  </a:lnTo>
                  <a:lnTo>
                    <a:pt x="118" y="408"/>
                  </a:lnTo>
                  <a:lnTo>
                    <a:pt x="128" y="418"/>
                  </a:lnTo>
                  <a:lnTo>
                    <a:pt x="161" y="440"/>
                  </a:lnTo>
                  <a:lnTo>
                    <a:pt x="185" y="440"/>
                  </a:lnTo>
                  <a:lnTo>
                    <a:pt x="262" y="485"/>
                  </a:lnTo>
                  <a:lnTo>
                    <a:pt x="301" y="497"/>
                  </a:lnTo>
                  <a:lnTo>
                    <a:pt x="301" y="485"/>
                  </a:lnTo>
                  <a:lnTo>
                    <a:pt x="313" y="485"/>
                  </a:lnTo>
                  <a:lnTo>
                    <a:pt x="323" y="491"/>
                  </a:lnTo>
                  <a:lnTo>
                    <a:pt x="329" y="479"/>
                  </a:lnTo>
                  <a:lnTo>
                    <a:pt x="339" y="479"/>
                  </a:lnTo>
                  <a:lnTo>
                    <a:pt x="368" y="491"/>
                  </a:lnTo>
                  <a:lnTo>
                    <a:pt x="428" y="458"/>
                  </a:lnTo>
                  <a:lnTo>
                    <a:pt x="445" y="475"/>
                  </a:lnTo>
                  <a:lnTo>
                    <a:pt x="463" y="479"/>
                  </a:lnTo>
                  <a:lnTo>
                    <a:pt x="489" y="497"/>
                  </a:lnTo>
                  <a:lnTo>
                    <a:pt x="489" y="529"/>
                  </a:lnTo>
                  <a:lnTo>
                    <a:pt x="479" y="546"/>
                  </a:lnTo>
                  <a:lnTo>
                    <a:pt x="473" y="558"/>
                  </a:lnTo>
                  <a:lnTo>
                    <a:pt x="495" y="564"/>
                  </a:lnTo>
                  <a:lnTo>
                    <a:pt x="524" y="609"/>
                  </a:lnTo>
                  <a:lnTo>
                    <a:pt x="540" y="609"/>
                  </a:lnTo>
                  <a:lnTo>
                    <a:pt x="562" y="592"/>
                  </a:lnTo>
                  <a:lnTo>
                    <a:pt x="607" y="574"/>
                  </a:lnTo>
                  <a:lnTo>
                    <a:pt x="668" y="609"/>
                  </a:lnTo>
                  <a:lnTo>
                    <a:pt x="684" y="613"/>
                  </a:lnTo>
                  <a:lnTo>
                    <a:pt x="690" y="625"/>
                  </a:lnTo>
                  <a:lnTo>
                    <a:pt x="700" y="613"/>
                  </a:lnTo>
                  <a:lnTo>
                    <a:pt x="723" y="609"/>
                  </a:lnTo>
                  <a:lnTo>
                    <a:pt x="751" y="580"/>
                  </a:lnTo>
                  <a:lnTo>
                    <a:pt x="757" y="592"/>
                  </a:lnTo>
                  <a:lnTo>
                    <a:pt x="767" y="592"/>
                  </a:lnTo>
                  <a:lnTo>
                    <a:pt x="778" y="580"/>
                  </a:lnTo>
                  <a:lnTo>
                    <a:pt x="806" y="574"/>
                  </a:lnTo>
                  <a:lnTo>
                    <a:pt x="845" y="525"/>
                  </a:lnTo>
                  <a:lnTo>
                    <a:pt x="834" y="513"/>
                  </a:lnTo>
                  <a:lnTo>
                    <a:pt x="861" y="469"/>
                  </a:lnTo>
                  <a:lnTo>
                    <a:pt x="857" y="458"/>
                  </a:lnTo>
                  <a:lnTo>
                    <a:pt x="867" y="452"/>
                  </a:lnTo>
                  <a:lnTo>
                    <a:pt x="861" y="440"/>
                  </a:lnTo>
                  <a:lnTo>
                    <a:pt x="828" y="434"/>
                  </a:lnTo>
                  <a:lnTo>
                    <a:pt x="845" y="418"/>
                  </a:lnTo>
                  <a:lnTo>
                    <a:pt x="806" y="408"/>
                  </a:lnTo>
                  <a:lnTo>
                    <a:pt x="845" y="414"/>
                  </a:lnTo>
                  <a:lnTo>
                    <a:pt x="845" y="408"/>
                  </a:lnTo>
                  <a:lnTo>
                    <a:pt x="818" y="391"/>
                  </a:lnTo>
                  <a:lnTo>
                    <a:pt x="774" y="347"/>
                  </a:lnTo>
                  <a:lnTo>
                    <a:pt x="784" y="329"/>
                  </a:lnTo>
                  <a:lnTo>
                    <a:pt x="812" y="306"/>
                  </a:lnTo>
                  <a:lnTo>
                    <a:pt x="767" y="296"/>
                  </a:lnTo>
                  <a:lnTo>
                    <a:pt x="767" y="306"/>
                  </a:lnTo>
                  <a:lnTo>
                    <a:pt x="751" y="306"/>
                  </a:lnTo>
                  <a:lnTo>
                    <a:pt x="745" y="290"/>
                  </a:lnTo>
                  <a:lnTo>
                    <a:pt x="713" y="284"/>
                  </a:lnTo>
                  <a:lnTo>
                    <a:pt x="713" y="268"/>
                  </a:lnTo>
                  <a:lnTo>
                    <a:pt x="739" y="257"/>
                  </a:lnTo>
                  <a:lnTo>
                    <a:pt x="757" y="233"/>
                  </a:lnTo>
                  <a:lnTo>
                    <a:pt x="774" y="239"/>
                  </a:lnTo>
                  <a:lnTo>
                    <a:pt x="767" y="251"/>
                  </a:lnTo>
                  <a:lnTo>
                    <a:pt x="778" y="268"/>
                  </a:lnTo>
                  <a:lnTo>
                    <a:pt x="806" y="251"/>
                  </a:lnTo>
                  <a:lnTo>
                    <a:pt x="824" y="251"/>
                  </a:lnTo>
                  <a:lnTo>
                    <a:pt x="845" y="229"/>
                  </a:lnTo>
                  <a:lnTo>
                    <a:pt x="867" y="217"/>
                  </a:lnTo>
                  <a:lnTo>
                    <a:pt x="879" y="201"/>
                  </a:lnTo>
                  <a:lnTo>
                    <a:pt x="895" y="191"/>
                  </a:lnTo>
                  <a:lnTo>
                    <a:pt x="885" y="166"/>
                  </a:lnTo>
                  <a:lnTo>
                    <a:pt x="907" y="156"/>
                  </a:lnTo>
                  <a:close/>
                  <a:moveTo>
                    <a:pt x="690" y="631"/>
                  </a:moveTo>
                  <a:lnTo>
                    <a:pt x="672" y="653"/>
                  </a:lnTo>
                  <a:lnTo>
                    <a:pt x="684" y="669"/>
                  </a:lnTo>
                  <a:lnTo>
                    <a:pt x="707" y="669"/>
                  </a:lnTo>
                  <a:lnTo>
                    <a:pt x="717" y="647"/>
                  </a:lnTo>
                  <a:lnTo>
                    <a:pt x="713" y="635"/>
                  </a:lnTo>
                  <a:lnTo>
                    <a:pt x="690" y="631"/>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38" name="Freeform 3"/>
            <p:cNvSpPr>
              <a:spLocks noEditPoints="1"/>
            </p:cNvSpPr>
            <p:nvPr/>
          </p:nvSpPr>
          <p:spPr bwMode="auto">
            <a:xfrm>
              <a:off x="2860675" y="1077913"/>
              <a:ext cx="5346700" cy="1301750"/>
            </a:xfrm>
            <a:custGeom>
              <a:avLst/>
              <a:gdLst/>
              <a:ahLst/>
              <a:cxnLst>
                <a:cxn ang="0">
                  <a:pos x="333" y="6"/>
                </a:cxn>
                <a:cxn ang="0">
                  <a:pos x="83" y="57"/>
                </a:cxn>
                <a:cxn ang="0">
                  <a:pos x="161" y="172"/>
                </a:cxn>
                <a:cxn ang="0">
                  <a:pos x="122" y="290"/>
                </a:cxn>
                <a:cxn ang="0">
                  <a:pos x="311" y="268"/>
                </a:cxn>
                <a:cxn ang="0">
                  <a:pos x="550" y="179"/>
                </a:cxn>
                <a:cxn ang="0">
                  <a:pos x="589" y="95"/>
                </a:cxn>
                <a:cxn ang="0">
                  <a:pos x="122" y="207"/>
                </a:cxn>
                <a:cxn ang="0">
                  <a:pos x="599" y="290"/>
                </a:cxn>
                <a:cxn ang="0">
                  <a:pos x="1088" y="51"/>
                </a:cxn>
                <a:cxn ang="0">
                  <a:pos x="983" y="83"/>
                </a:cxn>
                <a:cxn ang="0">
                  <a:pos x="3084" y="195"/>
                </a:cxn>
                <a:cxn ang="0">
                  <a:pos x="2728" y="172"/>
                </a:cxn>
                <a:cxn ang="0">
                  <a:pos x="2412" y="146"/>
                </a:cxn>
                <a:cxn ang="0">
                  <a:pos x="2223" y="146"/>
                </a:cxn>
                <a:cxn ang="0">
                  <a:pos x="1994" y="79"/>
                </a:cxn>
                <a:cxn ang="0">
                  <a:pos x="1811" y="146"/>
                </a:cxn>
                <a:cxn ang="0">
                  <a:pos x="1734" y="140"/>
                </a:cxn>
                <a:cxn ang="0">
                  <a:pos x="1778" y="246"/>
                </a:cxn>
                <a:cxn ang="0">
                  <a:pos x="1671" y="191"/>
                </a:cxn>
                <a:cxn ang="0">
                  <a:pos x="1427" y="246"/>
                </a:cxn>
                <a:cxn ang="0">
                  <a:pos x="1305" y="274"/>
                </a:cxn>
                <a:cxn ang="0">
                  <a:pos x="1210" y="191"/>
                </a:cxn>
                <a:cxn ang="0">
                  <a:pos x="1111" y="191"/>
                </a:cxn>
                <a:cxn ang="0">
                  <a:pos x="995" y="252"/>
                </a:cxn>
                <a:cxn ang="0">
                  <a:pos x="899" y="357"/>
                </a:cxn>
                <a:cxn ang="0">
                  <a:pos x="1078" y="373"/>
                </a:cxn>
                <a:cxn ang="0">
                  <a:pos x="1232" y="363"/>
                </a:cxn>
                <a:cxn ang="0">
                  <a:pos x="1184" y="481"/>
                </a:cxn>
                <a:cxn ang="0">
                  <a:pos x="1350" y="647"/>
                </a:cxn>
                <a:cxn ang="0">
                  <a:pos x="1494" y="698"/>
                </a:cxn>
                <a:cxn ang="0">
                  <a:pos x="1267" y="775"/>
                </a:cxn>
                <a:cxn ang="0">
                  <a:pos x="1594" y="753"/>
                </a:cxn>
                <a:cxn ang="0">
                  <a:pos x="1648" y="597"/>
                </a:cxn>
                <a:cxn ang="0">
                  <a:pos x="1699" y="743"/>
                </a:cxn>
                <a:cxn ang="0">
                  <a:pos x="2010" y="769"/>
                </a:cxn>
                <a:cxn ang="0">
                  <a:pos x="2099" y="631"/>
                </a:cxn>
                <a:cxn ang="0">
                  <a:pos x="2460" y="682"/>
                </a:cxn>
                <a:cxn ang="0">
                  <a:pos x="2649" y="519"/>
                </a:cxn>
                <a:cxn ang="0">
                  <a:pos x="3000" y="619"/>
                </a:cxn>
                <a:cxn ang="0">
                  <a:pos x="2939" y="357"/>
                </a:cxn>
                <a:cxn ang="0">
                  <a:pos x="3112" y="329"/>
                </a:cxn>
                <a:cxn ang="0">
                  <a:pos x="3217" y="453"/>
                </a:cxn>
                <a:cxn ang="0">
                  <a:pos x="3240" y="325"/>
                </a:cxn>
                <a:cxn ang="0">
                  <a:pos x="3368" y="274"/>
                </a:cxn>
                <a:cxn ang="0">
                  <a:pos x="1839" y="664"/>
                </a:cxn>
                <a:cxn ang="0">
                  <a:pos x="2083" y="631"/>
                </a:cxn>
                <a:cxn ang="0">
                  <a:pos x="3051" y="597"/>
                </a:cxn>
                <a:cxn ang="0">
                  <a:pos x="3201" y="536"/>
                </a:cxn>
                <a:cxn ang="0">
                  <a:pos x="2438" y="89"/>
                </a:cxn>
                <a:cxn ang="0">
                  <a:pos x="2511" y="112"/>
                </a:cxn>
                <a:cxn ang="0">
                  <a:pos x="2617" y="112"/>
                </a:cxn>
                <a:cxn ang="0">
                  <a:pos x="3205" y="580"/>
                </a:cxn>
                <a:cxn ang="0">
                  <a:pos x="1689" y="22"/>
                </a:cxn>
                <a:cxn ang="0">
                  <a:pos x="1904" y="39"/>
                </a:cxn>
                <a:cxn ang="0">
                  <a:pos x="1839" y="22"/>
                </a:cxn>
                <a:cxn ang="0">
                  <a:pos x="1488" y="22"/>
                </a:cxn>
                <a:cxn ang="0">
                  <a:pos x="1466" y="140"/>
                </a:cxn>
                <a:cxn ang="0">
                  <a:pos x="1555" y="106"/>
                </a:cxn>
                <a:cxn ang="0">
                  <a:pos x="1232" y="702"/>
                </a:cxn>
                <a:cxn ang="0">
                  <a:pos x="1399" y="625"/>
                </a:cxn>
              </a:cxnLst>
              <a:rect l="0" t="0" r="r" b="b"/>
              <a:pathLst>
                <a:path w="3368" h="820">
                  <a:moveTo>
                    <a:pt x="567" y="39"/>
                  </a:moveTo>
                  <a:lnTo>
                    <a:pt x="583" y="12"/>
                  </a:lnTo>
                  <a:lnTo>
                    <a:pt x="554" y="16"/>
                  </a:lnTo>
                  <a:lnTo>
                    <a:pt x="538" y="34"/>
                  </a:lnTo>
                  <a:lnTo>
                    <a:pt x="538" y="16"/>
                  </a:lnTo>
                  <a:lnTo>
                    <a:pt x="477" y="22"/>
                  </a:lnTo>
                  <a:lnTo>
                    <a:pt x="528" y="6"/>
                  </a:lnTo>
                  <a:lnTo>
                    <a:pt x="449" y="12"/>
                  </a:lnTo>
                  <a:lnTo>
                    <a:pt x="449" y="0"/>
                  </a:lnTo>
                  <a:lnTo>
                    <a:pt x="416" y="0"/>
                  </a:lnTo>
                  <a:lnTo>
                    <a:pt x="404" y="12"/>
                  </a:lnTo>
                  <a:lnTo>
                    <a:pt x="378" y="12"/>
                  </a:lnTo>
                  <a:lnTo>
                    <a:pt x="378" y="0"/>
                  </a:lnTo>
                  <a:lnTo>
                    <a:pt x="333" y="6"/>
                  </a:lnTo>
                  <a:lnTo>
                    <a:pt x="355" y="16"/>
                  </a:lnTo>
                  <a:lnTo>
                    <a:pt x="333" y="28"/>
                  </a:lnTo>
                  <a:lnTo>
                    <a:pt x="327" y="16"/>
                  </a:lnTo>
                  <a:lnTo>
                    <a:pt x="288" y="16"/>
                  </a:lnTo>
                  <a:lnTo>
                    <a:pt x="276" y="28"/>
                  </a:lnTo>
                  <a:lnTo>
                    <a:pt x="260" y="22"/>
                  </a:lnTo>
                  <a:lnTo>
                    <a:pt x="244" y="28"/>
                  </a:lnTo>
                  <a:lnTo>
                    <a:pt x="238" y="16"/>
                  </a:lnTo>
                  <a:lnTo>
                    <a:pt x="189" y="12"/>
                  </a:lnTo>
                  <a:lnTo>
                    <a:pt x="193" y="22"/>
                  </a:lnTo>
                  <a:lnTo>
                    <a:pt x="150" y="28"/>
                  </a:lnTo>
                  <a:lnTo>
                    <a:pt x="106" y="39"/>
                  </a:lnTo>
                  <a:lnTo>
                    <a:pt x="116" y="51"/>
                  </a:lnTo>
                  <a:lnTo>
                    <a:pt x="83" y="57"/>
                  </a:lnTo>
                  <a:lnTo>
                    <a:pt x="0" y="61"/>
                  </a:lnTo>
                  <a:lnTo>
                    <a:pt x="4" y="73"/>
                  </a:lnTo>
                  <a:lnTo>
                    <a:pt x="61" y="83"/>
                  </a:lnTo>
                  <a:lnTo>
                    <a:pt x="4" y="95"/>
                  </a:lnTo>
                  <a:lnTo>
                    <a:pt x="21" y="112"/>
                  </a:lnTo>
                  <a:lnTo>
                    <a:pt x="55" y="101"/>
                  </a:lnTo>
                  <a:lnTo>
                    <a:pt x="94" y="101"/>
                  </a:lnTo>
                  <a:lnTo>
                    <a:pt x="144" y="118"/>
                  </a:lnTo>
                  <a:lnTo>
                    <a:pt x="144" y="146"/>
                  </a:lnTo>
                  <a:lnTo>
                    <a:pt x="132" y="156"/>
                  </a:lnTo>
                  <a:lnTo>
                    <a:pt x="132" y="179"/>
                  </a:lnTo>
                  <a:lnTo>
                    <a:pt x="144" y="168"/>
                  </a:lnTo>
                  <a:lnTo>
                    <a:pt x="150" y="156"/>
                  </a:lnTo>
                  <a:lnTo>
                    <a:pt x="161" y="172"/>
                  </a:lnTo>
                  <a:lnTo>
                    <a:pt x="177" y="179"/>
                  </a:lnTo>
                  <a:lnTo>
                    <a:pt x="171" y="191"/>
                  </a:lnTo>
                  <a:lnTo>
                    <a:pt x="150" y="179"/>
                  </a:lnTo>
                  <a:lnTo>
                    <a:pt x="144" y="191"/>
                  </a:lnTo>
                  <a:lnTo>
                    <a:pt x="167" y="201"/>
                  </a:lnTo>
                  <a:lnTo>
                    <a:pt x="167" y="213"/>
                  </a:lnTo>
                  <a:lnTo>
                    <a:pt x="138" y="213"/>
                  </a:lnTo>
                  <a:lnTo>
                    <a:pt x="126" y="235"/>
                  </a:lnTo>
                  <a:lnTo>
                    <a:pt x="110" y="246"/>
                  </a:lnTo>
                  <a:lnTo>
                    <a:pt x="116" y="262"/>
                  </a:lnTo>
                  <a:lnTo>
                    <a:pt x="106" y="262"/>
                  </a:lnTo>
                  <a:lnTo>
                    <a:pt x="122" y="280"/>
                  </a:lnTo>
                  <a:lnTo>
                    <a:pt x="106" y="284"/>
                  </a:lnTo>
                  <a:lnTo>
                    <a:pt x="122" y="290"/>
                  </a:lnTo>
                  <a:lnTo>
                    <a:pt x="116" y="302"/>
                  </a:lnTo>
                  <a:lnTo>
                    <a:pt x="126" y="302"/>
                  </a:lnTo>
                  <a:lnTo>
                    <a:pt x="126" y="319"/>
                  </a:lnTo>
                  <a:lnTo>
                    <a:pt x="144" y="341"/>
                  </a:lnTo>
                  <a:lnTo>
                    <a:pt x="155" y="351"/>
                  </a:lnTo>
                  <a:lnTo>
                    <a:pt x="177" y="347"/>
                  </a:lnTo>
                  <a:lnTo>
                    <a:pt x="193" y="367"/>
                  </a:lnTo>
                  <a:lnTo>
                    <a:pt x="205" y="363"/>
                  </a:lnTo>
                  <a:lnTo>
                    <a:pt x="228" y="335"/>
                  </a:lnTo>
                  <a:lnTo>
                    <a:pt x="228" y="319"/>
                  </a:lnTo>
                  <a:lnTo>
                    <a:pt x="260" y="302"/>
                  </a:lnTo>
                  <a:lnTo>
                    <a:pt x="276" y="284"/>
                  </a:lnTo>
                  <a:lnTo>
                    <a:pt x="272" y="268"/>
                  </a:lnTo>
                  <a:lnTo>
                    <a:pt x="311" y="268"/>
                  </a:lnTo>
                  <a:lnTo>
                    <a:pt x="372" y="252"/>
                  </a:lnTo>
                  <a:lnTo>
                    <a:pt x="382" y="229"/>
                  </a:lnTo>
                  <a:lnTo>
                    <a:pt x="427" y="229"/>
                  </a:lnTo>
                  <a:lnTo>
                    <a:pt x="538" y="195"/>
                  </a:lnTo>
                  <a:lnTo>
                    <a:pt x="512" y="191"/>
                  </a:lnTo>
                  <a:lnTo>
                    <a:pt x="465" y="191"/>
                  </a:lnTo>
                  <a:lnTo>
                    <a:pt x="461" y="179"/>
                  </a:lnTo>
                  <a:lnTo>
                    <a:pt x="494" y="179"/>
                  </a:lnTo>
                  <a:lnTo>
                    <a:pt x="471" y="168"/>
                  </a:lnTo>
                  <a:lnTo>
                    <a:pt x="512" y="168"/>
                  </a:lnTo>
                  <a:lnTo>
                    <a:pt x="516" y="185"/>
                  </a:lnTo>
                  <a:lnTo>
                    <a:pt x="532" y="179"/>
                  </a:lnTo>
                  <a:lnTo>
                    <a:pt x="538" y="191"/>
                  </a:lnTo>
                  <a:lnTo>
                    <a:pt x="550" y="179"/>
                  </a:lnTo>
                  <a:lnTo>
                    <a:pt x="544" y="162"/>
                  </a:lnTo>
                  <a:lnTo>
                    <a:pt x="522" y="156"/>
                  </a:lnTo>
                  <a:lnTo>
                    <a:pt x="506" y="146"/>
                  </a:lnTo>
                  <a:lnTo>
                    <a:pt x="532" y="150"/>
                  </a:lnTo>
                  <a:lnTo>
                    <a:pt x="550" y="156"/>
                  </a:lnTo>
                  <a:lnTo>
                    <a:pt x="544" y="134"/>
                  </a:lnTo>
                  <a:lnTo>
                    <a:pt x="560" y="140"/>
                  </a:lnTo>
                  <a:lnTo>
                    <a:pt x="573" y="128"/>
                  </a:lnTo>
                  <a:lnTo>
                    <a:pt x="560" y="124"/>
                  </a:lnTo>
                  <a:lnTo>
                    <a:pt x="583" y="124"/>
                  </a:lnTo>
                  <a:lnTo>
                    <a:pt x="573" y="112"/>
                  </a:lnTo>
                  <a:lnTo>
                    <a:pt x="589" y="112"/>
                  </a:lnTo>
                  <a:lnTo>
                    <a:pt x="573" y="95"/>
                  </a:lnTo>
                  <a:lnTo>
                    <a:pt x="589" y="95"/>
                  </a:lnTo>
                  <a:lnTo>
                    <a:pt x="599" y="106"/>
                  </a:lnTo>
                  <a:lnTo>
                    <a:pt x="599" y="118"/>
                  </a:lnTo>
                  <a:lnTo>
                    <a:pt x="617" y="118"/>
                  </a:lnTo>
                  <a:lnTo>
                    <a:pt x="611" y="101"/>
                  </a:lnTo>
                  <a:lnTo>
                    <a:pt x="617" y="73"/>
                  </a:lnTo>
                  <a:lnTo>
                    <a:pt x="567" y="73"/>
                  </a:lnTo>
                  <a:lnTo>
                    <a:pt x="599" y="57"/>
                  </a:lnTo>
                  <a:lnTo>
                    <a:pt x="611" y="45"/>
                  </a:lnTo>
                  <a:lnTo>
                    <a:pt x="688" y="28"/>
                  </a:lnTo>
                  <a:lnTo>
                    <a:pt x="666" y="16"/>
                  </a:lnTo>
                  <a:lnTo>
                    <a:pt x="567" y="39"/>
                  </a:lnTo>
                  <a:close/>
                  <a:moveTo>
                    <a:pt x="126" y="191"/>
                  </a:moveTo>
                  <a:lnTo>
                    <a:pt x="116" y="195"/>
                  </a:lnTo>
                  <a:lnTo>
                    <a:pt x="122" y="207"/>
                  </a:lnTo>
                  <a:lnTo>
                    <a:pt x="150" y="201"/>
                  </a:lnTo>
                  <a:lnTo>
                    <a:pt x="126" y="191"/>
                  </a:lnTo>
                  <a:close/>
                  <a:moveTo>
                    <a:pt x="611" y="246"/>
                  </a:moveTo>
                  <a:lnTo>
                    <a:pt x="583" y="258"/>
                  </a:lnTo>
                  <a:lnTo>
                    <a:pt x="560" y="258"/>
                  </a:lnTo>
                  <a:lnTo>
                    <a:pt x="538" y="268"/>
                  </a:lnTo>
                  <a:lnTo>
                    <a:pt x="516" y="252"/>
                  </a:lnTo>
                  <a:lnTo>
                    <a:pt x="500" y="262"/>
                  </a:lnTo>
                  <a:lnTo>
                    <a:pt x="512" y="274"/>
                  </a:lnTo>
                  <a:lnTo>
                    <a:pt x="494" y="280"/>
                  </a:lnTo>
                  <a:lnTo>
                    <a:pt x="516" y="284"/>
                  </a:lnTo>
                  <a:lnTo>
                    <a:pt x="522" y="302"/>
                  </a:lnTo>
                  <a:lnTo>
                    <a:pt x="550" y="306"/>
                  </a:lnTo>
                  <a:lnTo>
                    <a:pt x="599" y="290"/>
                  </a:lnTo>
                  <a:lnTo>
                    <a:pt x="621" y="290"/>
                  </a:lnTo>
                  <a:lnTo>
                    <a:pt x="638" y="274"/>
                  </a:lnTo>
                  <a:lnTo>
                    <a:pt x="621" y="262"/>
                  </a:lnTo>
                  <a:lnTo>
                    <a:pt x="611" y="246"/>
                  </a:lnTo>
                  <a:close/>
                  <a:moveTo>
                    <a:pt x="983" y="83"/>
                  </a:moveTo>
                  <a:lnTo>
                    <a:pt x="1005" y="89"/>
                  </a:lnTo>
                  <a:lnTo>
                    <a:pt x="1040" y="67"/>
                  </a:lnTo>
                  <a:lnTo>
                    <a:pt x="1056" y="67"/>
                  </a:lnTo>
                  <a:lnTo>
                    <a:pt x="1066" y="79"/>
                  </a:lnTo>
                  <a:lnTo>
                    <a:pt x="1082" y="83"/>
                  </a:lnTo>
                  <a:lnTo>
                    <a:pt x="1094" y="79"/>
                  </a:lnTo>
                  <a:lnTo>
                    <a:pt x="1078" y="67"/>
                  </a:lnTo>
                  <a:lnTo>
                    <a:pt x="1072" y="51"/>
                  </a:lnTo>
                  <a:lnTo>
                    <a:pt x="1088" y="51"/>
                  </a:lnTo>
                  <a:lnTo>
                    <a:pt x="1104" y="61"/>
                  </a:lnTo>
                  <a:lnTo>
                    <a:pt x="1104" y="39"/>
                  </a:lnTo>
                  <a:lnTo>
                    <a:pt x="1078" y="34"/>
                  </a:lnTo>
                  <a:lnTo>
                    <a:pt x="1056" y="39"/>
                  </a:lnTo>
                  <a:lnTo>
                    <a:pt x="1040" y="39"/>
                  </a:lnTo>
                  <a:lnTo>
                    <a:pt x="1021" y="45"/>
                  </a:lnTo>
                  <a:lnTo>
                    <a:pt x="995" y="45"/>
                  </a:lnTo>
                  <a:lnTo>
                    <a:pt x="995" y="51"/>
                  </a:lnTo>
                  <a:lnTo>
                    <a:pt x="977" y="45"/>
                  </a:lnTo>
                  <a:lnTo>
                    <a:pt x="960" y="51"/>
                  </a:lnTo>
                  <a:lnTo>
                    <a:pt x="956" y="45"/>
                  </a:lnTo>
                  <a:lnTo>
                    <a:pt x="934" y="51"/>
                  </a:lnTo>
                  <a:lnTo>
                    <a:pt x="960" y="61"/>
                  </a:lnTo>
                  <a:lnTo>
                    <a:pt x="983" y="83"/>
                  </a:lnTo>
                  <a:close/>
                  <a:moveTo>
                    <a:pt x="3106" y="168"/>
                  </a:moveTo>
                  <a:lnTo>
                    <a:pt x="3084" y="150"/>
                  </a:lnTo>
                  <a:lnTo>
                    <a:pt x="3067" y="156"/>
                  </a:lnTo>
                  <a:lnTo>
                    <a:pt x="3061" y="162"/>
                  </a:lnTo>
                  <a:lnTo>
                    <a:pt x="3077" y="172"/>
                  </a:lnTo>
                  <a:lnTo>
                    <a:pt x="3106" y="168"/>
                  </a:lnTo>
                  <a:close/>
                  <a:moveTo>
                    <a:pt x="3345" y="262"/>
                  </a:moveTo>
                  <a:lnTo>
                    <a:pt x="3345" y="246"/>
                  </a:lnTo>
                  <a:lnTo>
                    <a:pt x="3284" y="223"/>
                  </a:lnTo>
                  <a:lnTo>
                    <a:pt x="3272" y="229"/>
                  </a:lnTo>
                  <a:lnTo>
                    <a:pt x="3284" y="239"/>
                  </a:lnTo>
                  <a:lnTo>
                    <a:pt x="3234" y="217"/>
                  </a:lnTo>
                  <a:lnTo>
                    <a:pt x="3106" y="195"/>
                  </a:lnTo>
                  <a:lnTo>
                    <a:pt x="3084" y="195"/>
                  </a:lnTo>
                  <a:lnTo>
                    <a:pt x="3077" y="185"/>
                  </a:lnTo>
                  <a:lnTo>
                    <a:pt x="3039" y="191"/>
                  </a:lnTo>
                  <a:lnTo>
                    <a:pt x="3000" y="185"/>
                  </a:lnTo>
                  <a:lnTo>
                    <a:pt x="2984" y="185"/>
                  </a:lnTo>
                  <a:lnTo>
                    <a:pt x="3010" y="207"/>
                  </a:lnTo>
                  <a:lnTo>
                    <a:pt x="2978" y="195"/>
                  </a:lnTo>
                  <a:lnTo>
                    <a:pt x="2966" y="185"/>
                  </a:lnTo>
                  <a:lnTo>
                    <a:pt x="2895" y="191"/>
                  </a:lnTo>
                  <a:lnTo>
                    <a:pt x="2911" y="207"/>
                  </a:lnTo>
                  <a:lnTo>
                    <a:pt x="2850" y="191"/>
                  </a:lnTo>
                  <a:lnTo>
                    <a:pt x="2838" y="168"/>
                  </a:lnTo>
                  <a:lnTo>
                    <a:pt x="2767" y="168"/>
                  </a:lnTo>
                  <a:lnTo>
                    <a:pt x="2755" y="172"/>
                  </a:lnTo>
                  <a:lnTo>
                    <a:pt x="2728" y="172"/>
                  </a:lnTo>
                  <a:lnTo>
                    <a:pt x="2722" y="162"/>
                  </a:lnTo>
                  <a:lnTo>
                    <a:pt x="2678" y="162"/>
                  </a:lnTo>
                  <a:lnTo>
                    <a:pt x="2678" y="150"/>
                  </a:lnTo>
                  <a:lnTo>
                    <a:pt x="2655" y="146"/>
                  </a:lnTo>
                  <a:lnTo>
                    <a:pt x="2633" y="162"/>
                  </a:lnTo>
                  <a:lnTo>
                    <a:pt x="2627" y="150"/>
                  </a:lnTo>
                  <a:lnTo>
                    <a:pt x="2544" y="146"/>
                  </a:lnTo>
                  <a:lnTo>
                    <a:pt x="2562" y="162"/>
                  </a:lnTo>
                  <a:lnTo>
                    <a:pt x="2477" y="156"/>
                  </a:lnTo>
                  <a:lnTo>
                    <a:pt x="2473" y="172"/>
                  </a:lnTo>
                  <a:lnTo>
                    <a:pt x="2422" y="156"/>
                  </a:lnTo>
                  <a:lnTo>
                    <a:pt x="2412" y="162"/>
                  </a:lnTo>
                  <a:lnTo>
                    <a:pt x="2399" y="156"/>
                  </a:lnTo>
                  <a:lnTo>
                    <a:pt x="2412" y="146"/>
                  </a:lnTo>
                  <a:lnTo>
                    <a:pt x="2393" y="134"/>
                  </a:lnTo>
                  <a:lnTo>
                    <a:pt x="2389" y="146"/>
                  </a:lnTo>
                  <a:lnTo>
                    <a:pt x="2389" y="134"/>
                  </a:lnTo>
                  <a:lnTo>
                    <a:pt x="2367" y="128"/>
                  </a:lnTo>
                  <a:lnTo>
                    <a:pt x="2367" y="140"/>
                  </a:lnTo>
                  <a:lnTo>
                    <a:pt x="2355" y="128"/>
                  </a:lnTo>
                  <a:lnTo>
                    <a:pt x="2316" y="124"/>
                  </a:lnTo>
                  <a:lnTo>
                    <a:pt x="2328" y="134"/>
                  </a:lnTo>
                  <a:lnTo>
                    <a:pt x="2351" y="146"/>
                  </a:lnTo>
                  <a:lnTo>
                    <a:pt x="2322" y="140"/>
                  </a:lnTo>
                  <a:lnTo>
                    <a:pt x="2284" y="140"/>
                  </a:lnTo>
                  <a:lnTo>
                    <a:pt x="2255" y="128"/>
                  </a:lnTo>
                  <a:lnTo>
                    <a:pt x="2211" y="128"/>
                  </a:lnTo>
                  <a:lnTo>
                    <a:pt x="2223" y="146"/>
                  </a:lnTo>
                  <a:lnTo>
                    <a:pt x="2182" y="124"/>
                  </a:lnTo>
                  <a:lnTo>
                    <a:pt x="2182" y="112"/>
                  </a:lnTo>
                  <a:lnTo>
                    <a:pt x="2166" y="112"/>
                  </a:lnTo>
                  <a:lnTo>
                    <a:pt x="2166" y="124"/>
                  </a:lnTo>
                  <a:lnTo>
                    <a:pt x="2115" y="140"/>
                  </a:lnTo>
                  <a:lnTo>
                    <a:pt x="2127" y="128"/>
                  </a:lnTo>
                  <a:lnTo>
                    <a:pt x="2156" y="112"/>
                  </a:lnTo>
                  <a:lnTo>
                    <a:pt x="2160" y="101"/>
                  </a:lnTo>
                  <a:lnTo>
                    <a:pt x="2083" y="79"/>
                  </a:lnTo>
                  <a:lnTo>
                    <a:pt x="2067" y="89"/>
                  </a:lnTo>
                  <a:lnTo>
                    <a:pt x="2032" y="83"/>
                  </a:lnTo>
                  <a:lnTo>
                    <a:pt x="2038" y="67"/>
                  </a:lnTo>
                  <a:lnTo>
                    <a:pt x="2022" y="61"/>
                  </a:lnTo>
                  <a:lnTo>
                    <a:pt x="1994" y="79"/>
                  </a:lnTo>
                  <a:lnTo>
                    <a:pt x="1994" y="89"/>
                  </a:lnTo>
                  <a:lnTo>
                    <a:pt x="1983" y="89"/>
                  </a:lnTo>
                  <a:lnTo>
                    <a:pt x="1994" y="106"/>
                  </a:lnTo>
                  <a:lnTo>
                    <a:pt x="1971" y="95"/>
                  </a:lnTo>
                  <a:lnTo>
                    <a:pt x="1949" y="95"/>
                  </a:lnTo>
                  <a:lnTo>
                    <a:pt x="1945" y="89"/>
                  </a:lnTo>
                  <a:lnTo>
                    <a:pt x="1843" y="112"/>
                  </a:lnTo>
                  <a:lnTo>
                    <a:pt x="1866" y="124"/>
                  </a:lnTo>
                  <a:lnTo>
                    <a:pt x="1878" y="146"/>
                  </a:lnTo>
                  <a:lnTo>
                    <a:pt x="1855" y="128"/>
                  </a:lnTo>
                  <a:lnTo>
                    <a:pt x="1833" y="128"/>
                  </a:lnTo>
                  <a:lnTo>
                    <a:pt x="1827" y="124"/>
                  </a:lnTo>
                  <a:lnTo>
                    <a:pt x="1801" y="128"/>
                  </a:lnTo>
                  <a:lnTo>
                    <a:pt x="1811" y="146"/>
                  </a:lnTo>
                  <a:lnTo>
                    <a:pt x="1872" y="168"/>
                  </a:lnTo>
                  <a:lnTo>
                    <a:pt x="1878" y="191"/>
                  </a:lnTo>
                  <a:lnTo>
                    <a:pt x="1866" y="191"/>
                  </a:lnTo>
                  <a:lnTo>
                    <a:pt x="1855" y="172"/>
                  </a:lnTo>
                  <a:lnTo>
                    <a:pt x="1805" y="156"/>
                  </a:lnTo>
                  <a:lnTo>
                    <a:pt x="1795" y="140"/>
                  </a:lnTo>
                  <a:lnTo>
                    <a:pt x="1772" y="146"/>
                  </a:lnTo>
                  <a:lnTo>
                    <a:pt x="1772" y="162"/>
                  </a:lnTo>
                  <a:lnTo>
                    <a:pt x="1805" y="172"/>
                  </a:lnTo>
                  <a:lnTo>
                    <a:pt x="1789" y="179"/>
                  </a:lnTo>
                  <a:lnTo>
                    <a:pt x="1766" y="168"/>
                  </a:lnTo>
                  <a:lnTo>
                    <a:pt x="1750" y="150"/>
                  </a:lnTo>
                  <a:lnTo>
                    <a:pt x="1760" y="134"/>
                  </a:lnTo>
                  <a:lnTo>
                    <a:pt x="1734" y="140"/>
                  </a:lnTo>
                  <a:lnTo>
                    <a:pt x="1738" y="162"/>
                  </a:lnTo>
                  <a:lnTo>
                    <a:pt x="1754" y="172"/>
                  </a:lnTo>
                  <a:lnTo>
                    <a:pt x="1766" y="195"/>
                  </a:lnTo>
                  <a:lnTo>
                    <a:pt x="1772" y="201"/>
                  </a:lnTo>
                  <a:lnTo>
                    <a:pt x="1795" y="195"/>
                  </a:lnTo>
                  <a:lnTo>
                    <a:pt x="1827" y="207"/>
                  </a:lnTo>
                  <a:lnTo>
                    <a:pt x="1839" y="223"/>
                  </a:lnTo>
                  <a:lnTo>
                    <a:pt x="1849" y="229"/>
                  </a:lnTo>
                  <a:lnTo>
                    <a:pt x="1833" y="235"/>
                  </a:lnTo>
                  <a:lnTo>
                    <a:pt x="1821" y="213"/>
                  </a:lnTo>
                  <a:lnTo>
                    <a:pt x="1795" y="207"/>
                  </a:lnTo>
                  <a:lnTo>
                    <a:pt x="1782" y="213"/>
                  </a:lnTo>
                  <a:lnTo>
                    <a:pt x="1795" y="229"/>
                  </a:lnTo>
                  <a:lnTo>
                    <a:pt x="1778" y="246"/>
                  </a:lnTo>
                  <a:lnTo>
                    <a:pt x="1738" y="252"/>
                  </a:lnTo>
                  <a:lnTo>
                    <a:pt x="1766" y="239"/>
                  </a:lnTo>
                  <a:lnTo>
                    <a:pt x="1772" y="213"/>
                  </a:lnTo>
                  <a:lnTo>
                    <a:pt x="1750" y="207"/>
                  </a:lnTo>
                  <a:lnTo>
                    <a:pt x="1738" y="179"/>
                  </a:lnTo>
                  <a:lnTo>
                    <a:pt x="1715" y="172"/>
                  </a:lnTo>
                  <a:lnTo>
                    <a:pt x="1715" y="150"/>
                  </a:lnTo>
                  <a:lnTo>
                    <a:pt x="1699" y="146"/>
                  </a:lnTo>
                  <a:lnTo>
                    <a:pt x="1693" y="134"/>
                  </a:lnTo>
                  <a:lnTo>
                    <a:pt x="1671" y="134"/>
                  </a:lnTo>
                  <a:lnTo>
                    <a:pt x="1671" y="150"/>
                  </a:lnTo>
                  <a:lnTo>
                    <a:pt x="1677" y="162"/>
                  </a:lnTo>
                  <a:lnTo>
                    <a:pt x="1661" y="168"/>
                  </a:lnTo>
                  <a:lnTo>
                    <a:pt x="1671" y="191"/>
                  </a:lnTo>
                  <a:lnTo>
                    <a:pt x="1711" y="213"/>
                  </a:lnTo>
                  <a:lnTo>
                    <a:pt x="1705" y="217"/>
                  </a:lnTo>
                  <a:lnTo>
                    <a:pt x="1644" y="201"/>
                  </a:lnTo>
                  <a:lnTo>
                    <a:pt x="1565" y="185"/>
                  </a:lnTo>
                  <a:lnTo>
                    <a:pt x="1565" y="195"/>
                  </a:lnTo>
                  <a:lnTo>
                    <a:pt x="1600" y="213"/>
                  </a:lnTo>
                  <a:lnTo>
                    <a:pt x="1571" y="207"/>
                  </a:lnTo>
                  <a:lnTo>
                    <a:pt x="1517" y="223"/>
                  </a:lnTo>
                  <a:lnTo>
                    <a:pt x="1517" y="213"/>
                  </a:lnTo>
                  <a:lnTo>
                    <a:pt x="1504" y="207"/>
                  </a:lnTo>
                  <a:lnTo>
                    <a:pt x="1478" y="213"/>
                  </a:lnTo>
                  <a:lnTo>
                    <a:pt x="1450" y="229"/>
                  </a:lnTo>
                  <a:lnTo>
                    <a:pt x="1443" y="246"/>
                  </a:lnTo>
                  <a:lnTo>
                    <a:pt x="1427" y="246"/>
                  </a:lnTo>
                  <a:lnTo>
                    <a:pt x="1411" y="229"/>
                  </a:lnTo>
                  <a:lnTo>
                    <a:pt x="1421" y="223"/>
                  </a:lnTo>
                  <a:lnTo>
                    <a:pt x="1411" y="213"/>
                  </a:lnTo>
                  <a:lnTo>
                    <a:pt x="1383" y="213"/>
                  </a:lnTo>
                  <a:lnTo>
                    <a:pt x="1389" y="229"/>
                  </a:lnTo>
                  <a:lnTo>
                    <a:pt x="1399" y="239"/>
                  </a:lnTo>
                  <a:lnTo>
                    <a:pt x="1405" y="258"/>
                  </a:lnTo>
                  <a:lnTo>
                    <a:pt x="1376" y="246"/>
                  </a:lnTo>
                  <a:lnTo>
                    <a:pt x="1350" y="262"/>
                  </a:lnTo>
                  <a:lnTo>
                    <a:pt x="1366" y="280"/>
                  </a:lnTo>
                  <a:lnTo>
                    <a:pt x="1338" y="280"/>
                  </a:lnTo>
                  <a:lnTo>
                    <a:pt x="1332" y="268"/>
                  </a:lnTo>
                  <a:lnTo>
                    <a:pt x="1316" y="268"/>
                  </a:lnTo>
                  <a:lnTo>
                    <a:pt x="1305" y="274"/>
                  </a:lnTo>
                  <a:lnTo>
                    <a:pt x="1328" y="280"/>
                  </a:lnTo>
                  <a:lnTo>
                    <a:pt x="1332" y="290"/>
                  </a:lnTo>
                  <a:lnTo>
                    <a:pt x="1293" y="284"/>
                  </a:lnTo>
                  <a:lnTo>
                    <a:pt x="1283" y="262"/>
                  </a:lnTo>
                  <a:lnTo>
                    <a:pt x="1245" y="246"/>
                  </a:lnTo>
                  <a:lnTo>
                    <a:pt x="1245" y="239"/>
                  </a:lnTo>
                  <a:lnTo>
                    <a:pt x="1332" y="252"/>
                  </a:lnTo>
                  <a:lnTo>
                    <a:pt x="1366" y="235"/>
                  </a:lnTo>
                  <a:lnTo>
                    <a:pt x="1344" y="217"/>
                  </a:lnTo>
                  <a:lnTo>
                    <a:pt x="1305" y="207"/>
                  </a:lnTo>
                  <a:lnTo>
                    <a:pt x="1255" y="201"/>
                  </a:lnTo>
                  <a:lnTo>
                    <a:pt x="1238" y="201"/>
                  </a:lnTo>
                  <a:lnTo>
                    <a:pt x="1238" y="191"/>
                  </a:lnTo>
                  <a:lnTo>
                    <a:pt x="1210" y="191"/>
                  </a:lnTo>
                  <a:lnTo>
                    <a:pt x="1184" y="179"/>
                  </a:lnTo>
                  <a:lnTo>
                    <a:pt x="1155" y="179"/>
                  </a:lnTo>
                  <a:lnTo>
                    <a:pt x="1151" y="179"/>
                  </a:lnTo>
                  <a:lnTo>
                    <a:pt x="1147" y="181"/>
                  </a:lnTo>
                  <a:lnTo>
                    <a:pt x="1145" y="181"/>
                  </a:lnTo>
                  <a:lnTo>
                    <a:pt x="1143" y="181"/>
                  </a:lnTo>
                  <a:lnTo>
                    <a:pt x="1141" y="181"/>
                  </a:lnTo>
                  <a:lnTo>
                    <a:pt x="1139" y="181"/>
                  </a:lnTo>
                  <a:lnTo>
                    <a:pt x="1139" y="179"/>
                  </a:lnTo>
                  <a:lnTo>
                    <a:pt x="1139" y="179"/>
                  </a:lnTo>
                  <a:lnTo>
                    <a:pt x="1139" y="172"/>
                  </a:lnTo>
                  <a:lnTo>
                    <a:pt x="1121" y="172"/>
                  </a:lnTo>
                  <a:lnTo>
                    <a:pt x="1127" y="185"/>
                  </a:lnTo>
                  <a:lnTo>
                    <a:pt x="1111" y="191"/>
                  </a:lnTo>
                  <a:lnTo>
                    <a:pt x="1104" y="179"/>
                  </a:lnTo>
                  <a:lnTo>
                    <a:pt x="1082" y="185"/>
                  </a:lnTo>
                  <a:lnTo>
                    <a:pt x="1088" y="195"/>
                  </a:lnTo>
                  <a:lnTo>
                    <a:pt x="1072" y="195"/>
                  </a:lnTo>
                  <a:lnTo>
                    <a:pt x="1066" y="191"/>
                  </a:lnTo>
                  <a:lnTo>
                    <a:pt x="1027" y="207"/>
                  </a:lnTo>
                  <a:lnTo>
                    <a:pt x="1033" y="213"/>
                  </a:lnTo>
                  <a:lnTo>
                    <a:pt x="1021" y="217"/>
                  </a:lnTo>
                  <a:lnTo>
                    <a:pt x="1011" y="201"/>
                  </a:lnTo>
                  <a:lnTo>
                    <a:pt x="989" y="223"/>
                  </a:lnTo>
                  <a:lnTo>
                    <a:pt x="1005" y="223"/>
                  </a:lnTo>
                  <a:lnTo>
                    <a:pt x="1011" y="239"/>
                  </a:lnTo>
                  <a:lnTo>
                    <a:pt x="995" y="239"/>
                  </a:lnTo>
                  <a:lnTo>
                    <a:pt x="995" y="252"/>
                  </a:lnTo>
                  <a:lnTo>
                    <a:pt x="989" y="258"/>
                  </a:lnTo>
                  <a:lnTo>
                    <a:pt x="977" y="274"/>
                  </a:lnTo>
                  <a:lnTo>
                    <a:pt x="977" y="280"/>
                  </a:lnTo>
                  <a:lnTo>
                    <a:pt x="960" y="284"/>
                  </a:lnTo>
                  <a:lnTo>
                    <a:pt x="950" y="296"/>
                  </a:lnTo>
                  <a:lnTo>
                    <a:pt x="934" y="296"/>
                  </a:lnTo>
                  <a:lnTo>
                    <a:pt x="934" y="306"/>
                  </a:lnTo>
                  <a:lnTo>
                    <a:pt x="916" y="306"/>
                  </a:lnTo>
                  <a:lnTo>
                    <a:pt x="910" y="319"/>
                  </a:lnTo>
                  <a:lnTo>
                    <a:pt x="889" y="325"/>
                  </a:lnTo>
                  <a:lnTo>
                    <a:pt x="877" y="335"/>
                  </a:lnTo>
                  <a:lnTo>
                    <a:pt x="899" y="341"/>
                  </a:lnTo>
                  <a:lnTo>
                    <a:pt x="883" y="347"/>
                  </a:lnTo>
                  <a:lnTo>
                    <a:pt x="899" y="357"/>
                  </a:lnTo>
                  <a:lnTo>
                    <a:pt x="889" y="367"/>
                  </a:lnTo>
                  <a:lnTo>
                    <a:pt x="910" y="373"/>
                  </a:lnTo>
                  <a:lnTo>
                    <a:pt x="899" y="386"/>
                  </a:lnTo>
                  <a:lnTo>
                    <a:pt x="934" y="392"/>
                  </a:lnTo>
                  <a:lnTo>
                    <a:pt x="966" y="367"/>
                  </a:lnTo>
                  <a:lnTo>
                    <a:pt x="983" y="379"/>
                  </a:lnTo>
                  <a:lnTo>
                    <a:pt x="989" y="392"/>
                  </a:lnTo>
                  <a:lnTo>
                    <a:pt x="1005" y="440"/>
                  </a:lnTo>
                  <a:lnTo>
                    <a:pt x="1027" y="446"/>
                  </a:lnTo>
                  <a:lnTo>
                    <a:pt x="1027" y="434"/>
                  </a:lnTo>
                  <a:lnTo>
                    <a:pt x="1050" y="430"/>
                  </a:lnTo>
                  <a:lnTo>
                    <a:pt x="1062" y="402"/>
                  </a:lnTo>
                  <a:lnTo>
                    <a:pt x="1062" y="379"/>
                  </a:lnTo>
                  <a:lnTo>
                    <a:pt x="1078" y="373"/>
                  </a:lnTo>
                  <a:lnTo>
                    <a:pt x="1078" y="357"/>
                  </a:lnTo>
                  <a:lnTo>
                    <a:pt x="1056" y="351"/>
                  </a:lnTo>
                  <a:lnTo>
                    <a:pt x="1050" y="325"/>
                  </a:lnTo>
                  <a:lnTo>
                    <a:pt x="1104" y="280"/>
                  </a:lnTo>
                  <a:lnTo>
                    <a:pt x="1111" y="262"/>
                  </a:lnTo>
                  <a:lnTo>
                    <a:pt x="1143" y="262"/>
                  </a:lnTo>
                  <a:lnTo>
                    <a:pt x="1143" y="280"/>
                  </a:lnTo>
                  <a:lnTo>
                    <a:pt x="1104" y="319"/>
                  </a:lnTo>
                  <a:lnTo>
                    <a:pt x="1117" y="335"/>
                  </a:lnTo>
                  <a:lnTo>
                    <a:pt x="1111" y="351"/>
                  </a:lnTo>
                  <a:lnTo>
                    <a:pt x="1184" y="357"/>
                  </a:lnTo>
                  <a:lnTo>
                    <a:pt x="1188" y="347"/>
                  </a:lnTo>
                  <a:lnTo>
                    <a:pt x="1216" y="351"/>
                  </a:lnTo>
                  <a:lnTo>
                    <a:pt x="1232" y="363"/>
                  </a:lnTo>
                  <a:lnTo>
                    <a:pt x="1226" y="373"/>
                  </a:lnTo>
                  <a:lnTo>
                    <a:pt x="1200" y="367"/>
                  </a:lnTo>
                  <a:lnTo>
                    <a:pt x="1155" y="367"/>
                  </a:lnTo>
                  <a:lnTo>
                    <a:pt x="1143" y="386"/>
                  </a:lnTo>
                  <a:lnTo>
                    <a:pt x="1171" y="396"/>
                  </a:lnTo>
                  <a:lnTo>
                    <a:pt x="1161" y="414"/>
                  </a:lnTo>
                  <a:lnTo>
                    <a:pt x="1139" y="396"/>
                  </a:lnTo>
                  <a:lnTo>
                    <a:pt x="1127" y="414"/>
                  </a:lnTo>
                  <a:lnTo>
                    <a:pt x="1127" y="430"/>
                  </a:lnTo>
                  <a:lnTo>
                    <a:pt x="1127" y="440"/>
                  </a:lnTo>
                  <a:lnTo>
                    <a:pt x="1149" y="446"/>
                  </a:lnTo>
                  <a:lnTo>
                    <a:pt x="1143" y="463"/>
                  </a:lnTo>
                  <a:lnTo>
                    <a:pt x="1178" y="469"/>
                  </a:lnTo>
                  <a:lnTo>
                    <a:pt x="1184" y="481"/>
                  </a:lnTo>
                  <a:lnTo>
                    <a:pt x="1171" y="501"/>
                  </a:lnTo>
                  <a:lnTo>
                    <a:pt x="1184" y="513"/>
                  </a:lnTo>
                  <a:lnTo>
                    <a:pt x="1194" y="530"/>
                  </a:lnTo>
                  <a:lnTo>
                    <a:pt x="1178" y="552"/>
                  </a:lnTo>
                  <a:lnTo>
                    <a:pt x="1171" y="568"/>
                  </a:lnTo>
                  <a:lnTo>
                    <a:pt x="1184" y="580"/>
                  </a:lnTo>
                  <a:lnTo>
                    <a:pt x="1222" y="586"/>
                  </a:lnTo>
                  <a:lnTo>
                    <a:pt x="1238" y="574"/>
                  </a:lnTo>
                  <a:lnTo>
                    <a:pt x="1261" y="597"/>
                  </a:lnTo>
                  <a:lnTo>
                    <a:pt x="1271" y="625"/>
                  </a:lnTo>
                  <a:lnTo>
                    <a:pt x="1289" y="631"/>
                  </a:lnTo>
                  <a:lnTo>
                    <a:pt x="1305" y="603"/>
                  </a:lnTo>
                  <a:lnTo>
                    <a:pt x="1338" y="625"/>
                  </a:lnTo>
                  <a:lnTo>
                    <a:pt x="1350" y="647"/>
                  </a:lnTo>
                  <a:lnTo>
                    <a:pt x="1360" y="647"/>
                  </a:lnTo>
                  <a:lnTo>
                    <a:pt x="1383" y="631"/>
                  </a:lnTo>
                  <a:lnTo>
                    <a:pt x="1372" y="619"/>
                  </a:lnTo>
                  <a:lnTo>
                    <a:pt x="1350" y="619"/>
                  </a:lnTo>
                  <a:lnTo>
                    <a:pt x="1350" y="615"/>
                  </a:lnTo>
                  <a:lnTo>
                    <a:pt x="1411" y="597"/>
                  </a:lnTo>
                  <a:lnTo>
                    <a:pt x="1415" y="609"/>
                  </a:lnTo>
                  <a:lnTo>
                    <a:pt x="1427" y="609"/>
                  </a:lnTo>
                  <a:lnTo>
                    <a:pt x="1405" y="625"/>
                  </a:lnTo>
                  <a:lnTo>
                    <a:pt x="1421" y="641"/>
                  </a:lnTo>
                  <a:lnTo>
                    <a:pt x="1460" y="660"/>
                  </a:lnTo>
                  <a:lnTo>
                    <a:pt x="1478" y="670"/>
                  </a:lnTo>
                  <a:lnTo>
                    <a:pt x="1482" y="670"/>
                  </a:lnTo>
                  <a:lnTo>
                    <a:pt x="1494" y="698"/>
                  </a:lnTo>
                  <a:lnTo>
                    <a:pt x="1433" y="714"/>
                  </a:lnTo>
                  <a:lnTo>
                    <a:pt x="1427" y="702"/>
                  </a:lnTo>
                  <a:lnTo>
                    <a:pt x="1383" y="692"/>
                  </a:lnTo>
                  <a:lnTo>
                    <a:pt x="1338" y="692"/>
                  </a:lnTo>
                  <a:lnTo>
                    <a:pt x="1316" y="702"/>
                  </a:lnTo>
                  <a:lnTo>
                    <a:pt x="1289" y="702"/>
                  </a:lnTo>
                  <a:lnTo>
                    <a:pt x="1289" y="714"/>
                  </a:lnTo>
                  <a:lnTo>
                    <a:pt x="1245" y="720"/>
                  </a:lnTo>
                  <a:lnTo>
                    <a:pt x="1238" y="731"/>
                  </a:lnTo>
                  <a:lnTo>
                    <a:pt x="1249" y="749"/>
                  </a:lnTo>
                  <a:lnTo>
                    <a:pt x="1245" y="759"/>
                  </a:lnTo>
                  <a:lnTo>
                    <a:pt x="1255" y="765"/>
                  </a:lnTo>
                  <a:lnTo>
                    <a:pt x="1255" y="775"/>
                  </a:lnTo>
                  <a:lnTo>
                    <a:pt x="1267" y="775"/>
                  </a:lnTo>
                  <a:lnTo>
                    <a:pt x="1277" y="787"/>
                  </a:lnTo>
                  <a:lnTo>
                    <a:pt x="1316" y="810"/>
                  </a:lnTo>
                  <a:lnTo>
                    <a:pt x="1332" y="798"/>
                  </a:lnTo>
                  <a:lnTo>
                    <a:pt x="1328" y="793"/>
                  </a:lnTo>
                  <a:lnTo>
                    <a:pt x="1344" y="793"/>
                  </a:lnTo>
                  <a:lnTo>
                    <a:pt x="1360" y="804"/>
                  </a:lnTo>
                  <a:lnTo>
                    <a:pt x="1411" y="793"/>
                  </a:lnTo>
                  <a:lnTo>
                    <a:pt x="1415" y="810"/>
                  </a:lnTo>
                  <a:lnTo>
                    <a:pt x="1439" y="793"/>
                  </a:lnTo>
                  <a:lnTo>
                    <a:pt x="1533" y="781"/>
                  </a:lnTo>
                  <a:lnTo>
                    <a:pt x="1571" y="787"/>
                  </a:lnTo>
                  <a:lnTo>
                    <a:pt x="1555" y="737"/>
                  </a:lnTo>
                  <a:lnTo>
                    <a:pt x="1571" y="743"/>
                  </a:lnTo>
                  <a:lnTo>
                    <a:pt x="1594" y="753"/>
                  </a:lnTo>
                  <a:lnTo>
                    <a:pt x="1600" y="731"/>
                  </a:lnTo>
                  <a:lnTo>
                    <a:pt x="1622" y="737"/>
                  </a:lnTo>
                  <a:lnTo>
                    <a:pt x="1628" y="726"/>
                  </a:lnTo>
                  <a:lnTo>
                    <a:pt x="1638" y="720"/>
                  </a:lnTo>
                  <a:lnTo>
                    <a:pt x="1606" y="692"/>
                  </a:lnTo>
                  <a:lnTo>
                    <a:pt x="1600" y="686"/>
                  </a:lnTo>
                  <a:lnTo>
                    <a:pt x="1577" y="670"/>
                  </a:lnTo>
                  <a:lnTo>
                    <a:pt x="1577" y="653"/>
                  </a:lnTo>
                  <a:lnTo>
                    <a:pt x="1565" y="647"/>
                  </a:lnTo>
                  <a:lnTo>
                    <a:pt x="1565" y="635"/>
                  </a:lnTo>
                  <a:lnTo>
                    <a:pt x="1571" y="625"/>
                  </a:lnTo>
                  <a:lnTo>
                    <a:pt x="1594" y="609"/>
                  </a:lnTo>
                  <a:lnTo>
                    <a:pt x="1622" y="597"/>
                  </a:lnTo>
                  <a:lnTo>
                    <a:pt x="1648" y="597"/>
                  </a:lnTo>
                  <a:lnTo>
                    <a:pt x="1661" y="625"/>
                  </a:lnTo>
                  <a:lnTo>
                    <a:pt x="1632" y="631"/>
                  </a:lnTo>
                  <a:lnTo>
                    <a:pt x="1628" y="647"/>
                  </a:lnTo>
                  <a:lnTo>
                    <a:pt x="1648" y="676"/>
                  </a:lnTo>
                  <a:lnTo>
                    <a:pt x="1671" y="682"/>
                  </a:lnTo>
                  <a:lnTo>
                    <a:pt x="1671" y="692"/>
                  </a:lnTo>
                  <a:lnTo>
                    <a:pt x="1693" y="686"/>
                  </a:lnTo>
                  <a:lnTo>
                    <a:pt x="1711" y="698"/>
                  </a:lnTo>
                  <a:lnTo>
                    <a:pt x="1699" y="708"/>
                  </a:lnTo>
                  <a:lnTo>
                    <a:pt x="1689" y="708"/>
                  </a:lnTo>
                  <a:lnTo>
                    <a:pt x="1677" y="714"/>
                  </a:lnTo>
                  <a:lnTo>
                    <a:pt x="1689" y="726"/>
                  </a:lnTo>
                  <a:lnTo>
                    <a:pt x="1683" y="753"/>
                  </a:lnTo>
                  <a:lnTo>
                    <a:pt x="1699" y="743"/>
                  </a:lnTo>
                  <a:lnTo>
                    <a:pt x="1699" y="759"/>
                  </a:lnTo>
                  <a:lnTo>
                    <a:pt x="1715" y="775"/>
                  </a:lnTo>
                  <a:lnTo>
                    <a:pt x="1750" y="759"/>
                  </a:lnTo>
                  <a:lnTo>
                    <a:pt x="1795" y="765"/>
                  </a:lnTo>
                  <a:lnTo>
                    <a:pt x="1843" y="793"/>
                  </a:lnTo>
                  <a:lnTo>
                    <a:pt x="1855" y="820"/>
                  </a:lnTo>
                  <a:lnTo>
                    <a:pt x="1872" y="816"/>
                  </a:lnTo>
                  <a:lnTo>
                    <a:pt x="1894" y="804"/>
                  </a:lnTo>
                  <a:lnTo>
                    <a:pt x="1910" y="775"/>
                  </a:lnTo>
                  <a:lnTo>
                    <a:pt x="1939" y="775"/>
                  </a:lnTo>
                  <a:lnTo>
                    <a:pt x="1949" y="787"/>
                  </a:lnTo>
                  <a:lnTo>
                    <a:pt x="1983" y="775"/>
                  </a:lnTo>
                  <a:lnTo>
                    <a:pt x="1994" y="759"/>
                  </a:lnTo>
                  <a:lnTo>
                    <a:pt x="2010" y="769"/>
                  </a:lnTo>
                  <a:lnTo>
                    <a:pt x="2010" y="787"/>
                  </a:lnTo>
                  <a:lnTo>
                    <a:pt x="2028" y="781"/>
                  </a:lnTo>
                  <a:lnTo>
                    <a:pt x="2032" y="769"/>
                  </a:lnTo>
                  <a:lnTo>
                    <a:pt x="2067" y="775"/>
                  </a:lnTo>
                  <a:lnTo>
                    <a:pt x="2061" y="759"/>
                  </a:lnTo>
                  <a:lnTo>
                    <a:pt x="2044" y="753"/>
                  </a:lnTo>
                  <a:lnTo>
                    <a:pt x="2038" y="743"/>
                  </a:lnTo>
                  <a:lnTo>
                    <a:pt x="2038" y="726"/>
                  </a:lnTo>
                  <a:lnTo>
                    <a:pt x="2067" y="726"/>
                  </a:lnTo>
                  <a:lnTo>
                    <a:pt x="2077" y="708"/>
                  </a:lnTo>
                  <a:lnTo>
                    <a:pt x="2111" y="702"/>
                  </a:lnTo>
                  <a:lnTo>
                    <a:pt x="2115" y="686"/>
                  </a:lnTo>
                  <a:lnTo>
                    <a:pt x="2115" y="660"/>
                  </a:lnTo>
                  <a:lnTo>
                    <a:pt x="2099" y="631"/>
                  </a:lnTo>
                  <a:lnTo>
                    <a:pt x="2134" y="631"/>
                  </a:lnTo>
                  <a:lnTo>
                    <a:pt x="2127" y="597"/>
                  </a:lnTo>
                  <a:lnTo>
                    <a:pt x="2166" y="593"/>
                  </a:lnTo>
                  <a:lnTo>
                    <a:pt x="2156" y="574"/>
                  </a:lnTo>
                  <a:lnTo>
                    <a:pt x="2166" y="564"/>
                  </a:lnTo>
                  <a:lnTo>
                    <a:pt x="2166" y="552"/>
                  </a:lnTo>
                  <a:lnTo>
                    <a:pt x="2188" y="552"/>
                  </a:lnTo>
                  <a:lnTo>
                    <a:pt x="2199" y="574"/>
                  </a:lnTo>
                  <a:lnTo>
                    <a:pt x="2239" y="580"/>
                  </a:lnTo>
                  <a:lnTo>
                    <a:pt x="2266" y="609"/>
                  </a:lnTo>
                  <a:lnTo>
                    <a:pt x="2266" y="631"/>
                  </a:lnTo>
                  <a:lnTo>
                    <a:pt x="2355" y="653"/>
                  </a:lnTo>
                  <a:lnTo>
                    <a:pt x="2383" y="676"/>
                  </a:lnTo>
                  <a:lnTo>
                    <a:pt x="2460" y="682"/>
                  </a:lnTo>
                  <a:lnTo>
                    <a:pt x="2533" y="698"/>
                  </a:lnTo>
                  <a:lnTo>
                    <a:pt x="2566" y="682"/>
                  </a:lnTo>
                  <a:lnTo>
                    <a:pt x="2600" y="682"/>
                  </a:lnTo>
                  <a:lnTo>
                    <a:pt x="2623" y="653"/>
                  </a:lnTo>
                  <a:lnTo>
                    <a:pt x="2611" y="631"/>
                  </a:lnTo>
                  <a:lnTo>
                    <a:pt x="2639" y="631"/>
                  </a:lnTo>
                  <a:lnTo>
                    <a:pt x="2706" y="597"/>
                  </a:lnTo>
                  <a:lnTo>
                    <a:pt x="2690" y="574"/>
                  </a:lnTo>
                  <a:lnTo>
                    <a:pt x="2667" y="580"/>
                  </a:lnTo>
                  <a:lnTo>
                    <a:pt x="2639" y="574"/>
                  </a:lnTo>
                  <a:lnTo>
                    <a:pt x="2627" y="558"/>
                  </a:lnTo>
                  <a:lnTo>
                    <a:pt x="2633" y="542"/>
                  </a:lnTo>
                  <a:lnTo>
                    <a:pt x="2667" y="536"/>
                  </a:lnTo>
                  <a:lnTo>
                    <a:pt x="2649" y="519"/>
                  </a:lnTo>
                  <a:lnTo>
                    <a:pt x="2661" y="501"/>
                  </a:lnTo>
                  <a:lnTo>
                    <a:pt x="2645" y="485"/>
                  </a:lnTo>
                  <a:lnTo>
                    <a:pt x="2645" y="475"/>
                  </a:lnTo>
                  <a:lnTo>
                    <a:pt x="2684" y="469"/>
                  </a:lnTo>
                  <a:lnTo>
                    <a:pt x="2773" y="507"/>
                  </a:lnTo>
                  <a:lnTo>
                    <a:pt x="2783" y="530"/>
                  </a:lnTo>
                  <a:lnTo>
                    <a:pt x="2828" y="548"/>
                  </a:lnTo>
                  <a:lnTo>
                    <a:pt x="2879" y="580"/>
                  </a:lnTo>
                  <a:lnTo>
                    <a:pt x="2923" y="558"/>
                  </a:lnTo>
                  <a:lnTo>
                    <a:pt x="2945" y="625"/>
                  </a:lnTo>
                  <a:lnTo>
                    <a:pt x="2923" y="635"/>
                  </a:lnTo>
                  <a:lnTo>
                    <a:pt x="2939" y="670"/>
                  </a:lnTo>
                  <a:lnTo>
                    <a:pt x="2972" y="664"/>
                  </a:lnTo>
                  <a:lnTo>
                    <a:pt x="3000" y="619"/>
                  </a:lnTo>
                  <a:lnTo>
                    <a:pt x="2994" y="568"/>
                  </a:lnTo>
                  <a:lnTo>
                    <a:pt x="3000" y="564"/>
                  </a:lnTo>
                  <a:lnTo>
                    <a:pt x="2950" y="481"/>
                  </a:lnTo>
                  <a:lnTo>
                    <a:pt x="2933" y="463"/>
                  </a:lnTo>
                  <a:lnTo>
                    <a:pt x="2889" y="459"/>
                  </a:lnTo>
                  <a:lnTo>
                    <a:pt x="2883" y="469"/>
                  </a:lnTo>
                  <a:lnTo>
                    <a:pt x="2862" y="459"/>
                  </a:lnTo>
                  <a:lnTo>
                    <a:pt x="2850" y="446"/>
                  </a:lnTo>
                  <a:lnTo>
                    <a:pt x="2822" y="440"/>
                  </a:lnTo>
                  <a:lnTo>
                    <a:pt x="2834" y="424"/>
                  </a:lnTo>
                  <a:lnTo>
                    <a:pt x="2850" y="392"/>
                  </a:lnTo>
                  <a:lnTo>
                    <a:pt x="2850" y="363"/>
                  </a:lnTo>
                  <a:lnTo>
                    <a:pt x="2939" y="373"/>
                  </a:lnTo>
                  <a:lnTo>
                    <a:pt x="2939" y="357"/>
                  </a:lnTo>
                  <a:lnTo>
                    <a:pt x="2984" y="363"/>
                  </a:lnTo>
                  <a:lnTo>
                    <a:pt x="3000" y="373"/>
                  </a:lnTo>
                  <a:lnTo>
                    <a:pt x="3017" y="363"/>
                  </a:lnTo>
                  <a:lnTo>
                    <a:pt x="3033" y="363"/>
                  </a:lnTo>
                  <a:lnTo>
                    <a:pt x="3010" y="351"/>
                  </a:lnTo>
                  <a:lnTo>
                    <a:pt x="3010" y="325"/>
                  </a:lnTo>
                  <a:lnTo>
                    <a:pt x="3055" y="319"/>
                  </a:lnTo>
                  <a:lnTo>
                    <a:pt x="3067" y="335"/>
                  </a:lnTo>
                  <a:lnTo>
                    <a:pt x="3084" y="325"/>
                  </a:lnTo>
                  <a:lnTo>
                    <a:pt x="3077" y="306"/>
                  </a:lnTo>
                  <a:lnTo>
                    <a:pt x="3084" y="302"/>
                  </a:lnTo>
                  <a:lnTo>
                    <a:pt x="3106" y="306"/>
                  </a:lnTo>
                  <a:lnTo>
                    <a:pt x="3094" y="306"/>
                  </a:lnTo>
                  <a:lnTo>
                    <a:pt x="3112" y="329"/>
                  </a:lnTo>
                  <a:lnTo>
                    <a:pt x="3100" y="363"/>
                  </a:lnTo>
                  <a:lnTo>
                    <a:pt x="3106" y="379"/>
                  </a:lnTo>
                  <a:lnTo>
                    <a:pt x="3094" y="392"/>
                  </a:lnTo>
                  <a:lnTo>
                    <a:pt x="3106" y="430"/>
                  </a:lnTo>
                  <a:lnTo>
                    <a:pt x="3155" y="459"/>
                  </a:lnTo>
                  <a:lnTo>
                    <a:pt x="3173" y="485"/>
                  </a:lnTo>
                  <a:lnTo>
                    <a:pt x="3189" y="485"/>
                  </a:lnTo>
                  <a:lnTo>
                    <a:pt x="3205" y="513"/>
                  </a:lnTo>
                  <a:lnTo>
                    <a:pt x="3217" y="513"/>
                  </a:lnTo>
                  <a:lnTo>
                    <a:pt x="3222" y="491"/>
                  </a:lnTo>
                  <a:lnTo>
                    <a:pt x="3205" y="481"/>
                  </a:lnTo>
                  <a:lnTo>
                    <a:pt x="3217" y="469"/>
                  </a:lnTo>
                  <a:lnTo>
                    <a:pt x="3205" y="453"/>
                  </a:lnTo>
                  <a:lnTo>
                    <a:pt x="3217" y="453"/>
                  </a:lnTo>
                  <a:lnTo>
                    <a:pt x="3205" y="424"/>
                  </a:lnTo>
                  <a:lnTo>
                    <a:pt x="3211" y="418"/>
                  </a:lnTo>
                  <a:lnTo>
                    <a:pt x="3173" y="392"/>
                  </a:lnTo>
                  <a:lnTo>
                    <a:pt x="3151" y="386"/>
                  </a:lnTo>
                  <a:lnTo>
                    <a:pt x="3151" y="373"/>
                  </a:lnTo>
                  <a:lnTo>
                    <a:pt x="3167" y="379"/>
                  </a:lnTo>
                  <a:lnTo>
                    <a:pt x="3173" y="363"/>
                  </a:lnTo>
                  <a:lnTo>
                    <a:pt x="3144" y="363"/>
                  </a:lnTo>
                  <a:lnTo>
                    <a:pt x="3138" y="357"/>
                  </a:lnTo>
                  <a:lnTo>
                    <a:pt x="3161" y="341"/>
                  </a:lnTo>
                  <a:lnTo>
                    <a:pt x="3173" y="351"/>
                  </a:lnTo>
                  <a:lnTo>
                    <a:pt x="3205" y="341"/>
                  </a:lnTo>
                  <a:lnTo>
                    <a:pt x="3222" y="351"/>
                  </a:lnTo>
                  <a:lnTo>
                    <a:pt x="3240" y="325"/>
                  </a:lnTo>
                  <a:lnTo>
                    <a:pt x="3256" y="312"/>
                  </a:lnTo>
                  <a:lnTo>
                    <a:pt x="3256" y="302"/>
                  </a:lnTo>
                  <a:lnTo>
                    <a:pt x="3289" y="306"/>
                  </a:lnTo>
                  <a:lnTo>
                    <a:pt x="3301" y="296"/>
                  </a:lnTo>
                  <a:lnTo>
                    <a:pt x="3201" y="268"/>
                  </a:lnTo>
                  <a:lnTo>
                    <a:pt x="3240" y="262"/>
                  </a:lnTo>
                  <a:lnTo>
                    <a:pt x="3211" y="246"/>
                  </a:lnTo>
                  <a:lnTo>
                    <a:pt x="3222" y="239"/>
                  </a:lnTo>
                  <a:lnTo>
                    <a:pt x="3244" y="252"/>
                  </a:lnTo>
                  <a:lnTo>
                    <a:pt x="3272" y="252"/>
                  </a:lnTo>
                  <a:lnTo>
                    <a:pt x="3301" y="268"/>
                  </a:lnTo>
                  <a:lnTo>
                    <a:pt x="3333" y="268"/>
                  </a:lnTo>
                  <a:lnTo>
                    <a:pt x="3339" y="280"/>
                  </a:lnTo>
                  <a:lnTo>
                    <a:pt x="3368" y="274"/>
                  </a:lnTo>
                  <a:lnTo>
                    <a:pt x="3345" y="262"/>
                  </a:lnTo>
                  <a:close/>
                  <a:moveTo>
                    <a:pt x="1571" y="726"/>
                  </a:moveTo>
                  <a:lnTo>
                    <a:pt x="1571" y="731"/>
                  </a:lnTo>
                  <a:lnTo>
                    <a:pt x="1555" y="702"/>
                  </a:lnTo>
                  <a:lnTo>
                    <a:pt x="1571" y="726"/>
                  </a:lnTo>
                  <a:close/>
                  <a:moveTo>
                    <a:pt x="1766" y="631"/>
                  </a:moveTo>
                  <a:lnTo>
                    <a:pt x="1754" y="647"/>
                  </a:lnTo>
                  <a:lnTo>
                    <a:pt x="1744" y="647"/>
                  </a:lnTo>
                  <a:lnTo>
                    <a:pt x="1738" y="631"/>
                  </a:lnTo>
                  <a:lnTo>
                    <a:pt x="1750" y="619"/>
                  </a:lnTo>
                  <a:lnTo>
                    <a:pt x="1817" y="664"/>
                  </a:lnTo>
                  <a:lnTo>
                    <a:pt x="1766" y="631"/>
                  </a:lnTo>
                  <a:close/>
                  <a:moveTo>
                    <a:pt x="1833" y="664"/>
                  </a:moveTo>
                  <a:lnTo>
                    <a:pt x="1839" y="664"/>
                  </a:lnTo>
                  <a:lnTo>
                    <a:pt x="1855" y="670"/>
                  </a:lnTo>
                  <a:lnTo>
                    <a:pt x="1833" y="664"/>
                  </a:lnTo>
                  <a:close/>
                  <a:moveTo>
                    <a:pt x="2083" y="631"/>
                  </a:moveTo>
                  <a:lnTo>
                    <a:pt x="2073" y="635"/>
                  </a:lnTo>
                  <a:lnTo>
                    <a:pt x="2050" y="635"/>
                  </a:lnTo>
                  <a:lnTo>
                    <a:pt x="2028" y="641"/>
                  </a:lnTo>
                  <a:lnTo>
                    <a:pt x="2016" y="653"/>
                  </a:lnTo>
                  <a:lnTo>
                    <a:pt x="2006" y="653"/>
                  </a:lnTo>
                  <a:lnTo>
                    <a:pt x="2006" y="641"/>
                  </a:lnTo>
                  <a:lnTo>
                    <a:pt x="2022" y="625"/>
                  </a:lnTo>
                  <a:lnTo>
                    <a:pt x="2050" y="619"/>
                  </a:lnTo>
                  <a:lnTo>
                    <a:pt x="2067" y="625"/>
                  </a:lnTo>
                  <a:lnTo>
                    <a:pt x="2083" y="619"/>
                  </a:lnTo>
                  <a:lnTo>
                    <a:pt x="2083" y="631"/>
                  </a:lnTo>
                  <a:close/>
                  <a:moveTo>
                    <a:pt x="3039" y="564"/>
                  </a:moveTo>
                  <a:lnTo>
                    <a:pt x="3039" y="548"/>
                  </a:lnTo>
                  <a:lnTo>
                    <a:pt x="3061" y="552"/>
                  </a:lnTo>
                  <a:lnTo>
                    <a:pt x="3051" y="542"/>
                  </a:lnTo>
                  <a:lnTo>
                    <a:pt x="3017" y="519"/>
                  </a:lnTo>
                  <a:lnTo>
                    <a:pt x="2950" y="446"/>
                  </a:lnTo>
                  <a:lnTo>
                    <a:pt x="2939" y="446"/>
                  </a:lnTo>
                  <a:lnTo>
                    <a:pt x="2966" y="491"/>
                  </a:lnTo>
                  <a:lnTo>
                    <a:pt x="2988" y="507"/>
                  </a:lnTo>
                  <a:lnTo>
                    <a:pt x="3006" y="530"/>
                  </a:lnTo>
                  <a:lnTo>
                    <a:pt x="3017" y="542"/>
                  </a:lnTo>
                  <a:lnTo>
                    <a:pt x="3023" y="564"/>
                  </a:lnTo>
                  <a:lnTo>
                    <a:pt x="3039" y="574"/>
                  </a:lnTo>
                  <a:lnTo>
                    <a:pt x="3051" y="597"/>
                  </a:lnTo>
                  <a:lnTo>
                    <a:pt x="3061" y="609"/>
                  </a:lnTo>
                  <a:lnTo>
                    <a:pt x="3061" y="593"/>
                  </a:lnTo>
                  <a:lnTo>
                    <a:pt x="3084" y="603"/>
                  </a:lnTo>
                  <a:lnTo>
                    <a:pt x="3071" y="586"/>
                  </a:lnTo>
                  <a:lnTo>
                    <a:pt x="3039" y="564"/>
                  </a:lnTo>
                  <a:close/>
                  <a:moveTo>
                    <a:pt x="3266" y="430"/>
                  </a:moveTo>
                  <a:lnTo>
                    <a:pt x="3272" y="440"/>
                  </a:lnTo>
                  <a:lnTo>
                    <a:pt x="3289" y="446"/>
                  </a:lnTo>
                  <a:lnTo>
                    <a:pt x="3295" y="440"/>
                  </a:lnTo>
                  <a:lnTo>
                    <a:pt x="3278" y="430"/>
                  </a:lnTo>
                  <a:lnTo>
                    <a:pt x="3266" y="430"/>
                  </a:lnTo>
                  <a:close/>
                  <a:moveTo>
                    <a:pt x="3211" y="542"/>
                  </a:moveTo>
                  <a:lnTo>
                    <a:pt x="3211" y="519"/>
                  </a:lnTo>
                  <a:lnTo>
                    <a:pt x="3201" y="536"/>
                  </a:lnTo>
                  <a:lnTo>
                    <a:pt x="3211" y="542"/>
                  </a:lnTo>
                  <a:close/>
                  <a:moveTo>
                    <a:pt x="3301" y="446"/>
                  </a:moveTo>
                  <a:lnTo>
                    <a:pt x="3311" y="453"/>
                  </a:lnTo>
                  <a:lnTo>
                    <a:pt x="3323" y="446"/>
                  </a:lnTo>
                  <a:lnTo>
                    <a:pt x="3301" y="440"/>
                  </a:lnTo>
                  <a:lnTo>
                    <a:pt x="3301" y="446"/>
                  </a:lnTo>
                  <a:close/>
                  <a:moveTo>
                    <a:pt x="2450" y="118"/>
                  </a:moveTo>
                  <a:lnTo>
                    <a:pt x="2460" y="128"/>
                  </a:lnTo>
                  <a:lnTo>
                    <a:pt x="2466" y="118"/>
                  </a:lnTo>
                  <a:lnTo>
                    <a:pt x="2477" y="112"/>
                  </a:lnTo>
                  <a:lnTo>
                    <a:pt x="2473" y="95"/>
                  </a:lnTo>
                  <a:lnTo>
                    <a:pt x="2454" y="83"/>
                  </a:lnTo>
                  <a:lnTo>
                    <a:pt x="2444" y="83"/>
                  </a:lnTo>
                  <a:lnTo>
                    <a:pt x="2438" y="89"/>
                  </a:lnTo>
                  <a:lnTo>
                    <a:pt x="2434" y="101"/>
                  </a:lnTo>
                  <a:lnTo>
                    <a:pt x="2454" y="112"/>
                  </a:lnTo>
                  <a:lnTo>
                    <a:pt x="2450" y="118"/>
                  </a:lnTo>
                  <a:close/>
                  <a:moveTo>
                    <a:pt x="2422" y="95"/>
                  </a:moveTo>
                  <a:lnTo>
                    <a:pt x="2416" y="95"/>
                  </a:lnTo>
                  <a:lnTo>
                    <a:pt x="2416" y="106"/>
                  </a:lnTo>
                  <a:lnTo>
                    <a:pt x="2428" y="106"/>
                  </a:lnTo>
                  <a:lnTo>
                    <a:pt x="2422" y="95"/>
                  </a:lnTo>
                  <a:close/>
                  <a:moveTo>
                    <a:pt x="2511" y="112"/>
                  </a:moveTo>
                  <a:lnTo>
                    <a:pt x="2540" y="106"/>
                  </a:lnTo>
                  <a:lnTo>
                    <a:pt x="2527" y="95"/>
                  </a:lnTo>
                  <a:lnTo>
                    <a:pt x="2477" y="89"/>
                  </a:lnTo>
                  <a:lnTo>
                    <a:pt x="2483" y="106"/>
                  </a:lnTo>
                  <a:lnTo>
                    <a:pt x="2511" y="112"/>
                  </a:lnTo>
                  <a:close/>
                  <a:moveTo>
                    <a:pt x="2521" y="128"/>
                  </a:moveTo>
                  <a:lnTo>
                    <a:pt x="2550" y="134"/>
                  </a:lnTo>
                  <a:lnTo>
                    <a:pt x="2566" y="134"/>
                  </a:lnTo>
                  <a:lnTo>
                    <a:pt x="2566" y="128"/>
                  </a:lnTo>
                  <a:lnTo>
                    <a:pt x="2562" y="118"/>
                  </a:lnTo>
                  <a:lnTo>
                    <a:pt x="2550" y="124"/>
                  </a:lnTo>
                  <a:lnTo>
                    <a:pt x="2527" y="118"/>
                  </a:lnTo>
                  <a:lnTo>
                    <a:pt x="2521" y="128"/>
                  </a:lnTo>
                  <a:close/>
                  <a:moveTo>
                    <a:pt x="2511" y="128"/>
                  </a:moveTo>
                  <a:lnTo>
                    <a:pt x="2517" y="124"/>
                  </a:lnTo>
                  <a:lnTo>
                    <a:pt x="2505" y="118"/>
                  </a:lnTo>
                  <a:lnTo>
                    <a:pt x="2511" y="128"/>
                  </a:lnTo>
                  <a:close/>
                  <a:moveTo>
                    <a:pt x="2584" y="118"/>
                  </a:moveTo>
                  <a:lnTo>
                    <a:pt x="2617" y="112"/>
                  </a:lnTo>
                  <a:lnTo>
                    <a:pt x="2617" y="101"/>
                  </a:lnTo>
                  <a:lnTo>
                    <a:pt x="2594" y="95"/>
                  </a:lnTo>
                  <a:lnTo>
                    <a:pt x="2588" y="89"/>
                  </a:lnTo>
                  <a:lnTo>
                    <a:pt x="2584" y="101"/>
                  </a:lnTo>
                  <a:lnTo>
                    <a:pt x="2556" y="95"/>
                  </a:lnTo>
                  <a:lnTo>
                    <a:pt x="2566" y="112"/>
                  </a:lnTo>
                  <a:lnTo>
                    <a:pt x="2584" y="118"/>
                  </a:lnTo>
                  <a:close/>
                  <a:moveTo>
                    <a:pt x="2866" y="446"/>
                  </a:moveTo>
                  <a:lnTo>
                    <a:pt x="2866" y="434"/>
                  </a:lnTo>
                  <a:lnTo>
                    <a:pt x="2850" y="434"/>
                  </a:lnTo>
                  <a:lnTo>
                    <a:pt x="2866" y="446"/>
                  </a:lnTo>
                  <a:close/>
                  <a:moveTo>
                    <a:pt x="3201" y="597"/>
                  </a:moveTo>
                  <a:lnTo>
                    <a:pt x="3211" y="593"/>
                  </a:lnTo>
                  <a:lnTo>
                    <a:pt x="3205" y="580"/>
                  </a:lnTo>
                  <a:lnTo>
                    <a:pt x="3201" y="597"/>
                  </a:lnTo>
                  <a:close/>
                  <a:moveTo>
                    <a:pt x="2000" y="67"/>
                  </a:moveTo>
                  <a:lnTo>
                    <a:pt x="2006" y="57"/>
                  </a:lnTo>
                  <a:lnTo>
                    <a:pt x="1955" y="45"/>
                  </a:lnTo>
                  <a:lnTo>
                    <a:pt x="1949" y="57"/>
                  </a:lnTo>
                  <a:lnTo>
                    <a:pt x="1949" y="73"/>
                  </a:lnTo>
                  <a:lnTo>
                    <a:pt x="1967" y="67"/>
                  </a:lnTo>
                  <a:lnTo>
                    <a:pt x="2000" y="67"/>
                  </a:lnTo>
                  <a:close/>
                  <a:moveTo>
                    <a:pt x="1677" y="45"/>
                  </a:moveTo>
                  <a:lnTo>
                    <a:pt x="1661" y="45"/>
                  </a:lnTo>
                  <a:lnTo>
                    <a:pt x="1661" y="57"/>
                  </a:lnTo>
                  <a:lnTo>
                    <a:pt x="1677" y="57"/>
                  </a:lnTo>
                  <a:lnTo>
                    <a:pt x="1677" y="45"/>
                  </a:lnTo>
                  <a:close/>
                  <a:moveTo>
                    <a:pt x="1689" y="22"/>
                  </a:moveTo>
                  <a:lnTo>
                    <a:pt x="1677" y="22"/>
                  </a:lnTo>
                  <a:lnTo>
                    <a:pt x="1677" y="34"/>
                  </a:lnTo>
                  <a:lnTo>
                    <a:pt x="1693" y="34"/>
                  </a:lnTo>
                  <a:lnTo>
                    <a:pt x="1689" y="22"/>
                  </a:lnTo>
                  <a:close/>
                  <a:moveTo>
                    <a:pt x="1801" y="106"/>
                  </a:moveTo>
                  <a:lnTo>
                    <a:pt x="1801" y="89"/>
                  </a:lnTo>
                  <a:lnTo>
                    <a:pt x="1778" y="95"/>
                  </a:lnTo>
                  <a:lnTo>
                    <a:pt x="1789" y="112"/>
                  </a:lnTo>
                  <a:lnTo>
                    <a:pt x="1801" y="106"/>
                  </a:lnTo>
                  <a:close/>
                  <a:moveTo>
                    <a:pt x="1872" y="57"/>
                  </a:moveTo>
                  <a:lnTo>
                    <a:pt x="1904" y="51"/>
                  </a:lnTo>
                  <a:lnTo>
                    <a:pt x="1916" y="61"/>
                  </a:lnTo>
                  <a:lnTo>
                    <a:pt x="1939" y="51"/>
                  </a:lnTo>
                  <a:lnTo>
                    <a:pt x="1904" y="39"/>
                  </a:lnTo>
                  <a:lnTo>
                    <a:pt x="1884" y="39"/>
                  </a:lnTo>
                  <a:lnTo>
                    <a:pt x="1872" y="57"/>
                  </a:lnTo>
                  <a:close/>
                  <a:moveTo>
                    <a:pt x="1933" y="83"/>
                  </a:moveTo>
                  <a:lnTo>
                    <a:pt x="1939" y="73"/>
                  </a:lnTo>
                  <a:lnTo>
                    <a:pt x="1927" y="73"/>
                  </a:lnTo>
                  <a:lnTo>
                    <a:pt x="1916" y="79"/>
                  </a:lnTo>
                  <a:lnTo>
                    <a:pt x="1933" y="83"/>
                  </a:lnTo>
                  <a:close/>
                  <a:moveTo>
                    <a:pt x="1862" y="57"/>
                  </a:moveTo>
                  <a:lnTo>
                    <a:pt x="1872" y="51"/>
                  </a:lnTo>
                  <a:lnTo>
                    <a:pt x="1862" y="45"/>
                  </a:lnTo>
                  <a:lnTo>
                    <a:pt x="1862" y="57"/>
                  </a:lnTo>
                  <a:close/>
                  <a:moveTo>
                    <a:pt x="1884" y="34"/>
                  </a:moveTo>
                  <a:lnTo>
                    <a:pt x="1866" y="28"/>
                  </a:lnTo>
                  <a:lnTo>
                    <a:pt x="1839" y="22"/>
                  </a:lnTo>
                  <a:lnTo>
                    <a:pt x="1821" y="39"/>
                  </a:lnTo>
                  <a:lnTo>
                    <a:pt x="1855" y="45"/>
                  </a:lnTo>
                  <a:lnTo>
                    <a:pt x="1884" y="34"/>
                  </a:lnTo>
                  <a:close/>
                  <a:moveTo>
                    <a:pt x="1443" y="34"/>
                  </a:moveTo>
                  <a:lnTo>
                    <a:pt x="1439" y="22"/>
                  </a:lnTo>
                  <a:lnTo>
                    <a:pt x="1443" y="16"/>
                  </a:lnTo>
                  <a:lnTo>
                    <a:pt x="1433" y="16"/>
                  </a:lnTo>
                  <a:lnTo>
                    <a:pt x="1427" y="22"/>
                  </a:lnTo>
                  <a:lnTo>
                    <a:pt x="1411" y="28"/>
                  </a:lnTo>
                  <a:lnTo>
                    <a:pt x="1421" y="39"/>
                  </a:lnTo>
                  <a:lnTo>
                    <a:pt x="1443" y="34"/>
                  </a:lnTo>
                  <a:close/>
                  <a:moveTo>
                    <a:pt x="1466" y="45"/>
                  </a:moveTo>
                  <a:lnTo>
                    <a:pt x="1482" y="34"/>
                  </a:lnTo>
                  <a:lnTo>
                    <a:pt x="1488" y="22"/>
                  </a:lnTo>
                  <a:lnTo>
                    <a:pt x="1472" y="22"/>
                  </a:lnTo>
                  <a:lnTo>
                    <a:pt x="1460" y="34"/>
                  </a:lnTo>
                  <a:lnTo>
                    <a:pt x="1443" y="45"/>
                  </a:lnTo>
                  <a:lnTo>
                    <a:pt x="1466" y="45"/>
                  </a:lnTo>
                  <a:close/>
                  <a:moveTo>
                    <a:pt x="1328" y="45"/>
                  </a:moveTo>
                  <a:lnTo>
                    <a:pt x="1376" y="34"/>
                  </a:lnTo>
                  <a:lnTo>
                    <a:pt x="1338" y="22"/>
                  </a:lnTo>
                  <a:lnTo>
                    <a:pt x="1305" y="34"/>
                  </a:lnTo>
                  <a:lnTo>
                    <a:pt x="1305" y="39"/>
                  </a:lnTo>
                  <a:lnTo>
                    <a:pt x="1328" y="39"/>
                  </a:lnTo>
                  <a:lnTo>
                    <a:pt x="1328" y="45"/>
                  </a:lnTo>
                  <a:close/>
                  <a:moveTo>
                    <a:pt x="1539" y="185"/>
                  </a:moveTo>
                  <a:lnTo>
                    <a:pt x="1500" y="146"/>
                  </a:lnTo>
                  <a:lnTo>
                    <a:pt x="1466" y="140"/>
                  </a:lnTo>
                  <a:lnTo>
                    <a:pt x="1460" y="162"/>
                  </a:lnTo>
                  <a:lnTo>
                    <a:pt x="1482" y="172"/>
                  </a:lnTo>
                  <a:lnTo>
                    <a:pt x="1539" y="185"/>
                  </a:lnTo>
                  <a:close/>
                  <a:moveTo>
                    <a:pt x="1500" y="39"/>
                  </a:moveTo>
                  <a:lnTo>
                    <a:pt x="1517" y="39"/>
                  </a:lnTo>
                  <a:lnTo>
                    <a:pt x="1523" y="28"/>
                  </a:lnTo>
                  <a:lnTo>
                    <a:pt x="1500" y="22"/>
                  </a:lnTo>
                  <a:lnTo>
                    <a:pt x="1488" y="34"/>
                  </a:lnTo>
                  <a:lnTo>
                    <a:pt x="1500" y="39"/>
                  </a:lnTo>
                  <a:close/>
                  <a:moveTo>
                    <a:pt x="1494" y="118"/>
                  </a:moveTo>
                  <a:lnTo>
                    <a:pt x="1472" y="128"/>
                  </a:lnTo>
                  <a:lnTo>
                    <a:pt x="1504" y="140"/>
                  </a:lnTo>
                  <a:lnTo>
                    <a:pt x="1517" y="128"/>
                  </a:lnTo>
                  <a:lnTo>
                    <a:pt x="1555" y="106"/>
                  </a:lnTo>
                  <a:lnTo>
                    <a:pt x="1584" y="106"/>
                  </a:lnTo>
                  <a:lnTo>
                    <a:pt x="1616" y="95"/>
                  </a:lnTo>
                  <a:lnTo>
                    <a:pt x="1616" y="83"/>
                  </a:lnTo>
                  <a:lnTo>
                    <a:pt x="1594" y="83"/>
                  </a:lnTo>
                  <a:lnTo>
                    <a:pt x="1584" y="89"/>
                  </a:lnTo>
                  <a:lnTo>
                    <a:pt x="1561" y="83"/>
                  </a:lnTo>
                  <a:lnTo>
                    <a:pt x="1482" y="106"/>
                  </a:lnTo>
                  <a:lnTo>
                    <a:pt x="1494" y="118"/>
                  </a:lnTo>
                  <a:close/>
                  <a:moveTo>
                    <a:pt x="1427" y="207"/>
                  </a:moveTo>
                  <a:lnTo>
                    <a:pt x="1456" y="217"/>
                  </a:lnTo>
                  <a:lnTo>
                    <a:pt x="1466" y="207"/>
                  </a:lnTo>
                  <a:lnTo>
                    <a:pt x="1450" y="191"/>
                  </a:lnTo>
                  <a:lnTo>
                    <a:pt x="1427" y="207"/>
                  </a:lnTo>
                  <a:close/>
                  <a:moveTo>
                    <a:pt x="1232" y="702"/>
                  </a:moveTo>
                  <a:lnTo>
                    <a:pt x="1226" y="708"/>
                  </a:lnTo>
                  <a:lnTo>
                    <a:pt x="1238" y="714"/>
                  </a:lnTo>
                  <a:lnTo>
                    <a:pt x="1289" y="702"/>
                  </a:lnTo>
                  <a:lnTo>
                    <a:pt x="1267" y="692"/>
                  </a:lnTo>
                  <a:lnTo>
                    <a:pt x="1232" y="702"/>
                  </a:lnTo>
                  <a:close/>
                  <a:moveTo>
                    <a:pt x="1072" y="408"/>
                  </a:moveTo>
                  <a:lnTo>
                    <a:pt x="1082" y="414"/>
                  </a:lnTo>
                  <a:lnTo>
                    <a:pt x="1088" y="396"/>
                  </a:lnTo>
                  <a:lnTo>
                    <a:pt x="1082" y="392"/>
                  </a:lnTo>
                  <a:lnTo>
                    <a:pt x="1072" y="408"/>
                  </a:lnTo>
                  <a:close/>
                  <a:moveTo>
                    <a:pt x="1399" y="625"/>
                  </a:moveTo>
                  <a:lnTo>
                    <a:pt x="1383" y="631"/>
                  </a:lnTo>
                  <a:lnTo>
                    <a:pt x="1393" y="635"/>
                  </a:lnTo>
                  <a:lnTo>
                    <a:pt x="1399" y="625"/>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39" name="Freeform 4"/>
            <p:cNvSpPr>
              <a:spLocks noEditPoints="1"/>
            </p:cNvSpPr>
            <p:nvPr/>
          </p:nvSpPr>
          <p:spPr bwMode="auto">
            <a:xfrm>
              <a:off x="3908425" y="1670050"/>
              <a:ext cx="998538" cy="728663"/>
            </a:xfrm>
            <a:custGeom>
              <a:avLst/>
              <a:gdLst/>
              <a:ahLst/>
              <a:cxnLst>
                <a:cxn ang="0">
                  <a:pos x="611" y="252"/>
                </a:cxn>
                <a:cxn ang="0">
                  <a:pos x="524" y="207"/>
                </a:cxn>
                <a:cxn ang="0">
                  <a:pos x="412" y="252"/>
                </a:cxn>
                <a:cxn ang="0">
                  <a:pos x="390" y="262"/>
                </a:cxn>
                <a:cxn ang="0">
                  <a:pos x="467" y="319"/>
                </a:cxn>
                <a:cxn ang="0">
                  <a:pos x="511" y="392"/>
                </a:cxn>
                <a:cxn ang="0">
                  <a:pos x="540" y="414"/>
                </a:cxn>
                <a:cxn ang="0">
                  <a:pos x="524" y="353"/>
                </a:cxn>
                <a:cxn ang="0">
                  <a:pos x="572" y="329"/>
                </a:cxn>
                <a:cxn ang="0">
                  <a:pos x="617" y="280"/>
                </a:cxn>
                <a:cxn ang="0">
                  <a:pos x="601" y="453"/>
                </a:cxn>
                <a:cxn ang="0">
                  <a:pos x="384" y="392"/>
                </a:cxn>
                <a:cxn ang="0">
                  <a:pos x="406" y="396"/>
                </a:cxn>
                <a:cxn ang="0">
                  <a:pos x="290" y="370"/>
                </a:cxn>
                <a:cxn ang="0">
                  <a:pos x="306" y="335"/>
                </a:cxn>
                <a:cxn ang="0">
                  <a:pos x="207" y="358"/>
                </a:cxn>
                <a:cxn ang="0">
                  <a:pos x="300" y="325"/>
                </a:cxn>
                <a:cxn ang="0">
                  <a:pos x="73" y="61"/>
                </a:cxn>
                <a:cxn ang="0">
                  <a:pos x="112" y="96"/>
                </a:cxn>
                <a:cxn ang="0">
                  <a:pos x="79" y="153"/>
                </a:cxn>
                <a:cxn ang="0">
                  <a:pos x="172" y="146"/>
                </a:cxn>
                <a:cxn ang="0">
                  <a:pos x="172" y="112"/>
                </a:cxn>
                <a:cxn ang="0">
                  <a:pos x="140" y="67"/>
                </a:cxn>
                <a:cxn ang="0">
                  <a:pos x="128" y="29"/>
                </a:cxn>
                <a:cxn ang="0">
                  <a:pos x="67" y="0"/>
                </a:cxn>
                <a:cxn ang="0">
                  <a:pos x="67" y="51"/>
                </a:cxn>
                <a:cxn ang="0">
                  <a:pos x="73" y="102"/>
                </a:cxn>
                <a:cxn ang="0">
                  <a:pos x="41" y="67"/>
                </a:cxn>
                <a:cxn ang="0">
                  <a:pos x="18" y="108"/>
                </a:cxn>
                <a:cxn ang="0">
                  <a:pos x="428" y="236"/>
                </a:cxn>
                <a:cxn ang="0">
                  <a:pos x="509" y="195"/>
                </a:cxn>
                <a:cxn ang="0">
                  <a:pos x="524" y="140"/>
                </a:cxn>
                <a:cxn ang="0">
                  <a:pos x="457" y="86"/>
                </a:cxn>
                <a:cxn ang="0">
                  <a:pos x="345" y="90"/>
                </a:cxn>
                <a:cxn ang="0">
                  <a:pos x="296" y="33"/>
                </a:cxn>
                <a:cxn ang="0">
                  <a:pos x="290" y="96"/>
                </a:cxn>
                <a:cxn ang="0">
                  <a:pos x="246" y="118"/>
                </a:cxn>
                <a:cxn ang="0">
                  <a:pos x="207" y="146"/>
                </a:cxn>
                <a:cxn ang="0">
                  <a:pos x="134" y="197"/>
                </a:cxn>
                <a:cxn ang="0">
                  <a:pos x="132" y="289"/>
                </a:cxn>
                <a:cxn ang="0">
                  <a:pos x="18" y="319"/>
                </a:cxn>
                <a:cxn ang="0">
                  <a:pos x="14" y="412"/>
                </a:cxn>
                <a:cxn ang="0">
                  <a:pos x="120" y="420"/>
                </a:cxn>
                <a:cxn ang="0">
                  <a:pos x="207" y="309"/>
                </a:cxn>
                <a:cxn ang="0">
                  <a:pos x="315" y="276"/>
                </a:cxn>
                <a:cxn ang="0">
                  <a:pos x="390" y="341"/>
                </a:cxn>
                <a:cxn ang="0">
                  <a:pos x="422" y="392"/>
                </a:cxn>
                <a:cxn ang="0">
                  <a:pos x="453" y="358"/>
                </a:cxn>
                <a:cxn ang="0">
                  <a:pos x="367" y="284"/>
                </a:cxn>
                <a:cxn ang="0">
                  <a:pos x="373" y="258"/>
                </a:cxn>
              </a:cxnLst>
              <a:rect l="0" t="0" r="r" b="b"/>
              <a:pathLst>
                <a:path w="629" h="459">
                  <a:moveTo>
                    <a:pt x="617" y="280"/>
                  </a:moveTo>
                  <a:lnTo>
                    <a:pt x="611" y="268"/>
                  </a:lnTo>
                  <a:lnTo>
                    <a:pt x="629" y="258"/>
                  </a:lnTo>
                  <a:lnTo>
                    <a:pt x="611" y="252"/>
                  </a:lnTo>
                  <a:lnTo>
                    <a:pt x="601" y="224"/>
                  </a:lnTo>
                  <a:lnTo>
                    <a:pt x="578" y="201"/>
                  </a:lnTo>
                  <a:lnTo>
                    <a:pt x="562" y="213"/>
                  </a:lnTo>
                  <a:lnTo>
                    <a:pt x="524" y="207"/>
                  </a:lnTo>
                  <a:lnTo>
                    <a:pt x="489" y="242"/>
                  </a:lnTo>
                  <a:lnTo>
                    <a:pt x="467" y="242"/>
                  </a:lnTo>
                  <a:lnTo>
                    <a:pt x="428" y="236"/>
                  </a:lnTo>
                  <a:lnTo>
                    <a:pt x="412" y="252"/>
                  </a:lnTo>
                  <a:lnTo>
                    <a:pt x="396" y="246"/>
                  </a:lnTo>
                  <a:lnTo>
                    <a:pt x="373" y="258"/>
                  </a:lnTo>
                  <a:lnTo>
                    <a:pt x="380" y="262"/>
                  </a:lnTo>
                  <a:lnTo>
                    <a:pt x="390" y="262"/>
                  </a:lnTo>
                  <a:lnTo>
                    <a:pt x="418" y="297"/>
                  </a:lnTo>
                  <a:lnTo>
                    <a:pt x="440" y="303"/>
                  </a:lnTo>
                  <a:lnTo>
                    <a:pt x="457" y="313"/>
                  </a:lnTo>
                  <a:lnTo>
                    <a:pt x="467" y="319"/>
                  </a:lnTo>
                  <a:lnTo>
                    <a:pt x="473" y="353"/>
                  </a:lnTo>
                  <a:lnTo>
                    <a:pt x="489" y="364"/>
                  </a:lnTo>
                  <a:lnTo>
                    <a:pt x="495" y="386"/>
                  </a:lnTo>
                  <a:lnTo>
                    <a:pt x="511" y="392"/>
                  </a:lnTo>
                  <a:lnTo>
                    <a:pt x="511" y="420"/>
                  </a:lnTo>
                  <a:lnTo>
                    <a:pt x="524" y="420"/>
                  </a:lnTo>
                  <a:lnTo>
                    <a:pt x="528" y="425"/>
                  </a:lnTo>
                  <a:lnTo>
                    <a:pt x="540" y="414"/>
                  </a:lnTo>
                  <a:lnTo>
                    <a:pt x="534" y="408"/>
                  </a:lnTo>
                  <a:lnTo>
                    <a:pt x="540" y="402"/>
                  </a:lnTo>
                  <a:lnTo>
                    <a:pt x="540" y="370"/>
                  </a:lnTo>
                  <a:lnTo>
                    <a:pt x="524" y="353"/>
                  </a:lnTo>
                  <a:lnTo>
                    <a:pt x="544" y="358"/>
                  </a:lnTo>
                  <a:lnTo>
                    <a:pt x="544" y="347"/>
                  </a:lnTo>
                  <a:lnTo>
                    <a:pt x="566" y="335"/>
                  </a:lnTo>
                  <a:lnTo>
                    <a:pt x="572" y="329"/>
                  </a:lnTo>
                  <a:lnTo>
                    <a:pt x="607" y="319"/>
                  </a:lnTo>
                  <a:lnTo>
                    <a:pt x="623" y="309"/>
                  </a:lnTo>
                  <a:lnTo>
                    <a:pt x="611" y="297"/>
                  </a:lnTo>
                  <a:lnTo>
                    <a:pt x="617" y="280"/>
                  </a:lnTo>
                  <a:close/>
                  <a:moveTo>
                    <a:pt x="585" y="443"/>
                  </a:moveTo>
                  <a:lnTo>
                    <a:pt x="544" y="443"/>
                  </a:lnTo>
                  <a:lnTo>
                    <a:pt x="566" y="459"/>
                  </a:lnTo>
                  <a:lnTo>
                    <a:pt x="601" y="453"/>
                  </a:lnTo>
                  <a:lnTo>
                    <a:pt x="595" y="437"/>
                  </a:lnTo>
                  <a:lnTo>
                    <a:pt x="585" y="443"/>
                  </a:lnTo>
                  <a:close/>
                  <a:moveTo>
                    <a:pt x="390" y="396"/>
                  </a:moveTo>
                  <a:lnTo>
                    <a:pt x="384" y="392"/>
                  </a:lnTo>
                  <a:lnTo>
                    <a:pt x="357" y="392"/>
                  </a:lnTo>
                  <a:lnTo>
                    <a:pt x="390" y="420"/>
                  </a:lnTo>
                  <a:lnTo>
                    <a:pt x="412" y="425"/>
                  </a:lnTo>
                  <a:lnTo>
                    <a:pt x="406" y="396"/>
                  </a:lnTo>
                  <a:lnTo>
                    <a:pt x="390" y="396"/>
                  </a:lnTo>
                  <a:close/>
                  <a:moveTo>
                    <a:pt x="306" y="335"/>
                  </a:moveTo>
                  <a:lnTo>
                    <a:pt x="290" y="341"/>
                  </a:lnTo>
                  <a:lnTo>
                    <a:pt x="290" y="370"/>
                  </a:lnTo>
                  <a:lnTo>
                    <a:pt x="304" y="380"/>
                  </a:lnTo>
                  <a:lnTo>
                    <a:pt x="315" y="360"/>
                  </a:lnTo>
                  <a:lnTo>
                    <a:pt x="313" y="347"/>
                  </a:lnTo>
                  <a:lnTo>
                    <a:pt x="306" y="335"/>
                  </a:lnTo>
                  <a:close/>
                  <a:moveTo>
                    <a:pt x="201" y="358"/>
                  </a:moveTo>
                  <a:lnTo>
                    <a:pt x="211" y="372"/>
                  </a:lnTo>
                  <a:lnTo>
                    <a:pt x="211" y="364"/>
                  </a:lnTo>
                  <a:lnTo>
                    <a:pt x="207" y="358"/>
                  </a:lnTo>
                  <a:lnTo>
                    <a:pt x="201" y="358"/>
                  </a:lnTo>
                  <a:close/>
                  <a:moveTo>
                    <a:pt x="308" y="297"/>
                  </a:moveTo>
                  <a:lnTo>
                    <a:pt x="296" y="309"/>
                  </a:lnTo>
                  <a:lnTo>
                    <a:pt x="300" y="325"/>
                  </a:lnTo>
                  <a:lnTo>
                    <a:pt x="308" y="325"/>
                  </a:lnTo>
                  <a:lnTo>
                    <a:pt x="308" y="297"/>
                  </a:lnTo>
                  <a:close/>
                  <a:moveTo>
                    <a:pt x="67" y="51"/>
                  </a:moveTo>
                  <a:lnTo>
                    <a:pt x="73" y="61"/>
                  </a:lnTo>
                  <a:lnTo>
                    <a:pt x="89" y="57"/>
                  </a:lnTo>
                  <a:lnTo>
                    <a:pt x="89" y="80"/>
                  </a:lnTo>
                  <a:lnTo>
                    <a:pt x="112" y="86"/>
                  </a:lnTo>
                  <a:lnTo>
                    <a:pt x="112" y="96"/>
                  </a:lnTo>
                  <a:lnTo>
                    <a:pt x="89" y="112"/>
                  </a:lnTo>
                  <a:lnTo>
                    <a:pt x="89" y="134"/>
                  </a:lnTo>
                  <a:lnTo>
                    <a:pt x="118" y="140"/>
                  </a:lnTo>
                  <a:lnTo>
                    <a:pt x="79" y="153"/>
                  </a:lnTo>
                  <a:lnTo>
                    <a:pt x="73" y="169"/>
                  </a:lnTo>
                  <a:lnTo>
                    <a:pt x="118" y="157"/>
                  </a:lnTo>
                  <a:lnTo>
                    <a:pt x="162" y="157"/>
                  </a:lnTo>
                  <a:lnTo>
                    <a:pt x="172" y="146"/>
                  </a:lnTo>
                  <a:lnTo>
                    <a:pt x="166" y="134"/>
                  </a:lnTo>
                  <a:lnTo>
                    <a:pt x="185" y="128"/>
                  </a:lnTo>
                  <a:lnTo>
                    <a:pt x="191" y="118"/>
                  </a:lnTo>
                  <a:lnTo>
                    <a:pt x="172" y="112"/>
                  </a:lnTo>
                  <a:lnTo>
                    <a:pt x="156" y="118"/>
                  </a:lnTo>
                  <a:lnTo>
                    <a:pt x="162" y="108"/>
                  </a:lnTo>
                  <a:lnTo>
                    <a:pt x="140" y="80"/>
                  </a:lnTo>
                  <a:lnTo>
                    <a:pt x="140" y="67"/>
                  </a:lnTo>
                  <a:lnTo>
                    <a:pt x="124" y="51"/>
                  </a:lnTo>
                  <a:lnTo>
                    <a:pt x="105" y="45"/>
                  </a:lnTo>
                  <a:lnTo>
                    <a:pt x="124" y="41"/>
                  </a:lnTo>
                  <a:lnTo>
                    <a:pt x="128" y="29"/>
                  </a:lnTo>
                  <a:lnTo>
                    <a:pt x="95" y="29"/>
                  </a:lnTo>
                  <a:lnTo>
                    <a:pt x="83" y="19"/>
                  </a:lnTo>
                  <a:lnTo>
                    <a:pt x="95" y="13"/>
                  </a:lnTo>
                  <a:lnTo>
                    <a:pt x="67" y="0"/>
                  </a:lnTo>
                  <a:lnTo>
                    <a:pt x="67" y="6"/>
                  </a:lnTo>
                  <a:lnTo>
                    <a:pt x="61" y="19"/>
                  </a:lnTo>
                  <a:lnTo>
                    <a:pt x="73" y="29"/>
                  </a:lnTo>
                  <a:lnTo>
                    <a:pt x="67" y="51"/>
                  </a:lnTo>
                  <a:close/>
                  <a:moveTo>
                    <a:pt x="12" y="140"/>
                  </a:moveTo>
                  <a:lnTo>
                    <a:pt x="41" y="140"/>
                  </a:lnTo>
                  <a:lnTo>
                    <a:pt x="73" y="112"/>
                  </a:lnTo>
                  <a:lnTo>
                    <a:pt x="73" y="102"/>
                  </a:lnTo>
                  <a:lnTo>
                    <a:pt x="73" y="80"/>
                  </a:lnTo>
                  <a:lnTo>
                    <a:pt x="61" y="73"/>
                  </a:lnTo>
                  <a:lnTo>
                    <a:pt x="57" y="57"/>
                  </a:lnTo>
                  <a:lnTo>
                    <a:pt x="41" y="67"/>
                  </a:lnTo>
                  <a:lnTo>
                    <a:pt x="34" y="86"/>
                  </a:lnTo>
                  <a:lnTo>
                    <a:pt x="12" y="86"/>
                  </a:lnTo>
                  <a:lnTo>
                    <a:pt x="6" y="96"/>
                  </a:lnTo>
                  <a:lnTo>
                    <a:pt x="18" y="108"/>
                  </a:lnTo>
                  <a:lnTo>
                    <a:pt x="0" y="128"/>
                  </a:lnTo>
                  <a:lnTo>
                    <a:pt x="12" y="140"/>
                  </a:lnTo>
                  <a:close/>
                  <a:moveTo>
                    <a:pt x="418" y="230"/>
                  </a:moveTo>
                  <a:lnTo>
                    <a:pt x="428" y="236"/>
                  </a:lnTo>
                  <a:lnTo>
                    <a:pt x="467" y="240"/>
                  </a:lnTo>
                  <a:lnTo>
                    <a:pt x="487" y="240"/>
                  </a:lnTo>
                  <a:lnTo>
                    <a:pt x="522" y="207"/>
                  </a:lnTo>
                  <a:lnTo>
                    <a:pt x="509" y="195"/>
                  </a:lnTo>
                  <a:lnTo>
                    <a:pt x="516" y="179"/>
                  </a:lnTo>
                  <a:lnTo>
                    <a:pt x="518" y="179"/>
                  </a:lnTo>
                  <a:lnTo>
                    <a:pt x="534" y="157"/>
                  </a:lnTo>
                  <a:lnTo>
                    <a:pt x="524" y="140"/>
                  </a:lnTo>
                  <a:lnTo>
                    <a:pt x="511" y="128"/>
                  </a:lnTo>
                  <a:lnTo>
                    <a:pt x="524" y="108"/>
                  </a:lnTo>
                  <a:lnTo>
                    <a:pt x="518" y="96"/>
                  </a:lnTo>
                  <a:lnTo>
                    <a:pt x="457" y="86"/>
                  </a:lnTo>
                  <a:lnTo>
                    <a:pt x="434" y="90"/>
                  </a:lnTo>
                  <a:lnTo>
                    <a:pt x="422" y="73"/>
                  </a:lnTo>
                  <a:lnTo>
                    <a:pt x="367" y="90"/>
                  </a:lnTo>
                  <a:lnTo>
                    <a:pt x="345" y="90"/>
                  </a:lnTo>
                  <a:lnTo>
                    <a:pt x="335" y="96"/>
                  </a:lnTo>
                  <a:lnTo>
                    <a:pt x="311" y="86"/>
                  </a:lnTo>
                  <a:lnTo>
                    <a:pt x="311" y="55"/>
                  </a:lnTo>
                  <a:lnTo>
                    <a:pt x="296" y="33"/>
                  </a:lnTo>
                  <a:lnTo>
                    <a:pt x="274" y="57"/>
                  </a:lnTo>
                  <a:lnTo>
                    <a:pt x="290" y="73"/>
                  </a:lnTo>
                  <a:lnTo>
                    <a:pt x="284" y="86"/>
                  </a:lnTo>
                  <a:lnTo>
                    <a:pt x="290" y="96"/>
                  </a:lnTo>
                  <a:lnTo>
                    <a:pt x="278" y="102"/>
                  </a:lnTo>
                  <a:lnTo>
                    <a:pt x="256" y="102"/>
                  </a:lnTo>
                  <a:lnTo>
                    <a:pt x="239" y="108"/>
                  </a:lnTo>
                  <a:lnTo>
                    <a:pt x="246" y="118"/>
                  </a:lnTo>
                  <a:lnTo>
                    <a:pt x="229" y="118"/>
                  </a:lnTo>
                  <a:lnTo>
                    <a:pt x="223" y="140"/>
                  </a:lnTo>
                  <a:lnTo>
                    <a:pt x="207" y="146"/>
                  </a:lnTo>
                  <a:lnTo>
                    <a:pt x="207" y="146"/>
                  </a:lnTo>
                  <a:lnTo>
                    <a:pt x="187" y="151"/>
                  </a:lnTo>
                  <a:lnTo>
                    <a:pt x="150" y="181"/>
                  </a:lnTo>
                  <a:lnTo>
                    <a:pt x="134" y="173"/>
                  </a:lnTo>
                  <a:lnTo>
                    <a:pt x="134" y="197"/>
                  </a:lnTo>
                  <a:lnTo>
                    <a:pt x="103" y="193"/>
                  </a:lnTo>
                  <a:lnTo>
                    <a:pt x="87" y="203"/>
                  </a:lnTo>
                  <a:lnTo>
                    <a:pt x="130" y="226"/>
                  </a:lnTo>
                  <a:lnTo>
                    <a:pt x="132" y="289"/>
                  </a:lnTo>
                  <a:lnTo>
                    <a:pt x="124" y="297"/>
                  </a:lnTo>
                  <a:lnTo>
                    <a:pt x="36" y="284"/>
                  </a:lnTo>
                  <a:lnTo>
                    <a:pt x="10" y="297"/>
                  </a:lnTo>
                  <a:lnTo>
                    <a:pt x="18" y="319"/>
                  </a:lnTo>
                  <a:lnTo>
                    <a:pt x="16" y="317"/>
                  </a:lnTo>
                  <a:lnTo>
                    <a:pt x="18" y="345"/>
                  </a:lnTo>
                  <a:lnTo>
                    <a:pt x="4" y="376"/>
                  </a:lnTo>
                  <a:lnTo>
                    <a:pt x="14" y="412"/>
                  </a:lnTo>
                  <a:lnTo>
                    <a:pt x="43" y="410"/>
                  </a:lnTo>
                  <a:lnTo>
                    <a:pt x="65" y="433"/>
                  </a:lnTo>
                  <a:lnTo>
                    <a:pt x="83" y="425"/>
                  </a:lnTo>
                  <a:lnTo>
                    <a:pt x="120" y="420"/>
                  </a:lnTo>
                  <a:lnTo>
                    <a:pt x="146" y="398"/>
                  </a:lnTo>
                  <a:lnTo>
                    <a:pt x="166" y="351"/>
                  </a:lnTo>
                  <a:lnTo>
                    <a:pt x="209" y="323"/>
                  </a:lnTo>
                  <a:lnTo>
                    <a:pt x="207" y="309"/>
                  </a:lnTo>
                  <a:lnTo>
                    <a:pt x="229" y="291"/>
                  </a:lnTo>
                  <a:lnTo>
                    <a:pt x="256" y="303"/>
                  </a:lnTo>
                  <a:lnTo>
                    <a:pt x="284" y="282"/>
                  </a:lnTo>
                  <a:lnTo>
                    <a:pt x="315" y="276"/>
                  </a:lnTo>
                  <a:lnTo>
                    <a:pt x="339" y="313"/>
                  </a:lnTo>
                  <a:lnTo>
                    <a:pt x="357" y="325"/>
                  </a:lnTo>
                  <a:lnTo>
                    <a:pt x="380" y="329"/>
                  </a:lnTo>
                  <a:lnTo>
                    <a:pt x="390" y="341"/>
                  </a:lnTo>
                  <a:lnTo>
                    <a:pt x="412" y="353"/>
                  </a:lnTo>
                  <a:lnTo>
                    <a:pt x="422" y="370"/>
                  </a:lnTo>
                  <a:lnTo>
                    <a:pt x="412" y="390"/>
                  </a:lnTo>
                  <a:lnTo>
                    <a:pt x="422" y="392"/>
                  </a:lnTo>
                  <a:lnTo>
                    <a:pt x="438" y="364"/>
                  </a:lnTo>
                  <a:lnTo>
                    <a:pt x="430" y="358"/>
                  </a:lnTo>
                  <a:lnTo>
                    <a:pt x="438" y="347"/>
                  </a:lnTo>
                  <a:lnTo>
                    <a:pt x="453" y="358"/>
                  </a:lnTo>
                  <a:lnTo>
                    <a:pt x="455" y="347"/>
                  </a:lnTo>
                  <a:lnTo>
                    <a:pt x="430" y="329"/>
                  </a:lnTo>
                  <a:lnTo>
                    <a:pt x="414" y="321"/>
                  </a:lnTo>
                  <a:lnTo>
                    <a:pt x="367" y="284"/>
                  </a:lnTo>
                  <a:lnTo>
                    <a:pt x="357" y="280"/>
                  </a:lnTo>
                  <a:lnTo>
                    <a:pt x="351" y="258"/>
                  </a:lnTo>
                  <a:lnTo>
                    <a:pt x="361" y="246"/>
                  </a:lnTo>
                  <a:lnTo>
                    <a:pt x="373" y="258"/>
                  </a:lnTo>
                  <a:lnTo>
                    <a:pt x="384" y="236"/>
                  </a:lnTo>
                  <a:lnTo>
                    <a:pt x="418" y="230"/>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0" name="Freeform 5"/>
            <p:cNvSpPr>
              <a:spLocks noEditPoints="1"/>
            </p:cNvSpPr>
            <p:nvPr/>
          </p:nvSpPr>
          <p:spPr bwMode="auto">
            <a:xfrm>
              <a:off x="257175" y="1087438"/>
              <a:ext cx="2868613" cy="1620837"/>
            </a:xfrm>
            <a:custGeom>
              <a:avLst/>
              <a:gdLst/>
              <a:ahLst/>
              <a:cxnLst>
                <a:cxn ang="0">
                  <a:pos x="1535" y="39"/>
                </a:cxn>
                <a:cxn ang="0">
                  <a:pos x="1500" y="77"/>
                </a:cxn>
                <a:cxn ang="0">
                  <a:pos x="1606" y="67"/>
                </a:cxn>
                <a:cxn ang="0">
                  <a:pos x="1728" y="0"/>
                </a:cxn>
                <a:cxn ang="0">
                  <a:pos x="1429" y="51"/>
                </a:cxn>
                <a:cxn ang="0">
                  <a:pos x="1289" y="77"/>
                </a:cxn>
                <a:cxn ang="0">
                  <a:pos x="1484" y="112"/>
                </a:cxn>
                <a:cxn ang="0">
                  <a:pos x="1334" y="106"/>
                </a:cxn>
                <a:cxn ang="0">
                  <a:pos x="1289" y="162"/>
                </a:cxn>
                <a:cxn ang="0">
                  <a:pos x="1596" y="207"/>
                </a:cxn>
                <a:cxn ang="0">
                  <a:pos x="1411" y="162"/>
                </a:cxn>
                <a:cxn ang="0">
                  <a:pos x="1356" y="189"/>
                </a:cxn>
                <a:cxn ang="0">
                  <a:pos x="1423" y="262"/>
                </a:cxn>
                <a:cxn ang="0">
                  <a:pos x="1583" y="296"/>
                </a:cxn>
                <a:cxn ang="0">
                  <a:pos x="1545" y="256"/>
                </a:cxn>
                <a:cxn ang="0">
                  <a:pos x="1478" y="128"/>
                </a:cxn>
                <a:cxn ang="0">
                  <a:pos x="1439" y="591"/>
                </a:cxn>
                <a:cxn ang="0">
                  <a:pos x="1401" y="552"/>
                </a:cxn>
                <a:cxn ang="0">
                  <a:pos x="1622" y="469"/>
                </a:cxn>
                <a:cxn ang="0">
                  <a:pos x="1462" y="396"/>
                </a:cxn>
                <a:cxn ang="0">
                  <a:pos x="1378" y="323"/>
                </a:cxn>
                <a:cxn ang="0">
                  <a:pos x="1234" y="453"/>
                </a:cxn>
                <a:cxn ang="0">
                  <a:pos x="1206" y="306"/>
                </a:cxn>
                <a:cxn ang="0">
                  <a:pos x="1395" y="223"/>
                </a:cxn>
                <a:cxn ang="0">
                  <a:pos x="1295" y="195"/>
                </a:cxn>
                <a:cxn ang="0">
                  <a:pos x="1044" y="246"/>
                </a:cxn>
                <a:cxn ang="0">
                  <a:pos x="767" y="195"/>
                </a:cxn>
                <a:cxn ang="0">
                  <a:pos x="305" y="233"/>
                </a:cxn>
                <a:cxn ang="0">
                  <a:pos x="122" y="357"/>
                </a:cxn>
                <a:cxn ang="0">
                  <a:pos x="49" y="440"/>
                </a:cxn>
                <a:cxn ang="0">
                  <a:pos x="211" y="408"/>
                </a:cxn>
                <a:cxn ang="0">
                  <a:pos x="390" y="341"/>
                </a:cxn>
                <a:cxn ang="0">
                  <a:pos x="522" y="485"/>
                </a:cxn>
                <a:cxn ang="0">
                  <a:pos x="512" y="603"/>
                </a:cxn>
                <a:cxn ang="0">
                  <a:pos x="483" y="877"/>
                </a:cxn>
                <a:cxn ang="0">
                  <a:pos x="761" y="992"/>
                </a:cxn>
                <a:cxn ang="0">
                  <a:pos x="1027" y="925"/>
                </a:cxn>
                <a:cxn ang="0">
                  <a:pos x="1151" y="848"/>
                </a:cxn>
                <a:cxn ang="0">
                  <a:pos x="1234" y="747"/>
                </a:cxn>
                <a:cxn ang="0">
                  <a:pos x="1429" y="635"/>
                </a:cxn>
                <a:cxn ang="0">
                  <a:pos x="1167" y="629"/>
                </a:cxn>
                <a:cxn ang="0">
                  <a:pos x="1133" y="658"/>
                </a:cxn>
                <a:cxn ang="0">
                  <a:pos x="1062" y="647"/>
                </a:cxn>
                <a:cxn ang="0">
                  <a:pos x="1017" y="603"/>
                </a:cxn>
                <a:cxn ang="0">
                  <a:pos x="1177" y="641"/>
                </a:cxn>
                <a:cxn ang="0">
                  <a:pos x="1295" y="313"/>
                </a:cxn>
                <a:cxn ang="0">
                  <a:pos x="1283" y="290"/>
                </a:cxn>
                <a:cxn ang="0">
                  <a:pos x="1478" y="558"/>
                </a:cxn>
                <a:cxn ang="0">
                  <a:pos x="1577" y="530"/>
                </a:cxn>
                <a:cxn ang="0">
                  <a:pos x="1634" y="568"/>
                </a:cxn>
                <a:cxn ang="0">
                  <a:pos x="1506" y="609"/>
                </a:cxn>
                <a:cxn ang="0">
                  <a:pos x="1110" y="211"/>
                </a:cxn>
                <a:cxn ang="0">
                  <a:pos x="1072" y="166"/>
                </a:cxn>
                <a:cxn ang="0">
                  <a:pos x="950" y="201"/>
                </a:cxn>
                <a:cxn ang="0">
                  <a:pos x="1106" y="112"/>
                </a:cxn>
                <a:cxn ang="0">
                  <a:pos x="1084" y="106"/>
                </a:cxn>
                <a:cxn ang="0">
                  <a:pos x="1161" y="83"/>
                </a:cxn>
                <a:cxn ang="0">
                  <a:pos x="1244" y="162"/>
                </a:cxn>
                <a:cxn ang="0">
                  <a:pos x="1228" y="162"/>
                </a:cxn>
                <a:cxn ang="0">
                  <a:pos x="1267" y="95"/>
                </a:cxn>
                <a:cxn ang="0">
                  <a:pos x="905" y="150"/>
                </a:cxn>
                <a:cxn ang="0">
                  <a:pos x="1305" y="418"/>
                </a:cxn>
                <a:cxn ang="0">
                  <a:pos x="528" y="546"/>
                </a:cxn>
              </a:cxnLst>
              <a:rect l="0" t="0" r="r" b="b"/>
              <a:pathLst>
                <a:path w="1807" h="1021">
                  <a:moveTo>
                    <a:pt x="1728" y="0"/>
                  </a:moveTo>
                  <a:lnTo>
                    <a:pt x="1695" y="10"/>
                  </a:lnTo>
                  <a:lnTo>
                    <a:pt x="1679" y="6"/>
                  </a:lnTo>
                  <a:lnTo>
                    <a:pt x="1667" y="10"/>
                  </a:lnTo>
                  <a:lnTo>
                    <a:pt x="1628" y="6"/>
                  </a:lnTo>
                  <a:lnTo>
                    <a:pt x="1600" y="10"/>
                  </a:lnTo>
                  <a:lnTo>
                    <a:pt x="1583" y="16"/>
                  </a:lnTo>
                  <a:lnTo>
                    <a:pt x="1555" y="16"/>
                  </a:lnTo>
                  <a:lnTo>
                    <a:pt x="1490" y="28"/>
                  </a:lnTo>
                  <a:lnTo>
                    <a:pt x="1535" y="39"/>
                  </a:lnTo>
                  <a:lnTo>
                    <a:pt x="1622" y="28"/>
                  </a:lnTo>
                  <a:lnTo>
                    <a:pt x="1618" y="39"/>
                  </a:lnTo>
                  <a:lnTo>
                    <a:pt x="1561" y="45"/>
                  </a:lnTo>
                  <a:lnTo>
                    <a:pt x="1567" y="51"/>
                  </a:lnTo>
                  <a:lnTo>
                    <a:pt x="1523" y="51"/>
                  </a:lnTo>
                  <a:lnTo>
                    <a:pt x="1539" y="61"/>
                  </a:lnTo>
                  <a:lnTo>
                    <a:pt x="1506" y="55"/>
                  </a:lnTo>
                  <a:lnTo>
                    <a:pt x="1478" y="61"/>
                  </a:lnTo>
                  <a:lnTo>
                    <a:pt x="1500" y="61"/>
                  </a:lnTo>
                  <a:lnTo>
                    <a:pt x="1500" y="77"/>
                  </a:lnTo>
                  <a:lnTo>
                    <a:pt x="1472" y="73"/>
                  </a:lnTo>
                  <a:lnTo>
                    <a:pt x="1439" y="77"/>
                  </a:lnTo>
                  <a:lnTo>
                    <a:pt x="1423" y="89"/>
                  </a:lnTo>
                  <a:lnTo>
                    <a:pt x="1500" y="89"/>
                  </a:lnTo>
                  <a:lnTo>
                    <a:pt x="1529" y="106"/>
                  </a:lnTo>
                  <a:lnTo>
                    <a:pt x="1551" y="83"/>
                  </a:lnTo>
                  <a:lnTo>
                    <a:pt x="1529" y="77"/>
                  </a:lnTo>
                  <a:lnTo>
                    <a:pt x="1551" y="73"/>
                  </a:lnTo>
                  <a:lnTo>
                    <a:pt x="1583" y="77"/>
                  </a:lnTo>
                  <a:lnTo>
                    <a:pt x="1606" y="67"/>
                  </a:lnTo>
                  <a:lnTo>
                    <a:pt x="1583" y="55"/>
                  </a:lnTo>
                  <a:lnTo>
                    <a:pt x="1606" y="51"/>
                  </a:lnTo>
                  <a:lnTo>
                    <a:pt x="1612" y="61"/>
                  </a:lnTo>
                  <a:lnTo>
                    <a:pt x="1640" y="45"/>
                  </a:lnTo>
                  <a:lnTo>
                    <a:pt x="1701" y="39"/>
                  </a:lnTo>
                  <a:lnTo>
                    <a:pt x="1711" y="28"/>
                  </a:lnTo>
                  <a:lnTo>
                    <a:pt x="1728" y="39"/>
                  </a:lnTo>
                  <a:lnTo>
                    <a:pt x="1740" y="22"/>
                  </a:lnTo>
                  <a:lnTo>
                    <a:pt x="1807" y="6"/>
                  </a:lnTo>
                  <a:lnTo>
                    <a:pt x="1728" y="0"/>
                  </a:lnTo>
                  <a:close/>
                  <a:moveTo>
                    <a:pt x="1411" y="61"/>
                  </a:moveTo>
                  <a:lnTo>
                    <a:pt x="1417" y="67"/>
                  </a:lnTo>
                  <a:lnTo>
                    <a:pt x="1445" y="67"/>
                  </a:lnTo>
                  <a:lnTo>
                    <a:pt x="1451" y="55"/>
                  </a:lnTo>
                  <a:lnTo>
                    <a:pt x="1506" y="45"/>
                  </a:lnTo>
                  <a:lnTo>
                    <a:pt x="1468" y="39"/>
                  </a:lnTo>
                  <a:lnTo>
                    <a:pt x="1462" y="28"/>
                  </a:lnTo>
                  <a:lnTo>
                    <a:pt x="1433" y="22"/>
                  </a:lnTo>
                  <a:lnTo>
                    <a:pt x="1405" y="39"/>
                  </a:lnTo>
                  <a:lnTo>
                    <a:pt x="1429" y="51"/>
                  </a:lnTo>
                  <a:lnTo>
                    <a:pt x="1411" y="61"/>
                  </a:lnTo>
                  <a:close/>
                  <a:moveTo>
                    <a:pt x="1289" y="77"/>
                  </a:moveTo>
                  <a:lnTo>
                    <a:pt x="1305" y="73"/>
                  </a:lnTo>
                  <a:lnTo>
                    <a:pt x="1322" y="73"/>
                  </a:lnTo>
                  <a:lnTo>
                    <a:pt x="1328" y="61"/>
                  </a:lnTo>
                  <a:lnTo>
                    <a:pt x="1311" y="51"/>
                  </a:lnTo>
                  <a:lnTo>
                    <a:pt x="1283" y="51"/>
                  </a:lnTo>
                  <a:lnTo>
                    <a:pt x="1273" y="67"/>
                  </a:lnTo>
                  <a:lnTo>
                    <a:pt x="1289" y="67"/>
                  </a:lnTo>
                  <a:lnTo>
                    <a:pt x="1289" y="77"/>
                  </a:lnTo>
                  <a:close/>
                  <a:moveTo>
                    <a:pt x="1378" y="73"/>
                  </a:moveTo>
                  <a:lnTo>
                    <a:pt x="1385" y="61"/>
                  </a:lnTo>
                  <a:lnTo>
                    <a:pt x="1362" y="55"/>
                  </a:lnTo>
                  <a:lnTo>
                    <a:pt x="1346" y="55"/>
                  </a:lnTo>
                  <a:lnTo>
                    <a:pt x="1350" y="73"/>
                  </a:lnTo>
                  <a:lnTo>
                    <a:pt x="1378" y="73"/>
                  </a:lnTo>
                  <a:close/>
                  <a:moveTo>
                    <a:pt x="1372" y="106"/>
                  </a:moveTo>
                  <a:lnTo>
                    <a:pt x="1362" y="118"/>
                  </a:lnTo>
                  <a:lnTo>
                    <a:pt x="1478" y="122"/>
                  </a:lnTo>
                  <a:lnTo>
                    <a:pt x="1484" y="112"/>
                  </a:lnTo>
                  <a:lnTo>
                    <a:pt x="1512" y="118"/>
                  </a:lnTo>
                  <a:lnTo>
                    <a:pt x="1506" y="106"/>
                  </a:lnTo>
                  <a:lnTo>
                    <a:pt x="1494" y="95"/>
                  </a:lnTo>
                  <a:lnTo>
                    <a:pt x="1451" y="106"/>
                  </a:lnTo>
                  <a:lnTo>
                    <a:pt x="1395" y="106"/>
                  </a:lnTo>
                  <a:lnTo>
                    <a:pt x="1389" y="95"/>
                  </a:lnTo>
                  <a:lnTo>
                    <a:pt x="1372" y="95"/>
                  </a:lnTo>
                  <a:lnTo>
                    <a:pt x="1372" y="106"/>
                  </a:lnTo>
                  <a:close/>
                  <a:moveTo>
                    <a:pt x="1340" y="106"/>
                  </a:moveTo>
                  <a:lnTo>
                    <a:pt x="1334" y="106"/>
                  </a:lnTo>
                  <a:lnTo>
                    <a:pt x="1305" y="118"/>
                  </a:lnTo>
                  <a:lnTo>
                    <a:pt x="1340" y="122"/>
                  </a:lnTo>
                  <a:lnTo>
                    <a:pt x="1340" y="106"/>
                  </a:lnTo>
                  <a:close/>
                  <a:moveTo>
                    <a:pt x="1350" y="100"/>
                  </a:moveTo>
                  <a:lnTo>
                    <a:pt x="1362" y="83"/>
                  </a:lnTo>
                  <a:lnTo>
                    <a:pt x="1346" y="77"/>
                  </a:lnTo>
                  <a:lnTo>
                    <a:pt x="1328" y="89"/>
                  </a:lnTo>
                  <a:lnTo>
                    <a:pt x="1350" y="100"/>
                  </a:lnTo>
                  <a:close/>
                  <a:moveTo>
                    <a:pt x="1279" y="156"/>
                  </a:moveTo>
                  <a:lnTo>
                    <a:pt x="1289" y="162"/>
                  </a:lnTo>
                  <a:lnTo>
                    <a:pt x="1305" y="150"/>
                  </a:lnTo>
                  <a:lnTo>
                    <a:pt x="1322" y="150"/>
                  </a:lnTo>
                  <a:lnTo>
                    <a:pt x="1356" y="128"/>
                  </a:lnTo>
                  <a:lnTo>
                    <a:pt x="1311" y="128"/>
                  </a:lnTo>
                  <a:lnTo>
                    <a:pt x="1283" y="140"/>
                  </a:lnTo>
                  <a:lnTo>
                    <a:pt x="1279" y="156"/>
                  </a:lnTo>
                  <a:close/>
                  <a:moveTo>
                    <a:pt x="1606" y="240"/>
                  </a:moveTo>
                  <a:lnTo>
                    <a:pt x="1618" y="229"/>
                  </a:lnTo>
                  <a:lnTo>
                    <a:pt x="1573" y="211"/>
                  </a:lnTo>
                  <a:lnTo>
                    <a:pt x="1596" y="207"/>
                  </a:lnTo>
                  <a:lnTo>
                    <a:pt x="1600" y="189"/>
                  </a:lnTo>
                  <a:lnTo>
                    <a:pt x="1577" y="185"/>
                  </a:lnTo>
                  <a:lnTo>
                    <a:pt x="1551" y="189"/>
                  </a:lnTo>
                  <a:lnTo>
                    <a:pt x="1567" y="173"/>
                  </a:lnTo>
                  <a:lnTo>
                    <a:pt x="1529" y="162"/>
                  </a:lnTo>
                  <a:lnTo>
                    <a:pt x="1462" y="156"/>
                  </a:lnTo>
                  <a:lnTo>
                    <a:pt x="1472" y="144"/>
                  </a:lnTo>
                  <a:lnTo>
                    <a:pt x="1451" y="134"/>
                  </a:lnTo>
                  <a:lnTo>
                    <a:pt x="1405" y="150"/>
                  </a:lnTo>
                  <a:lnTo>
                    <a:pt x="1411" y="162"/>
                  </a:lnTo>
                  <a:lnTo>
                    <a:pt x="1389" y="166"/>
                  </a:lnTo>
                  <a:lnTo>
                    <a:pt x="1389" y="156"/>
                  </a:lnTo>
                  <a:lnTo>
                    <a:pt x="1405" y="140"/>
                  </a:lnTo>
                  <a:lnTo>
                    <a:pt x="1417" y="134"/>
                  </a:lnTo>
                  <a:lnTo>
                    <a:pt x="1405" y="128"/>
                  </a:lnTo>
                  <a:lnTo>
                    <a:pt x="1346" y="150"/>
                  </a:lnTo>
                  <a:lnTo>
                    <a:pt x="1334" y="173"/>
                  </a:lnTo>
                  <a:lnTo>
                    <a:pt x="1356" y="173"/>
                  </a:lnTo>
                  <a:lnTo>
                    <a:pt x="1346" y="185"/>
                  </a:lnTo>
                  <a:lnTo>
                    <a:pt x="1356" y="189"/>
                  </a:lnTo>
                  <a:lnTo>
                    <a:pt x="1378" y="179"/>
                  </a:lnTo>
                  <a:lnTo>
                    <a:pt x="1429" y="189"/>
                  </a:lnTo>
                  <a:lnTo>
                    <a:pt x="1445" y="195"/>
                  </a:lnTo>
                  <a:lnTo>
                    <a:pt x="1456" y="185"/>
                  </a:lnTo>
                  <a:lnTo>
                    <a:pt x="1478" y="195"/>
                  </a:lnTo>
                  <a:lnTo>
                    <a:pt x="1506" y="223"/>
                  </a:lnTo>
                  <a:lnTo>
                    <a:pt x="1494" y="240"/>
                  </a:lnTo>
                  <a:lnTo>
                    <a:pt x="1478" y="256"/>
                  </a:lnTo>
                  <a:lnTo>
                    <a:pt x="1445" y="268"/>
                  </a:lnTo>
                  <a:lnTo>
                    <a:pt x="1423" y="262"/>
                  </a:lnTo>
                  <a:lnTo>
                    <a:pt x="1401" y="274"/>
                  </a:lnTo>
                  <a:lnTo>
                    <a:pt x="1417" y="290"/>
                  </a:lnTo>
                  <a:lnTo>
                    <a:pt x="1445" y="278"/>
                  </a:lnTo>
                  <a:lnTo>
                    <a:pt x="1478" y="284"/>
                  </a:lnTo>
                  <a:lnTo>
                    <a:pt x="1484" y="306"/>
                  </a:lnTo>
                  <a:lnTo>
                    <a:pt x="1539" y="329"/>
                  </a:lnTo>
                  <a:lnTo>
                    <a:pt x="1545" y="319"/>
                  </a:lnTo>
                  <a:lnTo>
                    <a:pt x="1516" y="290"/>
                  </a:lnTo>
                  <a:lnTo>
                    <a:pt x="1555" y="300"/>
                  </a:lnTo>
                  <a:lnTo>
                    <a:pt x="1583" y="296"/>
                  </a:lnTo>
                  <a:lnTo>
                    <a:pt x="1555" y="262"/>
                  </a:lnTo>
                  <a:lnTo>
                    <a:pt x="1561" y="246"/>
                  </a:lnTo>
                  <a:lnTo>
                    <a:pt x="1590" y="252"/>
                  </a:lnTo>
                  <a:lnTo>
                    <a:pt x="1590" y="262"/>
                  </a:lnTo>
                  <a:lnTo>
                    <a:pt x="1606" y="274"/>
                  </a:lnTo>
                  <a:lnTo>
                    <a:pt x="1612" y="262"/>
                  </a:lnTo>
                  <a:lnTo>
                    <a:pt x="1644" y="246"/>
                  </a:lnTo>
                  <a:lnTo>
                    <a:pt x="1634" y="233"/>
                  </a:lnTo>
                  <a:lnTo>
                    <a:pt x="1606" y="240"/>
                  </a:lnTo>
                  <a:close/>
                  <a:moveTo>
                    <a:pt x="1545" y="256"/>
                  </a:moveTo>
                  <a:lnTo>
                    <a:pt x="1523" y="262"/>
                  </a:lnTo>
                  <a:lnTo>
                    <a:pt x="1506" y="256"/>
                  </a:lnTo>
                  <a:lnTo>
                    <a:pt x="1512" y="240"/>
                  </a:lnTo>
                  <a:lnTo>
                    <a:pt x="1545" y="246"/>
                  </a:lnTo>
                  <a:lnTo>
                    <a:pt x="1545" y="256"/>
                  </a:lnTo>
                  <a:close/>
                  <a:moveTo>
                    <a:pt x="1478" y="140"/>
                  </a:moveTo>
                  <a:lnTo>
                    <a:pt x="1506" y="144"/>
                  </a:lnTo>
                  <a:lnTo>
                    <a:pt x="1523" y="144"/>
                  </a:lnTo>
                  <a:lnTo>
                    <a:pt x="1523" y="128"/>
                  </a:lnTo>
                  <a:lnTo>
                    <a:pt x="1478" y="128"/>
                  </a:lnTo>
                  <a:lnTo>
                    <a:pt x="1478" y="140"/>
                  </a:lnTo>
                  <a:close/>
                  <a:moveTo>
                    <a:pt x="1484" y="229"/>
                  </a:moveTo>
                  <a:lnTo>
                    <a:pt x="1478" y="211"/>
                  </a:lnTo>
                  <a:lnTo>
                    <a:pt x="1456" y="223"/>
                  </a:lnTo>
                  <a:lnTo>
                    <a:pt x="1439" y="233"/>
                  </a:lnTo>
                  <a:lnTo>
                    <a:pt x="1468" y="233"/>
                  </a:lnTo>
                  <a:lnTo>
                    <a:pt x="1484" y="229"/>
                  </a:lnTo>
                  <a:close/>
                  <a:moveTo>
                    <a:pt x="1439" y="613"/>
                  </a:moveTo>
                  <a:lnTo>
                    <a:pt x="1433" y="603"/>
                  </a:lnTo>
                  <a:lnTo>
                    <a:pt x="1439" y="591"/>
                  </a:lnTo>
                  <a:lnTo>
                    <a:pt x="1417" y="580"/>
                  </a:lnTo>
                  <a:lnTo>
                    <a:pt x="1417" y="568"/>
                  </a:lnTo>
                  <a:lnTo>
                    <a:pt x="1451" y="574"/>
                  </a:lnTo>
                  <a:lnTo>
                    <a:pt x="1462" y="562"/>
                  </a:lnTo>
                  <a:lnTo>
                    <a:pt x="1445" y="546"/>
                  </a:lnTo>
                  <a:lnTo>
                    <a:pt x="1417" y="558"/>
                  </a:lnTo>
                  <a:lnTo>
                    <a:pt x="1378" y="580"/>
                  </a:lnTo>
                  <a:lnTo>
                    <a:pt x="1340" y="609"/>
                  </a:lnTo>
                  <a:lnTo>
                    <a:pt x="1372" y="568"/>
                  </a:lnTo>
                  <a:lnTo>
                    <a:pt x="1401" y="552"/>
                  </a:lnTo>
                  <a:lnTo>
                    <a:pt x="1423" y="530"/>
                  </a:lnTo>
                  <a:lnTo>
                    <a:pt x="1500" y="530"/>
                  </a:lnTo>
                  <a:lnTo>
                    <a:pt x="1535" y="536"/>
                  </a:lnTo>
                  <a:lnTo>
                    <a:pt x="1555" y="520"/>
                  </a:lnTo>
                  <a:lnTo>
                    <a:pt x="1590" y="507"/>
                  </a:lnTo>
                  <a:lnTo>
                    <a:pt x="1606" y="507"/>
                  </a:lnTo>
                  <a:lnTo>
                    <a:pt x="1618" y="501"/>
                  </a:lnTo>
                  <a:lnTo>
                    <a:pt x="1612" y="491"/>
                  </a:lnTo>
                  <a:lnTo>
                    <a:pt x="1618" y="485"/>
                  </a:lnTo>
                  <a:lnTo>
                    <a:pt x="1622" y="469"/>
                  </a:lnTo>
                  <a:lnTo>
                    <a:pt x="1555" y="475"/>
                  </a:lnTo>
                  <a:lnTo>
                    <a:pt x="1600" y="457"/>
                  </a:lnTo>
                  <a:lnTo>
                    <a:pt x="1551" y="428"/>
                  </a:lnTo>
                  <a:lnTo>
                    <a:pt x="1561" y="408"/>
                  </a:lnTo>
                  <a:lnTo>
                    <a:pt x="1555" y="396"/>
                  </a:lnTo>
                  <a:lnTo>
                    <a:pt x="1555" y="380"/>
                  </a:lnTo>
                  <a:lnTo>
                    <a:pt x="1539" y="380"/>
                  </a:lnTo>
                  <a:lnTo>
                    <a:pt x="1551" y="357"/>
                  </a:lnTo>
                  <a:lnTo>
                    <a:pt x="1472" y="396"/>
                  </a:lnTo>
                  <a:lnTo>
                    <a:pt x="1462" y="396"/>
                  </a:lnTo>
                  <a:lnTo>
                    <a:pt x="1472" y="386"/>
                  </a:lnTo>
                  <a:lnTo>
                    <a:pt x="1468" y="380"/>
                  </a:lnTo>
                  <a:lnTo>
                    <a:pt x="1484" y="345"/>
                  </a:lnTo>
                  <a:lnTo>
                    <a:pt x="1468" y="341"/>
                  </a:lnTo>
                  <a:lnTo>
                    <a:pt x="1456" y="323"/>
                  </a:lnTo>
                  <a:lnTo>
                    <a:pt x="1439" y="323"/>
                  </a:lnTo>
                  <a:lnTo>
                    <a:pt x="1439" y="319"/>
                  </a:lnTo>
                  <a:lnTo>
                    <a:pt x="1395" y="313"/>
                  </a:lnTo>
                  <a:lnTo>
                    <a:pt x="1389" y="300"/>
                  </a:lnTo>
                  <a:lnTo>
                    <a:pt x="1378" y="323"/>
                  </a:lnTo>
                  <a:lnTo>
                    <a:pt x="1356" y="351"/>
                  </a:lnTo>
                  <a:lnTo>
                    <a:pt x="1366" y="361"/>
                  </a:lnTo>
                  <a:lnTo>
                    <a:pt x="1334" y="390"/>
                  </a:lnTo>
                  <a:lnTo>
                    <a:pt x="1346" y="412"/>
                  </a:lnTo>
                  <a:lnTo>
                    <a:pt x="1299" y="453"/>
                  </a:lnTo>
                  <a:lnTo>
                    <a:pt x="1279" y="457"/>
                  </a:lnTo>
                  <a:lnTo>
                    <a:pt x="1273" y="485"/>
                  </a:lnTo>
                  <a:lnTo>
                    <a:pt x="1244" y="520"/>
                  </a:lnTo>
                  <a:lnTo>
                    <a:pt x="1222" y="507"/>
                  </a:lnTo>
                  <a:lnTo>
                    <a:pt x="1234" y="453"/>
                  </a:lnTo>
                  <a:lnTo>
                    <a:pt x="1222" y="447"/>
                  </a:lnTo>
                  <a:lnTo>
                    <a:pt x="1200" y="453"/>
                  </a:lnTo>
                  <a:lnTo>
                    <a:pt x="1151" y="412"/>
                  </a:lnTo>
                  <a:lnTo>
                    <a:pt x="1117" y="412"/>
                  </a:lnTo>
                  <a:lnTo>
                    <a:pt x="1117" y="380"/>
                  </a:lnTo>
                  <a:lnTo>
                    <a:pt x="1106" y="380"/>
                  </a:lnTo>
                  <a:lnTo>
                    <a:pt x="1117" y="357"/>
                  </a:lnTo>
                  <a:lnTo>
                    <a:pt x="1161" y="329"/>
                  </a:lnTo>
                  <a:lnTo>
                    <a:pt x="1161" y="319"/>
                  </a:lnTo>
                  <a:lnTo>
                    <a:pt x="1206" y="306"/>
                  </a:lnTo>
                  <a:lnTo>
                    <a:pt x="1184" y="290"/>
                  </a:lnTo>
                  <a:lnTo>
                    <a:pt x="1216" y="296"/>
                  </a:lnTo>
                  <a:lnTo>
                    <a:pt x="1279" y="274"/>
                  </a:lnTo>
                  <a:lnTo>
                    <a:pt x="1234" y="262"/>
                  </a:lnTo>
                  <a:lnTo>
                    <a:pt x="1283" y="262"/>
                  </a:lnTo>
                  <a:lnTo>
                    <a:pt x="1311" y="252"/>
                  </a:lnTo>
                  <a:lnTo>
                    <a:pt x="1334" y="256"/>
                  </a:lnTo>
                  <a:lnTo>
                    <a:pt x="1346" y="246"/>
                  </a:lnTo>
                  <a:lnTo>
                    <a:pt x="1366" y="252"/>
                  </a:lnTo>
                  <a:lnTo>
                    <a:pt x="1395" y="223"/>
                  </a:lnTo>
                  <a:lnTo>
                    <a:pt x="1405" y="201"/>
                  </a:lnTo>
                  <a:lnTo>
                    <a:pt x="1372" y="195"/>
                  </a:lnTo>
                  <a:lnTo>
                    <a:pt x="1356" y="211"/>
                  </a:lnTo>
                  <a:lnTo>
                    <a:pt x="1322" y="229"/>
                  </a:lnTo>
                  <a:lnTo>
                    <a:pt x="1305" y="233"/>
                  </a:lnTo>
                  <a:lnTo>
                    <a:pt x="1322" y="207"/>
                  </a:lnTo>
                  <a:lnTo>
                    <a:pt x="1299" y="207"/>
                  </a:lnTo>
                  <a:lnTo>
                    <a:pt x="1283" y="217"/>
                  </a:lnTo>
                  <a:lnTo>
                    <a:pt x="1279" y="201"/>
                  </a:lnTo>
                  <a:lnTo>
                    <a:pt x="1295" y="195"/>
                  </a:lnTo>
                  <a:lnTo>
                    <a:pt x="1279" y="166"/>
                  </a:lnTo>
                  <a:lnTo>
                    <a:pt x="1228" y="189"/>
                  </a:lnTo>
                  <a:lnTo>
                    <a:pt x="1251" y="207"/>
                  </a:lnTo>
                  <a:lnTo>
                    <a:pt x="1228" y="223"/>
                  </a:lnTo>
                  <a:lnTo>
                    <a:pt x="1206" y="223"/>
                  </a:lnTo>
                  <a:lnTo>
                    <a:pt x="1190" y="229"/>
                  </a:lnTo>
                  <a:lnTo>
                    <a:pt x="1151" y="229"/>
                  </a:lnTo>
                  <a:lnTo>
                    <a:pt x="1094" y="223"/>
                  </a:lnTo>
                  <a:lnTo>
                    <a:pt x="1050" y="223"/>
                  </a:lnTo>
                  <a:lnTo>
                    <a:pt x="1044" y="246"/>
                  </a:lnTo>
                  <a:lnTo>
                    <a:pt x="1027" y="229"/>
                  </a:lnTo>
                  <a:lnTo>
                    <a:pt x="985" y="240"/>
                  </a:lnTo>
                  <a:lnTo>
                    <a:pt x="960" y="229"/>
                  </a:lnTo>
                  <a:lnTo>
                    <a:pt x="972" y="217"/>
                  </a:lnTo>
                  <a:lnTo>
                    <a:pt x="895" y="195"/>
                  </a:lnTo>
                  <a:lnTo>
                    <a:pt x="861" y="201"/>
                  </a:lnTo>
                  <a:lnTo>
                    <a:pt x="845" y="211"/>
                  </a:lnTo>
                  <a:lnTo>
                    <a:pt x="839" y="195"/>
                  </a:lnTo>
                  <a:lnTo>
                    <a:pt x="812" y="201"/>
                  </a:lnTo>
                  <a:lnTo>
                    <a:pt x="767" y="195"/>
                  </a:lnTo>
                  <a:lnTo>
                    <a:pt x="707" y="217"/>
                  </a:lnTo>
                  <a:lnTo>
                    <a:pt x="666" y="201"/>
                  </a:lnTo>
                  <a:lnTo>
                    <a:pt x="650" y="201"/>
                  </a:lnTo>
                  <a:lnTo>
                    <a:pt x="633" y="195"/>
                  </a:lnTo>
                  <a:lnTo>
                    <a:pt x="617" y="207"/>
                  </a:lnTo>
                  <a:lnTo>
                    <a:pt x="583" y="195"/>
                  </a:lnTo>
                  <a:lnTo>
                    <a:pt x="483" y="185"/>
                  </a:lnTo>
                  <a:lnTo>
                    <a:pt x="390" y="189"/>
                  </a:lnTo>
                  <a:lnTo>
                    <a:pt x="323" y="211"/>
                  </a:lnTo>
                  <a:lnTo>
                    <a:pt x="305" y="233"/>
                  </a:lnTo>
                  <a:lnTo>
                    <a:pt x="323" y="256"/>
                  </a:lnTo>
                  <a:lnTo>
                    <a:pt x="305" y="262"/>
                  </a:lnTo>
                  <a:lnTo>
                    <a:pt x="256" y="268"/>
                  </a:lnTo>
                  <a:lnTo>
                    <a:pt x="228" y="284"/>
                  </a:lnTo>
                  <a:lnTo>
                    <a:pt x="256" y="284"/>
                  </a:lnTo>
                  <a:lnTo>
                    <a:pt x="278" y="278"/>
                  </a:lnTo>
                  <a:lnTo>
                    <a:pt x="266" y="300"/>
                  </a:lnTo>
                  <a:lnTo>
                    <a:pt x="217" y="313"/>
                  </a:lnTo>
                  <a:lnTo>
                    <a:pt x="201" y="306"/>
                  </a:lnTo>
                  <a:lnTo>
                    <a:pt x="122" y="357"/>
                  </a:lnTo>
                  <a:lnTo>
                    <a:pt x="134" y="361"/>
                  </a:lnTo>
                  <a:lnTo>
                    <a:pt x="167" y="357"/>
                  </a:lnTo>
                  <a:lnTo>
                    <a:pt x="138" y="386"/>
                  </a:lnTo>
                  <a:lnTo>
                    <a:pt x="173" y="390"/>
                  </a:lnTo>
                  <a:lnTo>
                    <a:pt x="189" y="380"/>
                  </a:lnTo>
                  <a:lnTo>
                    <a:pt x="201" y="390"/>
                  </a:lnTo>
                  <a:lnTo>
                    <a:pt x="138" y="418"/>
                  </a:lnTo>
                  <a:lnTo>
                    <a:pt x="100" y="428"/>
                  </a:lnTo>
                  <a:lnTo>
                    <a:pt x="90" y="440"/>
                  </a:lnTo>
                  <a:lnTo>
                    <a:pt x="49" y="440"/>
                  </a:lnTo>
                  <a:lnTo>
                    <a:pt x="39" y="453"/>
                  </a:lnTo>
                  <a:lnTo>
                    <a:pt x="16" y="453"/>
                  </a:lnTo>
                  <a:lnTo>
                    <a:pt x="0" y="469"/>
                  </a:lnTo>
                  <a:lnTo>
                    <a:pt x="23" y="469"/>
                  </a:lnTo>
                  <a:lnTo>
                    <a:pt x="33" y="457"/>
                  </a:lnTo>
                  <a:lnTo>
                    <a:pt x="45" y="457"/>
                  </a:lnTo>
                  <a:lnTo>
                    <a:pt x="77" y="453"/>
                  </a:lnTo>
                  <a:lnTo>
                    <a:pt x="77" y="463"/>
                  </a:lnTo>
                  <a:lnTo>
                    <a:pt x="100" y="447"/>
                  </a:lnTo>
                  <a:lnTo>
                    <a:pt x="211" y="408"/>
                  </a:lnTo>
                  <a:lnTo>
                    <a:pt x="234" y="390"/>
                  </a:lnTo>
                  <a:lnTo>
                    <a:pt x="260" y="386"/>
                  </a:lnTo>
                  <a:lnTo>
                    <a:pt x="288" y="361"/>
                  </a:lnTo>
                  <a:lnTo>
                    <a:pt x="343" y="329"/>
                  </a:lnTo>
                  <a:lnTo>
                    <a:pt x="339" y="345"/>
                  </a:lnTo>
                  <a:lnTo>
                    <a:pt x="305" y="361"/>
                  </a:lnTo>
                  <a:lnTo>
                    <a:pt x="301" y="380"/>
                  </a:lnTo>
                  <a:lnTo>
                    <a:pt x="368" y="357"/>
                  </a:lnTo>
                  <a:lnTo>
                    <a:pt x="372" y="345"/>
                  </a:lnTo>
                  <a:lnTo>
                    <a:pt x="390" y="341"/>
                  </a:lnTo>
                  <a:lnTo>
                    <a:pt x="394" y="357"/>
                  </a:lnTo>
                  <a:lnTo>
                    <a:pt x="483" y="380"/>
                  </a:lnTo>
                  <a:lnTo>
                    <a:pt x="489" y="402"/>
                  </a:lnTo>
                  <a:lnTo>
                    <a:pt x="506" y="390"/>
                  </a:lnTo>
                  <a:lnTo>
                    <a:pt x="522" y="390"/>
                  </a:lnTo>
                  <a:lnTo>
                    <a:pt x="522" y="434"/>
                  </a:lnTo>
                  <a:lnTo>
                    <a:pt x="528" y="453"/>
                  </a:lnTo>
                  <a:lnTo>
                    <a:pt x="506" y="469"/>
                  </a:lnTo>
                  <a:lnTo>
                    <a:pt x="506" y="485"/>
                  </a:lnTo>
                  <a:lnTo>
                    <a:pt x="522" y="485"/>
                  </a:lnTo>
                  <a:lnTo>
                    <a:pt x="512" y="501"/>
                  </a:lnTo>
                  <a:lnTo>
                    <a:pt x="528" y="495"/>
                  </a:lnTo>
                  <a:lnTo>
                    <a:pt x="506" y="520"/>
                  </a:lnTo>
                  <a:lnTo>
                    <a:pt x="528" y="530"/>
                  </a:lnTo>
                  <a:lnTo>
                    <a:pt x="556" y="558"/>
                  </a:lnTo>
                  <a:lnTo>
                    <a:pt x="550" y="558"/>
                  </a:lnTo>
                  <a:lnTo>
                    <a:pt x="544" y="597"/>
                  </a:lnTo>
                  <a:lnTo>
                    <a:pt x="538" y="580"/>
                  </a:lnTo>
                  <a:lnTo>
                    <a:pt x="512" y="580"/>
                  </a:lnTo>
                  <a:lnTo>
                    <a:pt x="512" y="603"/>
                  </a:lnTo>
                  <a:lnTo>
                    <a:pt x="467" y="664"/>
                  </a:lnTo>
                  <a:lnTo>
                    <a:pt x="445" y="708"/>
                  </a:lnTo>
                  <a:lnTo>
                    <a:pt x="428" y="725"/>
                  </a:lnTo>
                  <a:lnTo>
                    <a:pt x="428" y="759"/>
                  </a:lnTo>
                  <a:lnTo>
                    <a:pt x="439" y="759"/>
                  </a:lnTo>
                  <a:lnTo>
                    <a:pt x="433" y="769"/>
                  </a:lnTo>
                  <a:lnTo>
                    <a:pt x="439" y="826"/>
                  </a:lnTo>
                  <a:lnTo>
                    <a:pt x="428" y="836"/>
                  </a:lnTo>
                  <a:lnTo>
                    <a:pt x="477" y="858"/>
                  </a:lnTo>
                  <a:lnTo>
                    <a:pt x="483" y="877"/>
                  </a:lnTo>
                  <a:lnTo>
                    <a:pt x="534" y="877"/>
                  </a:lnTo>
                  <a:lnTo>
                    <a:pt x="605" y="897"/>
                  </a:lnTo>
                  <a:lnTo>
                    <a:pt x="640" y="887"/>
                  </a:lnTo>
                  <a:lnTo>
                    <a:pt x="662" y="887"/>
                  </a:lnTo>
                  <a:lnTo>
                    <a:pt x="694" y="942"/>
                  </a:lnTo>
                  <a:lnTo>
                    <a:pt x="707" y="942"/>
                  </a:lnTo>
                  <a:lnTo>
                    <a:pt x="711" y="932"/>
                  </a:lnTo>
                  <a:lnTo>
                    <a:pt x="733" y="925"/>
                  </a:lnTo>
                  <a:lnTo>
                    <a:pt x="755" y="954"/>
                  </a:lnTo>
                  <a:lnTo>
                    <a:pt x="761" y="992"/>
                  </a:lnTo>
                  <a:lnTo>
                    <a:pt x="778" y="1005"/>
                  </a:lnTo>
                  <a:lnTo>
                    <a:pt x="784" y="992"/>
                  </a:lnTo>
                  <a:lnTo>
                    <a:pt x="784" y="970"/>
                  </a:lnTo>
                  <a:lnTo>
                    <a:pt x="867" y="925"/>
                  </a:lnTo>
                  <a:lnTo>
                    <a:pt x="877" y="938"/>
                  </a:lnTo>
                  <a:lnTo>
                    <a:pt x="895" y="932"/>
                  </a:lnTo>
                  <a:lnTo>
                    <a:pt x="905" y="948"/>
                  </a:lnTo>
                  <a:lnTo>
                    <a:pt x="928" y="932"/>
                  </a:lnTo>
                  <a:lnTo>
                    <a:pt x="922" y="915"/>
                  </a:lnTo>
                  <a:lnTo>
                    <a:pt x="1027" y="925"/>
                  </a:lnTo>
                  <a:lnTo>
                    <a:pt x="1039" y="948"/>
                  </a:lnTo>
                  <a:lnTo>
                    <a:pt x="1039" y="976"/>
                  </a:lnTo>
                  <a:lnTo>
                    <a:pt x="1050" y="988"/>
                  </a:lnTo>
                  <a:lnTo>
                    <a:pt x="1050" y="1005"/>
                  </a:lnTo>
                  <a:lnTo>
                    <a:pt x="1062" y="1021"/>
                  </a:lnTo>
                  <a:lnTo>
                    <a:pt x="1072" y="1021"/>
                  </a:lnTo>
                  <a:lnTo>
                    <a:pt x="1084" y="982"/>
                  </a:lnTo>
                  <a:lnTo>
                    <a:pt x="1084" y="948"/>
                  </a:lnTo>
                  <a:lnTo>
                    <a:pt x="1078" y="903"/>
                  </a:lnTo>
                  <a:lnTo>
                    <a:pt x="1151" y="848"/>
                  </a:lnTo>
                  <a:lnTo>
                    <a:pt x="1173" y="836"/>
                  </a:lnTo>
                  <a:lnTo>
                    <a:pt x="1200" y="804"/>
                  </a:lnTo>
                  <a:lnTo>
                    <a:pt x="1184" y="787"/>
                  </a:lnTo>
                  <a:lnTo>
                    <a:pt x="1206" y="781"/>
                  </a:lnTo>
                  <a:lnTo>
                    <a:pt x="1190" y="759"/>
                  </a:lnTo>
                  <a:lnTo>
                    <a:pt x="1206" y="747"/>
                  </a:lnTo>
                  <a:lnTo>
                    <a:pt x="1212" y="769"/>
                  </a:lnTo>
                  <a:lnTo>
                    <a:pt x="1222" y="763"/>
                  </a:lnTo>
                  <a:lnTo>
                    <a:pt x="1222" y="737"/>
                  </a:lnTo>
                  <a:lnTo>
                    <a:pt x="1234" y="747"/>
                  </a:lnTo>
                  <a:lnTo>
                    <a:pt x="1257" y="725"/>
                  </a:lnTo>
                  <a:lnTo>
                    <a:pt x="1257" y="714"/>
                  </a:lnTo>
                  <a:lnTo>
                    <a:pt x="1328" y="696"/>
                  </a:lnTo>
                  <a:lnTo>
                    <a:pt x="1318" y="686"/>
                  </a:lnTo>
                  <a:lnTo>
                    <a:pt x="1334" y="664"/>
                  </a:lnTo>
                  <a:lnTo>
                    <a:pt x="1401" y="641"/>
                  </a:lnTo>
                  <a:lnTo>
                    <a:pt x="1417" y="629"/>
                  </a:lnTo>
                  <a:lnTo>
                    <a:pt x="1429" y="619"/>
                  </a:lnTo>
                  <a:lnTo>
                    <a:pt x="1445" y="629"/>
                  </a:lnTo>
                  <a:lnTo>
                    <a:pt x="1429" y="635"/>
                  </a:lnTo>
                  <a:lnTo>
                    <a:pt x="1401" y="654"/>
                  </a:lnTo>
                  <a:lnTo>
                    <a:pt x="1405" y="664"/>
                  </a:lnTo>
                  <a:lnTo>
                    <a:pt x="1429" y="658"/>
                  </a:lnTo>
                  <a:lnTo>
                    <a:pt x="1456" y="635"/>
                  </a:lnTo>
                  <a:lnTo>
                    <a:pt x="1484" y="629"/>
                  </a:lnTo>
                  <a:lnTo>
                    <a:pt x="1484" y="619"/>
                  </a:lnTo>
                  <a:lnTo>
                    <a:pt x="1462" y="619"/>
                  </a:lnTo>
                  <a:lnTo>
                    <a:pt x="1439" y="613"/>
                  </a:lnTo>
                  <a:close/>
                  <a:moveTo>
                    <a:pt x="1177" y="641"/>
                  </a:moveTo>
                  <a:lnTo>
                    <a:pt x="1167" y="629"/>
                  </a:lnTo>
                  <a:lnTo>
                    <a:pt x="1155" y="641"/>
                  </a:lnTo>
                  <a:lnTo>
                    <a:pt x="1133" y="686"/>
                  </a:lnTo>
                  <a:lnTo>
                    <a:pt x="1161" y="676"/>
                  </a:lnTo>
                  <a:lnTo>
                    <a:pt x="1173" y="680"/>
                  </a:lnTo>
                  <a:lnTo>
                    <a:pt x="1167" y="686"/>
                  </a:lnTo>
                  <a:lnTo>
                    <a:pt x="1123" y="708"/>
                  </a:lnTo>
                  <a:lnTo>
                    <a:pt x="1106" y="696"/>
                  </a:lnTo>
                  <a:lnTo>
                    <a:pt x="1133" y="686"/>
                  </a:lnTo>
                  <a:lnTo>
                    <a:pt x="1139" y="676"/>
                  </a:lnTo>
                  <a:lnTo>
                    <a:pt x="1133" y="658"/>
                  </a:lnTo>
                  <a:lnTo>
                    <a:pt x="1117" y="658"/>
                  </a:lnTo>
                  <a:lnTo>
                    <a:pt x="1133" y="641"/>
                  </a:lnTo>
                  <a:lnTo>
                    <a:pt x="1129" y="625"/>
                  </a:lnTo>
                  <a:lnTo>
                    <a:pt x="1110" y="629"/>
                  </a:lnTo>
                  <a:lnTo>
                    <a:pt x="1078" y="654"/>
                  </a:lnTo>
                  <a:lnTo>
                    <a:pt x="1068" y="692"/>
                  </a:lnTo>
                  <a:lnTo>
                    <a:pt x="1050" y="696"/>
                  </a:lnTo>
                  <a:lnTo>
                    <a:pt x="1039" y="692"/>
                  </a:lnTo>
                  <a:lnTo>
                    <a:pt x="1044" y="670"/>
                  </a:lnTo>
                  <a:lnTo>
                    <a:pt x="1062" y="647"/>
                  </a:lnTo>
                  <a:lnTo>
                    <a:pt x="1062" y="635"/>
                  </a:lnTo>
                  <a:lnTo>
                    <a:pt x="1072" y="635"/>
                  </a:lnTo>
                  <a:lnTo>
                    <a:pt x="1094" y="619"/>
                  </a:lnTo>
                  <a:lnTo>
                    <a:pt x="1110" y="619"/>
                  </a:lnTo>
                  <a:lnTo>
                    <a:pt x="1129" y="613"/>
                  </a:lnTo>
                  <a:lnTo>
                    <a:pt x="1123" y="609"/>
                  </a:lnTo>
                  <a:lnTo>
                    <a:pt x="1078" y="609"/>
                  </a:lnTo>
                  <a:lnTo>
                    <a:pt x="1084" y="591"/>
                  </a:lnTo>
                  <a:lnTo>
                    <a:pt x="1044" y="609"/>
                  </a:lnTo>
                  <a:lnTo>
                    <a:pt x="1017" y="603"/>
                  </a:lnTo>
                  <a:lnTo>
                    <a:pt x="1017" y="591"/>
                  </a:lnTo>
                  <a:lnTo>
                    <a:pt x="1056" y="587"/>
                  </a:lnTo>
                  <a:lnTo>
                    <a:pt x="1078" y="580"/>
                  </a:lnTo>
                  <a:lnTo>
                    <a:pt x="1084" y="568"/>
                  </a:lnTo>
                  <a:lnTo>
                    <a:pt x="1110" y="562"/>
                  </a:lnTo>
                  <a:lnTo>
                    <a:pt x="1133" y="591"/>
                  </a:lnTo>
                  <a:lnTo>
                    <a:pt x="1139" y="609"/>
                  </a:lnTo>
                  <a:lnTo>
                    <a:pt x="1173" y="613"/>
                  </a:lnTo>
                  <a:lnTo>
                    <a:pt x="1196" y="635"/>
                  </a:lnTo>
                  <a:lnTo>
                    <a:pt x="1177" y="641"/>
                  </a:lnTo>
                  <a:close/>
                  <a:moveTo>
                    <a:pt x="1238" y="658"/>
                  </a:moveTo>
                  <a:lnTo>
                    <a:pt x="1228" y="670"/>
                  </a:lnTo>
                  <a:lnTo>
                    <a:pt x="1184" y="676"/>
                  </a:lnTo>
                  <a:lnTo>
                    <a:pt x="1184" y="664"/>
                  </a:lnTo>
                  <a:lnTo>
                    <a:pt x="1228" y="654"/>
                  </a:lnTo>
                  <a:lnTo>
                    <a:pt x="1244" y="654"/>
                  </a:lnTo>
                  <a:lnTo>
                    <a:pt x="1238" y="658"/>
                  </a:lnTo>
                  <a:close/>
                  <a:moveTo>
                    <a:pt x="1322" y="319"/>
                  </a:moveTo>
                  <a:lnTo>
                    <a:pt x="1322" y="300"/>
                  </a:lnTo>
                  <a:lnTo>
                    <a:pt x="1295" y="313"/>
                  </a:lnTo>
                  <a:lnTo>
                    <a:pt x="1305" y="329"/>
                  </a:lnTo>
                  <a:lnTo>
                    <a:pt x="1322" y="319"/>
                  </a:lnTo>
                  <a:close/>
                  <a:moveTo>
                    <a:pt x="1362" y="319"/>
                  </a:moveTo>
                  <a:lnTo>
                    <a:pt x="1356" y="319"/>
                  </a:lnTo>
                  <a:lnTo>
                    <a:pt x="1340" y="323"/>
                  </a:lnTo>
                  <a:lnTo>
                    <a:pt x="1346" y="335"/>
                  </a:lnTo>
                  <a:lnTo>
                    <a:pt x="1362" y="319"/>
                  </a:lnTo>
                  <a:close/>
                  <a:moveTo>
                    <a:pt x="1350" y="290"/>
                  </a:moveTo>
                  <a:lnTo>
                    <a:pt x="1311" y="262"/>
                  </a:lnTo>
                  <a:lnTo>
                    <a:pt x="1283" y="290"/>
                  </a:lnTo>
                  <a:lnTo>
                    <a:pt x="1283" y="300"/>
                  </a:lnTo>
                  <a:lnTo>
                    <a:pt x="1299" y="300"/>
                  </a:lnTo>
                  <a:lnTo>
                    <a:pt x="1318" y="296"/>
                  </a:lnTo>
                  <a:lnTo>
                    <a:pt x="1346" y="306"/>
                  </a:lnTo>
                  <a:lnTo>
                    <a:pt x="1350" y="290"/>
                  </a:lnTo>
                  <a:close/>
                  <a:moveTo>
                    <a:pt x="1494" y="562"/>
                  </a:moveTo>
                  <a:lnTo>
                    <a:pt x="1506" y="552"/>
                  </a:lnTo>
                  <a:lnTo>
                    <a:pt x="1494" y="546"/>
                  </a:lnTo>
                  <a:lnTo>
                    <a:pt x="1472" y="542"/>
                  </a:lnTo>
                  <a:lnTo>
                    <a:pt x="1478" y="558"/>
                  </a:lnTo>
                  <a:lnTo>
                    <a:pt x="1494" y="562"/>
                  </a:lnTo>
                  <a:close/>
                  <a:moveTo>
                    <a:pt x="1634" y="568"/>
                  </a:moveTo>
                  <a:lnTo>
                    <a:pt x="1622" y="562"/>
                  </a:lnTo>
                  <a:lnTo>
                    <a:pt x="1634" y="552"/>
                  </a:lnTo>
                  <a:lnTo>
                    <a:pt x="1600" y="546"/>
                  </a:lnTo>
                  <a:lnTo>
                    <a:pt x="1600" y="536"/>
                  </a:lnTo>
                  <a:lnTo>
                    <a:pt x="1590" y="536"/>
                  </a:lnTo>
                  <a:lnTo>
                    <a:pt x="1600" y="528"/>
                  </a:lnTo>
                  <a:lnTo>
                    <a:pt x="1600" y="520"/>
                  </a:lnTo>
                  <a:lnTo>
                    <a:pt x="1577" y="530"/>
                  </a:lnTo>
                  <a:lnTo>
                    <a:pt x="1561" y="562"/>
                  </a:lnTo>
                  <a:lnTo>
                    <a:pt x="1535" y="580"/>
                  </a:lnTo>
                  <a:lnTo>
                    <a:pt x="1583" y="591"/>
                  </a:lnTo>
                  <a:lnTo>
                    <a:pt x="1583" y="609"/>
                  </a:lnTo>
                  <a:lnTo>
                    <a:pt x="1618" y="580"/>
                  </a:lnTo>
                  <a:lnTo>
                    <a:pt x="1618" y="597"/>
                  </a:lnTo>
                  <a:lnTo>
                    <a:pt x="1634" y="603"/>
                  </a:lnTo>
                  <a:lnTo>
                    <a:pt x="1644" y="587"/>
                  </a:lnTo>
                  <a:lnTo>
                    <a:pt x="1628" y="580"/>
                  </a:lnTo>
                  <a:lnTo>
                    <a:pt x="1634" y="568"/>
                  </a:lnTo>
                  <a:close/>
                  <a:moveTo>
                    <a:pt x="1500" y="580"/>
                  </a:moveTo>
                  <a:lnTo>
                    <a:pt x="1484" y="587"/>
                  </a:lnTo>
                  <a:lnTo>
                    <a:pt x="1500" y="591"/>
                  </a:lnTo>
                  <a:lnTo>
                    <a:pt x="1500" y="580"/>
                  </a:lnTo>
                  <a:close/>
                  <a:moveTo>
                    <a:pt x="1512" y="597"/>
                  </a:moveTo>
                  <a:lnTo>
                    <a:pt x="1490" y="609"/>
                  </a:lnTo>
                  <a:lnTo>
                    <a:pt x="1500" y="619"/>
                  </a:lnTo>
                  <a:lnTo>
                    <a:pt x="1516" y="619"/>
                  </a:lnTo>
                  <a:lnTo>
                    <a:pt x="1516" y="609"/>
                  </a:lnTo>
                  <a:lnTo>
                    <a:pt x="1506" y="609"/>
                  </a:lnTo>
                  <a:lnTo>
                    <a:pt x="1512" y="597"/>
                  </a:lnTo>
                  <a:close/>
                  <a:moveTo>
                    <a:pt x="1445" y="603"/>
                  </a:moveTo>
                  <a:lnTo>
                    <a:pt x="1478" y="609"/>
                  </a:lnTo>
                  <a:lnTo>
                    <a:pt x="1456" y="591"/>
                  </a:lnTo>
                  <a:lnTo>
                    <a:pt x="1445" y="603"/>
                  </a:lnTo>
                  <a:close/>
                  <a:moveTo>
                    <a:pt x="950" y="201"/>
                  </a:moveTo>
                  <a:lnTo>
                    <a:pt x="985" y="207"/>
                  </a:lnTo>
                  <a:lnTo>
                    <a:pt x="995" y="211"/>
                  </a:lnTo>
                  <a:lnTo>
                    <a:pt x="1078" y="201"/>
                  </a:lnTo>
                  <a:lnTo>
                    <a:pt x="1110" y="211"/>
                  </a:lnTo>
                  <a:lnTo>
                    <a:pt x="1129" y="201"/>
                  </a:lnTo>
                  <a:lnTo>
                    <a:pt x="1161" y="201"/>
                  </a:lnTo>
                  <a:lnTo>
                    <a:pt x="1167" y="189"/>
                  </a:lnTo>
                  <a:lnTo>
                    <a:pt x="1151" y="185"/>
                  </a:lnTo>
                  <a:lnTo>
                    <a:pt x="1161" y="162"/>
                  </a:lnTo>
                  <a:lnTo>
                    <a:pt x="1155" y="144"/>
                  </a:lnTo>
                  <a:lnTo>
                    <a:pt x="1129" y="144"/>
                  </a:lnTo>
                  <a:lnTo>
                    <a:pt x="1123" y="162"/>
                  </a:lnTo>
                  <a:lnTo>
                    <a:pt x="1110" y="144"/>
                  </a:lnTo>
                  <a:lnTo>
                    <a:pt x="1072" y="166"/>
                  </a:lnTo>
                  <a:lnTo>
                    <a:pt x="1072" y="150"/>
                  </a:lnTo>
                  <a:lnTo>
                    <a:pt x="1050" y="156"/>
                  </a:lnTo>
                  <a:lnTo>
                    <a:pt x="1050" y="140"/>
                  </a:lnTo>
                  <a:lnTo>
                    <a:pt x="972" y="166"/>
                  </a:lnTo>
                  <a:lnTo>
                    <a:pt x="985" y="173"/>
                  </a:lnTo>
                  <a:lnTo>
                    <a:pt x="1017" y="166"/>
                  </a:lnTo>
                  <a:lnTo>
                    <a:pt x="995" y="179"/>
                  </a:lnTo>
                  <a:lnTo>
                    <a:pt x="1023" y="185"/>
                  </a:lnTo>
                  <a:lnTo>
                    <a:pt x="979" y="189"/>
                  </a:lnTo>
                  <a:lnTo>
                    <a:pt x="950" y="201"/>
                  </a:lnTo>
                  <a:close/>
                  <a:moveTo>
                    <a:pt x="1078" y="95"/>
                  </a:moveTo>
                  <a:lnTo>
                    <a:pt x="1106" y="89"/>
                  </a:lnTo>
                  <a:lnTo>
                    <a:pt x="1117" y="77"/>
                  </a:lnTo>
                  <a:lnTo>
                    <a:pt x="1094" y="73"/>
                  </a:lnTo>
                  <a:lnTo>
                    <a:pt x="1044" y="89"/>
                  </a:lnTo>
                  <a:lnTo>
                    <a:pt x="1017" y="106"/>
                  </a:lnTo>
                  <a:lnTo>
                    <a:pt x="1050" y="106"/>
                  </a:lnTo>
                  <a:lnTo>
                    <a:pt x="1078" y="95"/>
                  </a:lnTo>
                  <a:close/>
                  <a:moveTo>
                    <a:pt x="1068" y="118"/>
                  </a:moveTo>
                  <a:lnTo>
                    <a:pt x="1106" y="112"/>
                  </a:lnTo>
                  <a:lnTo>
                    <a:pt x="1090" y="128"/>
                  </a:lnTo>
                  <a:lnTo>
                    <a:pt x="1117" y="128"/>
                  </a:lnTo>
                  <a:lnTo>
                    <a:pt x="1177" y="118"/>
                  </a:lnTo>
                  <a:lnTo>
                    <a:pt x="1206" y="106"/>
                  </a:lnTo>
                  <a:lnTo>
                    <a:pt x="1184" y="100"/>
                  </a:lnTo>
                  <a:lnTo>
                    <a:pt x="1196" y="89"/>
                  </a:lnTo>
                  <a:lnTo>
                    <a:pt x="1177" y="95"/>
                  </a:lnTo>
                  <a:lnTo>
                    <a:pt x="1155" y="112"/>
                  </a:lnTo>
                  <a:lnTo>
                    <a:pt x="1123" y="100"/>
                  </a:lnTo>
                  <a:lnTo>
                    <a:pt x="1084" y="106"/>
                  </a:lnTo>
                  <a:lnTo>
                    <a:pt x="1068" y="118"/>
                  </a:lnTo>
                  <a:close/>
                  <a:moveTo>
                    <a:pt x="1161" y="83"/>
                  </a:moveTo>
                  <a:lnTo>
                    <a:pt x="1196" y="83"/>
                  </a:lnTo>
                  <a:lnTo>
                    <a:pt x="1190" y="77"/>
                  </a:lnTo>
                  <a:lnTo>
                    <a:pt x="1222" y="61"/>
                  </a:lnTo>
                  <a:lnTo>
                    <a:pt x="1184" y="55"/>
                  </a:lnTo>
                  <a:lnTo>
                    <a:pt x="1167" y="61"/>
                  </a:lnTo>
                  <a:lnTo>
                    <a:pt x="1190" y="73"/>
                  </a:lnTo>
                  <a:lnTo>
                    <a:pt x="1155" y="77"/>
                  </a:lnTo>
                  <a:lnTo>
                    <a:pt x="1161" y="83"/>
                  </a:lnTo>
                  <a:close/>
                  <a:moveTo>
                    <a:pt x="1222" y="112"/>
                  </a:moveTo>
                  <a:lnTo>
                    <a:pt x="1222" y="106"/>
                  </a:lnTo>
                  <a:lnTo>
                    <a:pt x="1200" y="118"/>
                  </a:lnTo>
                  <a:lnTo>
                    <a:pt x="1216" y="128"/>
                  </a:lnTo>
                  <a:lnTo>
                    <a:pt x="1222" y="112"/>
                  </a:lnTo>
                  <a:close/>
                  <a:moveTo>
                    <a:pt x="1190" y="134"/>
                  </a:moveTo>
                  <a:lnTo>
                    <a:pt x="1161" y="140"/>
                  </a:lnTo>
                  <a:lnTo>
                    <a:pt x="1177" y="150"/>
                  </a:lnTo>
                  <a:lnTo>
                    <a:pt x="1190" y="134"/>
                  </a:lnTo>
                  <a:close/>
                  <a:moveTo>
                    <a:pt x="1244" y="162"/>
                  </a:moveTo>
                  <a:lnTo>
                    <a:pt x="1257" y="156"/>
                  </a:lnTo>
                  <a:lnTo>
                    <a:pt x="1257" y="144"/>
                  </a:lnTo>
                  <a:lnTo>
                    <a:pt x="1267" y="134"/>
                  </a:lnTo>
                  <a:lnTo>
                    <a:pt x="1238" y="134"/>
                  </a:lnTo>
                  <a:lnTo>
                    <a:pt x="1216" y="144"/>
                  </a:lnTo>
                  <a:lnTo>
                    <a:pt x="1200" y="144"/>
                  </a:lnTo>
                  <a:lnTo>
                    <a:pt x="1196" y="156"/>
                  </a:lnTo>
                  <a:lnTo>
                    <a:pt x="1212" y="156"/>
                  </a:lnTo>
                  <a:lnTo>
                    <a:pt x="1212" y="179"/>
                  </a:lnTo>
                  <a:lnTo>
                    <a:pt x="1228" y="162"/>
                  </a:lnTo>
                  <a:lnTo>
                    <a:pt x="1244" y="162"/>
                  </a:lnTo>
                  <a:close/>
                  <a:moveTo>
                    <a:pt x="1251" y="73"/>
                  </a:moveTo>
                  <a:lnTo>
                    <a:pt x="1238" y="77"/>
                  </a:lnTo>
                  <a:lnTo>
                    <a:pt x="1238" y="83"/>
                  </a:lnTo>
                  <a:lnTo>
                    <a:pt x="1251" y="83"/>
                  </a:lnTo>
                  <a:lnTo>
                    <a:pt x="1251" y="73"/>
                  </a:lnTo>
                  <a:close/>
                  <a:moveTo>
                    <a:pt x="1267" y="95"/>
                  </a:moveTo>
                  <a:lnTo>
                    <a:pt x="1228" y="100"/>
                  </a:lnTo>
                  <a:lnTo>
                    <a:pt x="1257" y="112"/>
                  </a:lnTo>
                  <a:lnTo>
                    <a:pt x="1267" y="95"/>
                  </a:lnTo>
                  <a:close/>
                  <a:moveTo>
                    <a:pt x="1318" y="95"/>
                  </a:moveTo>
                  <a:lnTo>
                    <a:pt x="1279" y="89"/>
                  </a:lnTo>
                  <a:lnTo>
                    <a:pt x="1273" y="100"/>
                  </a:lnTo>
                  <a:lnTo>
                    <a:pt x="1267" y="118"/>
                  </a:lnTo>
                  <a:lnTo>
                    <a:pt x="1318" y="95"/>
                  </a:lnTo>
                  <a:close/>
                  <a:moveTo>
                    <a:pt x="1039" y="134"/>
                  </a:moveTo>
                  <a:lnTo>
                    <a:pt x="972" y="122"/>
                  </a:lnTo>
                  <a:lnTo>
                    <a:pt x="944" y="128"/>
                  </a:lnTo>
                  <a:lnTo>
                    <a:pt x="944" y="134"/>
                  </a:lnTo>
                  <a:lnTo>
                    <a:pt x="905" y="150"/>
                  </a:lnTo>
                  <a:lnTo>
                    <a:pt x="899" y="173"/>
                  </a:lnTo>
                  <a:lnTo>
                    <a:pt x="922" y="173"/>
                  </a:lnTo>
                  <a:lnTo>
                    <a:pt x="1039" y="134"/>
                  </a:lnTo>
                  <a:close/>
                  <a:moveTo>
                    <a:pt x="1216" y="195"/>
                  </a:moveTo>
                  <a:lnTo>
                    <a:pt x="1177" y="211"/>
                  </a:lnTo>
                  <a:lnTo>
                    <a:pt x="1228" y="211"/>
                  </a:lnTo>
                  <a:lnTo>
                    <a:pt x="1216" y="195"/>
                  </a:lnTo>
                  <a:close/>
                  <a:moveTo>
                    <a:pt x="1289" y="440"/>
                  </a:moveTo>
                  <a:lnTo>
                    <a:pt x="1305" y="424"/>
                  </a:lnTo>
                  <a:lnTo>
                    <a:pt x="1305" y="418"/>
                  </a:lnTo>
                  <a:lnTo>
                    <a:pt x="1283" y="424"/>
                  </a:lnTo>
                  <a:lnTo>
                    <a:pt x="1289" y="440"/>
                  </a:lnTo>
                  <a:close/>
                  <a:moveTo>
                    <a:pt x="461" y="469"/>
                  </a:moveTo>
                  <a:lnTo>
                    <a:pt x="473" y="507"/>
                  </a:lnTo>
                  <a:lnTo>
                    <a:pt x="489" y="469"/>
                  </a:lnTo>
                  <a:lnTo>
                    <a:pt x="473" y="463"/>
                  </a:lnTo>
                  <a:lnTo>
                    <a:pt x="461" y="469"/>
                  </a:lnTo>
                  <a:close/>
                  <a:moveTo>
                    <a:pt x="528" y="568"/>
                  </a:moveTo>
                  <a:lnTo>
                    <a:pt x="538" y="562"/>
                  </a:lnTo>
                  <a:lnTo>
                    <a:pt x="528" y="546"/>
                  </a:lnTo>
                  <a:lnTo>
                    <a:pt x="506" y="530"/>
                  </a:lnTo>
                  <a:lnTo>
                    <a:pt x="483" y="530"/>
                  </a:lnTo>
                  <a:lnTo>
                    <a:pt x="500" y="552"/>
                  </a:lnTo>
                  <a:lnTo>
                    <a:pt x="528" y="568"/>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1" name="Freeform 6"/>
            <p:cNvSpPr>
              <a:spLocks noEditPoints="1"/>
            </p:cNvSpPr>
            <p:nvPr/>
          </p:nvSpPr>
          <p:spPr bwMode="auto">
            <a:xfrm>
              <a:off x="3679825" y="2238375"/>
              <a:ext cx="2538413" cy="2263775"/>
            </a:xfrm>
            <a:custGeom>
              <a:avLst/>
              <a:gdLst/>
              <a:ahLst/>
              <a:cxnLst>
                <a:cxn ang="0">
                  <a:pos x="1266" y="1179"/>
                </a:cxn>
                <a:cxn ang="0">
                  <a:pos x="1086" y="1071"/>
                </a:cxn>
                <a:cxn ang="0">
                  <a:pos x="1057" y="1189"/>
                </a:cxn>
                <a:cxn ang="0">
                  <a:pos x="1059" y="1215"/>
                </a:cxn>
                <a:cxn ang="0">
                  <a:pos x="1061" y="1231"/>
                </a:cxn>
                <a:cxn ang="0">
                  <a:pos x="1070" y="1242"/>
                </a:cxn>
                <a:cxn ang="0">
                  <a:pos x="1155" y="1154"/>
                </a:cxn>
                <a:cxn ang="0">
                  <a:pos x="1173" y="986"/>
                </a:cxn>
                <a:cxn ang="0">
                  <a:pos x="1516" y="38"/>
                </a:cxn>
                <a:cxn ang="0">
                  <a:pos x="1467" y="44"/>
                </a:cxn>
                <a:cxn ang="0">
                  <a:pos x="1356" y="85"/>
                </a:cxn>
                <a:cxn ang="0">
                  <a:pos x="1161" y="62"/>
                </a:cxn>
                <a:cxn ang="0">
                  <a:pos x="1084" y="0"/>
                </a:cxn>
                <a:cxn ang="0">
                  <a:pos x="1017" y="50"/>
                </a:cxn>
                <a:cxn ang="0">
                  <a:pos x="895" y="117"/>
                </a:cxn>
                <a:cxn ang="0">
                  <a:pos x="755" y="156"/>
                </a:cxn>
                <a:cxn ang="0">
                  <a:pos x="637" y="146"/>
                </a:cxn>
                <a:cxn ang="0">
                  <a:pos x="554" y="142"/>
                </a:cxn>
                <a:cxn ang="0">
                  <a:pos x="479" y="69"/>
                </a:cxn>
                <a:cxn ang="0">
                  <a:pos x="217" y="85"/>
                </a:cxn>
                <a:cxn ang="0">
                  <a:pos x="140" y="140"/>
                </a:cxn>
                <a:cxn ang="0">
                  <a:pos x="73" y="257"/>
                </a:cxn>
                <a:cxn ang="0">
                  <a:pos x="6" y="351"/>
                </a:cxn>
                <a:cxn ang="0">
                  <a:pos x="12" y="499"/>
                </a:cxn>
                <a:cxn ang="0">
                  <a:pos x="73" y="594"/>
                </a:cxn>
                <a:cxn ang="0">
                  <a:pos x="258" y="673"/>
                </a:cxn>
                <a:cxn ang="0">
                  <a:pos x="414" y="673"/>
                </a:cxn>
                <a:cxn ang="0">
                  <a:pos x="471" y="730"/>
                </a:cxn>
                <a:cxn ang="0">
                  <a:pos x="511" y="854"/>
                </a:cxn>
                <a:cxn ang="0">
                  <a:pos x="536" y="941"/>
                </a:cxn>
                <a:cxn ang="0">
                  <a:pos x="507" y="1093"/>
                </a:cxn>
                <a:cxn ang="0">
                  <a:pos x="558" y="1191"/>
                </a:cxn>
                <a:cxn ang="0">
                  <a:pos x="615" y="1382"/>
                </a:cxn>
                <a:cxn ang="0">
                  <a:pos x="690" y="1420"/>
                </a:cxn>
                <a:cxn ang="0">
                  <a:pos x="816" y="1361"/>
                </a:cxn>
                <a:cxn ang="0">
                  <a:pos x="850" y="1272"/>
                </a:cxn>
                <a:cxn ang="0">
                  <a:pos x="909" y="1152"/>
                </a:cxn>
                <a:cxn ang="0">
                  <a:pos x="1011" y="1065"/>
                </a:cxn>
                <a:cxn ang="0">
                  <a:pos x="992" y="866"/>
                </a:cxn>
                <a:cxn ang="0">
                  <a:pos x="1145" y="698"/>
                </a:cxn>
                <a:cxn ang="0">
                  <a:pos x="1084" y="558"/>
                </a:cxn>
                <a:cxn ang="0">
                  <a:pos x="1043" y="519"/>
                </a:cxn>
                <a:cxn ang="0">
                  <a:pos x="956" y="391"/>
                </a:cxn>
                <a:cxn ang="0">
                  <a:pos x="883" y="241"/>
                </a:cxn>
                <a:cxn ang="0">
                  <a:pos x="905" y="229"/>
                </a:cxn>
                <a:cxn ang="0">
                  <a:pos x="1055" y="452"/>
                </a:cxn>
                <a:cxn ang="0">
                  <a:pos x="1228" y="446"/>
                </a:cxn>
                <a:cxn ang="0">
                  <a:pos x="1311" y="397"/>
                </a:cxn>
                <a:cxn ang="0">
                  <a:pos x="1250" y="284"/>
                </a:cxn>
                <a:cxn ang="0">
                  <a:pos x="1189" y="284"/>
                </a:cxn>
                <a:cxn ang="0">
                  <a:pos x="1132" y="229"/>
                </a:cxn>
                <a:cxn ang="0">
                  <a:pos x="1177" y="229"/>
                </a:cxn>
                <a:cxn ang="0">
                  <a:pos x="1289" y="245"/>
                </a:cxn>
                <a:cxn ang="0">
                  <a:pos x="1490" y="306"/>
                </a:cxn>
                <a:cxn ang="0">
                  <a:pos x="1573" y="172"/>
                </a:cxn>
                <a:cxn ang="0">
                  <a:pos x="1595" y="95"/>
                </a:cxn>
                <a:cxn ang="0">
                  <a:pos x="917" y="777"/>
                </a:cxn>
                <a:cxn ang="0">
                  <a:pos x="883" y="765"/>
                </a:cxn>
                <a:cxn ang="0">
                  <a:pos x="463" y="698"/>
                </a:cxn>
              </a:cxnLst>
              <a:rect l="0" t="0" r="r" b="b"/>
              <a:pathLst>
                <a:path w="1599" h="1426">
                  <a:moveTo>
                    <a:pt x="1266" y="1179"/>
                  </a:moveTo>
                  <a:lnTo>
                    <a:pt x="1281" y="1175"/>
                  </a:lnTo>
                  <a:lnTo>
                    <a:pt x="1289" y="1166"/>
                  </a:lnTo>
                  <a:lnTo>
                    <a:pt x="1273" y="1160"/>
                  </a:lnTo>
                  <a:lnTo>
                    <a:pt x="1266" y="1179"/>
                  </a:lnTo>
                  <a:close/>
                  <a:moveTo>
                    <a:pt x="1173" y="986"/>
                  </a:moveTo>
                  <a:lnTo>
                    <a:pt x="1151" y="1043"/>
                  </a:lnTo>
                  <a:lnTo>
                    <a:pt x="1128" y="1043"/>
                  </a:lnTo>
                  <a:lnTo>
                    <a:pt x="1128" y="1053"/>
                  </a:lnTo>
                  <a:lnTo>
                    <a:pt x="1086" y="1071"/>
                  </a:lnTo>
                  <a:lnTo>
                    <a:pt x="1074" y="1101"/>
                  </a:lnTo>
                  <a:lnTo>
                    <a:pt x="1084" y="1132"/>
                  </a:lnTo>
                  <a:lnTo>
                    <a:pt x="1057" y="1175"/>
                  </a:lnTo>
                  <a:lnTo>
                    <a:pt x="1057" y="1187"/>
                  </a:lnTo>
                  <a:lnTo>
                    <a:pt x="1057" y="1189"/>
                  </a:lnTo>
                  <a:lnTo>
                    <a:pt x="1057" y="1191"/>
                  </a:lnTo>
                  <a:lnTo>
                    <a:pt x="1057" y="1191"/>
                  </a:lnTo>
                  <a:lnTo>
                    <a:pt x="1059" y="1197"/>
                  </a:lnTo>
                  <a:lnTo>
                    <a:pt x="1059" y="1207"/>
                  </a:lnTo>
                  <a:lnTo>
                    <a:pt x="1059" y="1215"/>
                  </a:lnTo>
                  <a:lnTo>
                    <a:pt x="1059" y="1221"/>
                  </a:lnTo>
                  <a:lnTo>
                    <a:pt x="1061" y="1227"/>
                  </a:lnTo>
                  <a:lnTo>
                    <a:pt x="1061" y="1229"/>
                  </a:lnTo>
                  <a:lnTo>
                    <a:pt x="1061" y="1231"/>
                  </a:lnTo>
                  <a:lnTo>
                    <a:pt x="1061" y="1231"/>
                  </a:lnTo>
                  <a:lnTo>
                    <a:pt x="1061" y="1233"/>
                  </a:lnTo>
                  <a:lnTo>
                    <a:pt x="1063" y="1235"/>
                  </a:lnTo>
                  <a:lnTo>
                    <a:pt x="1063" y="1237"/>
                  </a:lnTo>
                  <a:lnTo>
                    <a:pt x="1068" y="1239"/>
                  </a:lnTo>
                  <a:lnTo>
                    <a:pt x="1070" y="1242"/>
                  </a:lnTo>
                  <a:lnTo>
                    <a:pt x="1074" y="1244"/>
                  </a:lnTo>
                  <a:lnTo>
                    <a:pt x="1086" y="1250"/>
                  </a:lnTo>
                  <a:lnTo>
                    <a:pt x="1116" y="1237"/>
                  </a:lnTo>
                  <a:lnTo>
                    <a:pt x="1128" y="1195"/>
                  </a:lnTo>
                  <a:lnTo>
                    <a:pt x="1155" y="1154"/>
                  </a:lnTo>
                  <a:lnTo>
                    <a:pt x="1155" y="1142"/>
                  </a:lnTo>
                  <a:lnTo>
                    <a:pt x="1195" y="1045"/>
                  </a:lnTo>
                  <a:lnTo>
                    <a:pt x="1189" y="1026"/>
                  </a:lnTo>
                  <a:lnTo>
                    <a:pt x="1195" y="1012"/>
                  </a:lnTo>
                  <a:lnTo>
                    <a:pt x="1173" y="986"/>
                  </a:lnTo>
                  <a:close/>
                  <a:moveTo>
                    <a:pt x="1599" y="85"/>
                  </a:moveTo>
                  <a:lnTo>
                    <a:pt x="1579" y="73"/>
                  </a:lnTo>
                  <a:lnTo>
                    <a:pt x="1561" y="56"/>
                  </a:lnTo>
                  <a:lnTo>
                    <a:pt x="1551" y="44"/>
                  </a:lnTo>
                  <a:lnTo>
                    <a:pt x="1516" y="38"/>
                  </a:lnTo>
                  <a:lnTo>
                    <a:pt x="1512" y="50"/>
                  </a:lnTo>
                  <a:lnTo>
                    <a:pt x="1494" y="56"/>
                  </a:lnTo>
                  <a:lnTo>
                    <a:pt x="1494" y="38"/>
                  </a:lnTo>
                  <a:lnTo>
                    <a:pt x="1478" y="28"/>
                  </a:lnTo>
                  <a:lnTo>
                    <a:pt x="1467" y="44"/>
                  </a:lnTo>
                  <a:lnTo>
                    <a:pt x="1433" y="56"/>
                  </a:lnTo>
                  <a:lnTo>
                    <a:pt x="1423" y="44"/>
                  </a:lnTo>
                  <a:lnTo>
                    <a:pt x="1394" y="44"/>
                  </a:lnTo>
                  <a:lnTo>
                    <a:pt x="1378" y="73"/>
                  </a:lnTo>
                  <a:lnTo>
                    <a:pt x="1356" y="85"/>
                  </a:lnTo>
                  <a:lnTo>
                    <a:pt x="1339" y="89"/>
                  </a:lnTo>
                  <a:lnTo>
                    <a:pt x="1327" y="62"/>
                  </a:lnTo>
                  <a:lnTo>
                    <a:pt x="1279" y="34"/>
                  </a:lnTo>
                  <a:lnTo>
                    <a:pt x="1234" y="28"/>
                  </a:lnTo>
                  <a:lnTo>
                    <a:pt x="1161" y="62"/>
                  </a:lnTo>
                  <a:lnTo>
                    <a:pt x="1151" y="62"/>
                  </a:lnTo>
                  <a:lnTo>
                    <a:pt x="1151" y="56"/>
                  </a:lnTo>
                  <a:lnTo>
                    <a:pt x="1112" y="38"/>
                  </a:lnTo>
                  <a:lnTo>
                    <a:pt x="1106" y="6"/>
                  </a:lnTo>
                  <a:lnTo>
                    <a:pt x="1084" y="0"/>
                  </a:lnTo>
                  <a:lnTo>
                    <a:pt x="1078" y="22"/>
                  </a:lnTo>
                  <a:lnTo>
                    <a:pt x="1055" y="12"/>
                  </a:lnTo>
                  <a:lnTo>
                    <a:pt x="1039" y="6"/>
                  </a:lnTo>
                  <a:lnTo>
                    <a:pt x="1055" y="56"/>
                  </a:lnTo>
                  <a:lnTo>
                    <a:pt x="1017" y="50"/>
                  </a:lnTo>
                  <a:lnTo>
                    <a:pt x="923" y="62"/>
                  </a:lnTo>
                  <a:lnTo>
                    <a:pt x="899" y="79"/>
                  </a:lnTo>
                  <a:lnTo>
                    <a:pt x="895" y="85"/>
                  </a:lnTo>
                  <a:lnTo>
                    <a:pt x="899" y="101"/>
                  </a:lnTo>
                  <a:lnTo>
                    <a:pt x="895" y="117"/>
                  </a:lnTo>
                  <a:lnTo>
                    <a:pt x="883" y="152"/>
                  </a:lnTo>
                  <a:lnTo>
                    <a:pt x="852" y="164"/>
                  </a:lnTo>
                  <a:lnTo>
                    <a:pt x="824" y="160"/>
                  </a:lnTo>
                  <a:lnTo>
                    <a:pt x="777" y="170"/>
                  </a:lnTo>
                  <a:lnTo>
                    <a:pt x="755" y="156"/>
                  </a:lnTo>
                  <a:lnTo>
                    <a:pt x="729" y="154"/>
                  </a:lnTo>
                  <a:lnTo>
                    <a:pt x="692" y="150"/>
                  </a:lnTo>
                  <a:lnTo>
                    <a:pt x="684" y="133"/>
                  </a:lnTo>
                  <a:lnTo>
                    <a:pt x="670" y="131"/>
                  </a:lnTo>
                  <a:lnTo>
                    <a:pt x="637" y="146"/>
                  </a:lnTo>
                  <a:lnTo>
                    <a:pt x="643" y="168"/>
                  </a:lnTo>
                  <a:lnTo>
                    <a:pt x="639" y="184"/>
                  </a:lnTo>
                  <a:lnTo>
                    <a:pt x="586" y="166"/>
                  </a:lnTo>
                  <a:lnTo>
                    <a:pt x="564" y="164"/>
                  </a:lnTo>
                  <a:lnTo>
                    <a:pt x="554" y="142"/>
                  </a:lnTo>
                  <a:lnTo>
                    <a:pt x="503" y="131"/>
                  </a:lnTo>
                  <a:lnTo>
                    <a:pt x="469" y="111"/>
                  </a:lnTo>
                  <a:lnTo>
                    <a:pt x="483" y="91"/>
                  </a:lnTo>
                  <a:lnTo>
                    <a:pt x="473" y="75"/>
                  </a:lnTo>
                  <a:lnTo>
                    <a:pt x="479" y="69"/>
                  </a:lnTo>
                  <a:lnTo>
                    <a:pt x="479" y="58"/>
                  </a:lnTo>
                  <a:lnTo>
                    <a:pt x="457" y="48"/>
                  </a:lnTo>
                  <a:lnTo>
                    <a:pt x="339" y="62"/>
                  </a:lnTo>
                  <a:lnTo>
                    <a:pt x="268" y="85"/>
                  </a:lnTo>
                  <a:lnTo>
                    <a:pt x="217" y="85"/>
                  </a:lnTo>
                  <a:lnTo>
                    <a:pt x="211" y="79"/>
                  </a:lnTo>
                  <a:lnTo>
                    <a:pt x="189" y="123"/>
                  </a:lnTo>
                  <a:lnTo>
                    <a:pt x="162" y="129"/>
                  </a:lnTo>
                  <a:lnTo>
                    <a:pt x="144" y="140"/>
                  </a:lnTo>
                  <a:lnTo>
                    <a:pt x="140" y="140"/>
                  </a:lnTo>
                  <a:lnTo>
                    <a:pt x="140" y="196"/>
                  </a:lnTo>
                  <a:lnTo>
                    <a:pt x="111" y="217"/>
                  </a:lnTo>
                  <a:lnTo>
                    <a:pt x="111" y="229"/>
                  </a:lnTo>
                  <a:lnTo>
                    <a:pt x="79" y="239"/>
                  </a:lnTo>
                  <a:lnTo>
                    <a:pt x="73" y="257"/>
                  </a:lnTo>
                  <a:lnTo>
                    <a:pt x="61" y="263"/>
                  </a:lnTo>
                  <a:lnTo>
                    <a:pt x="44" y="306"/>
                  </a:lnTo>
                  <a:lnTo>
                    <a:pt x="22" y="318"/>
                  </a:lnTo>
                  <a:lnTo>
                    <a:pt x="16" y="340"/>
                  </a:lnTo>
                  <a:lnTo>
                    <a:pt x="6" y="351"/>
                  </a:lnTo>
                  <a:lnTo>
                    <a:pt x="12" y="369"/>
                  </a:lnTo>
                  <a:lnTo>
                    <a:pt x="16" y="369"/>
                  </a:lnTo>
                  <a:lnTo>
                    <a:pt x="16" y="454"/>
                  </a:lnTo>
                  <a:lnTo>
                    <a:pt x="0" y="487"/>
                  </a:lnTo>
                  <a:lnTo>
                    <a:pt x="12" y="499"/>
                  </a:lnTo>
                  <a:lnTo>
                    <a:pt x="8" y="515"/>
                  </a:lnTo>
                  <a:lnTo>
                    <a:pt x="8" y="529"/>
                  </a:lnTo>
                  <a:lnTo>
                    <a:pt x="30" y="543"/>
                  </a:lnTo>
                  <a:lnTo>
                    <a:pt x="38" y="558"/>
                  </a:lnTo>
                  <a:lnTo>
                    <a:pt x="73" y="594"/>
                  </a:lnTo>
                  <a:lnTo>
                    <a:pt x="83" y="625"/>
                  </a:lnTo>
                  <a:lnTo>
                    <a:pt x="103" y="633"/>
                  </a:lnTo>
                  <a:lnTo>
                    <a:pt x="172" y="681"/>
                  </a:lnTo>
                  <a:lnTo>
                    <a:pt x="237" y="663"/>
                  </a:lnTo>
                  <a:lnTo>
                    <a:pt x="258" y="673"/>
                  </a:lnTo>
                  <a:lnTo>
                    <a:pt x="331" y="645"/>
                  </a:lnTo>
                  <a:lnTo>
                    <a:pt x="341" y="641"/>
                  </a:lnTo>
                  <a:lnTo>
                    <a:pt x="361" y="639"/>
                  </a:lnTo>
                  <a:lnTo>
                    <a:pt x="394" y="647"/>
                  </a:lnTo>
                  <a:lnTo>
                    <a:pt x="414" y="673"/>
                  </a:lnTo>
                  <a:lnTo>
                    <a:pt x="459" y="675"/>
                  </a:lnTo>
                  <a:lnTo>
                    <a:pt x="465" y="685"/>
                  </a:lnTo>
                  <a:lnTo>
                    <a:pt x="481" y="685"/>
                  </a:lnTo>
                  <a:lnTo>
                    <a:pt x="479" y="718"/>
                  </a:lnTo>
                  <a:lnTo>
                    <a:pt x="471" y="730"/>
                  </a:lnTo>
                  <a:lnTo>
                    <a:pt x="475" y="742"/>
                  </a:lnTo>
                  <a:lnTo>
                    <a:pt x="479" y="759"/>
                  </a:lnTo>
                  <a:lnTo>
                    <a:pt x="459" y="781"/>
                  </a:lnTo>
                  <a:lnTo>
                    <a:pt x="501" y="840"/>
                  </a:lnTo>
                  <a:lnTo>
                    <a:pt x="511" y="854"/>
                  </a:lnTo>
                  <a:lnTo>
                    <a:pt x="540" y="848"/>
                  </a:lnTo>
                  <a:lnTo>
                    <a:pt x="534" y="864"/>
                  </a:lnTo>
                  <a:lnTo>
                    <a:pt x="524" y="876"/>
                  </a:lnTo>
                  <a:lnTo>
                    <a:pt x="542" y="927"/>
                  </a:lnTo>
                  <a:lnTo>
                    <a:pt x="536" y="941"/>
                  </a:lnTo>
                  <a:lnTo>
                    <a:pt x="550" y="976"/>
                  </a:lnTo>
                  <a:lnTo>
                    <a:pt x="546" y="998"/>
                  </a:lnTo>
                  <a:lnTo>
                    <a:pt x="517" y="1028"/>
                  </a:lnTo>
                  <a:lnTo>
                    <a:pt x="517" y="1061"/>
                  </a:lnTo>
                  <a:lnTo>
                    <a:pt x="507" y="1093"/>
                  </a:lnTo>
                  <a:lnTo>
                    <a:pt x="507" y="1104"/>
                  </a:lnTo>
                  <a:lnTo>
                    <a:pt x="515" y="1110"/>
                  </a:lnTo>
                  <a:lnTo>
                    <a:pt x="548" y="1181"/>
                  </a:lnTo>
                  <a:lnTo>
                    <a:pt x="558" y="1181"/>
                  </a:lnTo>
                  <a:lnTo>
                    <a:pt x="558" y="1191"/>
                  </a:lnTo>
                  <a:lnTo>
                    <a:pt x="554" y="1211"/>
                  </a:lnTo>
                  <a:lnTo>
                    <a:pt x="578" y="1304"/>
                  </a:lnTo>
                  <a:lnTo>
                    <a:pt x="593" y="1321"/>
                  </a:lnTo>
                  <a:lnTo>
                    <a:pt x="595" y="1343"/>
                  </a:lnTo>
                  <a:lnTo>
                    <a:pt x="615" y="1382"/>
                  </a:lnTo>
                  <a:lnTo>
                    <a:pt x="609" y="1390"/>
                  </a:lnTo>
                  <a:lnTo>
                    <a:pt x="611" y="1416"/>
                  </a:lnTo>
                  <a:lnTo>
                    <a:pt x="635" y="1426"/>
                  </a:lnTo>
                  <a:lnTo>
                    <a:pt x="678" y="1416"/>
                  </a:lnTo>
                  <a:lnTo>
                    <a:pt x="690" y="1420"/>
                  </a:lnTo>
                  <a:lnTo>
                    <a:pt x="704" y="1416"/>
                  </a:lnTo>
                  <a:lnTo>
                    <a:pt x="739" y="1416"/>
                  </a:lnTo>
                  <a:lnTo>
                    <a:pt x="745" y="1406"/>
                  </a:lnTo>
                  <a:lnTo>
                    <a:pt x="763" y="1404"/>
                  </a:lnTo>
                  <a:lnTo>
                    <a:pt x="816" y="1361"/>
                  </a:lnTo>
                  <a:lnTo>
                    <a:pt x="856" y="1308"/>
                  </a:lnTo>
                  <a:lnTo>
                    <a:pt x="856" y="1300"/>
                  </a:lnTo>
                  <a:lnTo>
                    <a:pt x="869" y="1278"/>
                  </a:lnTo>
                  <a:lnTo>
                    <a:pt x="873" y="1262"/>
                  </a:lnTo>
                  <a:lnTo>
                    <a:pt x="850" y="1272"/>
                  </a:lnTo>
                  <a:lnTo>
                    <a:pt x="860" y="1266"/>
                  </a:lnTo>
                  <a:lnTo>
                    <a:pt x="873" y="1262"/>
                  </a:lnTo>
                  <a:lnTo>
                    <a:pt x="921" y="1215"/>
                  </a:lnTo>
                  <a:lnTo>
                    <a:pt x="921" y="1170"/>
                  </a:lnTo>
                  <a:lnTo>
                    <a:pt x="909" y="1152"/>
                  </a:lnTo>
                  <a:lnTo>
                    <a:pt x="917" y="1138"/>
                  </a:lnTo>
                  <a:lnTo>
                    <a:pt x="944" y="1116"/>
                  </a:lnTo>
                  <a:lnTo>
                    <a:pt x="954" y="1097"/>
                  </a:lnTo>
                  <a:lnTo>
                    <a:pt x="988" y="1087"/>
                  </a:lnTo>
                  <a:lnTo>
                    <a:pt x="1011" y="1065"/>
                  </a:lnTo>
                  <a:lnTo>
                    <a:pt x="1023" y="1026"/>
                  </a:lnTo>
                  <a:lnTo>
                    <a:pt x="1023" y="961"/>
                  </a:lnTo>
                  <a:lnTo>
                    <a:pt x="1003" y="937"/>
                  </a:lnTo>
                  <a:lnTo>
                    <a:pt x="1001" y="878"/>
                  </a:lnTo>
                  <a:lnTo>
                    <a:pt x="992" y="866"/>
                  </a:lnTo>
                  <a:lnTo>
                    <a:pt x="1007" y="846"/>
                  </a:lnTo>
                  <a:lnTo>
                    <a:pt x="1001" y="840"/>
                  </a:lnTo>
                  <a:lnTo>
                    <a:pt x="1039" y="787"/>
                  </a:lnTo>
                  <a:lnTo>
                    <a:pt x="1112" y="720"/>
                  </a:lnTo>
                  <a:lnTo>
                    <a:pt x="1145" y="698"/>
                  </a:lnTo>
                  <a:lnTo>
                    <a:pt x="1195" y="619"/>
                  </a:lnTo>
                  <a:lnTo>
                    <a:pt x="1210" y="552"/>
                  </a:lnTo>
                  <a:lnTo>
                    <a:pt x="1199" y="529"/>
                  </a:lnTo>
                  <a:lnTo>
                    <a:pt x="1183" y="541"/>
                  </a:lnTo>
                  <a:lnTo>
                    <a:pt x="1084" y="558"/>
                  </a:lnTo>
                  <a:lnTo>
                    <a:pt x="1072" y="543"/>
                  </a:lnTo>
                  <a:lnTo>
                    <a:pt x="1059" y="547"/>
                  </a:lnTo>
                  <a:lnTo>
                    <a:pt x="1045" y="523"/>
                  </a:lnTo>
                  <a:lnTo>
                    <a:pt x="1045" y="521"/>
                  </a:lnTo>
                  <a:lnTo>
                    <a:pt x="1043" y="519"/>
                  </a:lnTo>
                  <a:lnTo>
                    <a:pt x="1013" y="470"/>
                  </a:lnTo>
                  <a:lnTo>
                    <a:pt x="1001" y="416"/>
                  </a:lnTo>
                  <a:lnTo>
                    <a:pt x="980" y="424"/>
                  </a:lnTo>
                  <a:lnTo>
                    <a:pt x="986" y="420"/>
                  </a:lnTo>
                  <a:lnTo>
                    <a:pt x="956" y="391"/>
                  </a:lnTo>
                  <a:lnTo>
                    <a:pt x="946" y="340"/>
                  </a:lnTo>
                  <a:lnTo>
                    <a:pt x="921" y="324"/>
                  </a:lnTo>
                  <a:lnTo>
                    <a:pt x="921" y="304"/>
                  </a:lnTo>
                  <a:lnTo>
                    <a:pt x="895" y="269"/>
                  </a:lnTo>
                  <a:lnTo>
                    <a:pt x="883" y="241"/>
                  </a:lnTo>
                  <a:lnTo>
                    <a:pt x="860" y="207"/>
                  </a:lnTo>
                  <a:lnTo>
                    <a:pt x="871" y="207"/>
                  </a:lnTo>
                  <a:lnTo>
                    <a:pt x="889" y="231"/>
                  </a:lnTo>
                  <a:lnTo>
                    <a:pt x="905" y="196"/>
                  </a:lnTo>
                  <a:lnTo>
                    <a:pt x="905" y="229"/>
                  </a:lnTo>
                  <a:lnTo>
                    <a:pt x="934" y="280"/>
                  </a:lnTo>
                  <a:lnTo>
                    <a:pt x="978" y="324"/>
                  </a:lnTo>
                  <a:lnTo>
                    <a:pt x="978" y="351"/>
                  </a:lnTo>
                  <a:lnTo>
                    <a:pt x="1011" y="391"/>
                  </a:lnTo>
                  <a:lnTo>
                    <a:pt x="1055" y="452"/>
                  </a:lnTo>
                  <a:lnTo>
                    <a:pt x="1072" y="519"/>
                  </a:lnTo>
                  <a:lnTo>
                    <a:pt x="1078" y="525"/>
                  </a:lnTo>
                  <a:lnTo>
                    <a:pt x="1177" y="481"/>
                  </a:lnTo>
                  <a:lnTo>
                    <a:pt x="1218" y="468"/>
                  </a:lnTo>
                  <a:lnTo>
                    <a:pt x="1228" y="446"/>
                  </a:lnTo>
                  <a:lnTo>
                    <a:pt x="1262" y="436"/>
                  </a:lnTo>
                  <a:lnTo>
                    <a:pt x="1266" y="424"/>
                  </a:lnTo>
                  <a:lnTo>
                    <a:pt x="1289" y="418"/>
                  </a:lnTo>
                  <a:lnTo>
                    <a:pt x="1295" y="407"/>
                  </a:lnTo>
                  <a:lnTo>
                    <a:pt x="1311" y="397"/>
                  </a:lnTo>
                  <a:lnTo>
                    <a:pt x="1346" y="330"/>
                  </a:lnTo>
                  <a:lnTo>
                    <a:pt x="1305" y="312"/>
                  </a:lnTo>
                  <a:lnTo>
                    <a:pt x="1285" y="284"/>
                  </a:lnTo>
                  <a:lnTo>
                    <a:pt x="1273" y="263"/>
                  </a:lnTo>
                  <a:lnTo>
                    <a:pt x="1250" y="284"/>
                  </a:lnTo>
                  <a:lnTo>
                    <a:pt x="1206" y="296"/>
                  </a:lnTo>
                  <a:lnTo>
                    <a:pt x="1206" y="274"/>
                  </a:lnTo>
                  <a:lnTo>
                    <a:pt x="1199" y="257"/>
                  </a:lnTo>
                  <a:lnTo>
                    <a:pt x="1189" y="251"/>
                  </a:lnTo>
                  <a:lnTo>
                    <a:pt x="1189" y="284"/>
                  </a:lnTo>
                  <a:lnTo>
                    <a:pt x="1195" y="302"/>
                  </a:lnTo>
                  <a:lnTo>
                    <a:pt x="1183" y="290"/>
                  </a:lnTo>
                  <a:lnTo>
                    <a:pt x="1177" y="280"/>
                  </a:lnTo>
                  <a:lnTo>
                    <a:pt x="1173" y="257"/>
                  </a:lnTo>
                  <a:lnTo>
                    <a:pt x="1132" y="229"/>
                  </a:lnTo>
                  <a:lnTo>
                    <a:pt x="1132" y="217"/>
                  </a:lnTo>
                  <a:lnTo>
                    <a:pt x="1132" y="184"/>
                  </a:lnTo>
                  <a:lnTo>
                    <a:pt x="1139" y="178"/>
                  </a:lnTo>
                  <a:lnTo>
                    <a:pt x="1151" y="178"/>
                  </a:lnTo>
                  <a:lnTo>
                    <a:pt x="1177" y="229"/>
                  </a:lnTo>
                  <a:lnTo>
                    <a:pt x="1199" y="229"/>
                  </a:lnTo>
                  <a:lnTo>
                    <a:pt x="1212" y="245"/>
                  </a:lnTo>
                  <a:lnTo>
                    <a:pt x="1250" y="251"/>
                  </a:lnTo>
                  <a:lnTo>
                    <a:pt x="1273" y="239"/>
                  </a:lnTo>
                  <a:lnTo>
                    <a:pt x="1289" y="245"/>
                  </a:lnTo>
                  <a:lnTo>
                    <a:pt x="1289" y="267"/>
                  </a:lnTo>
                  <a:lnTo>
                    <a:pt x="1378" y="284"/>
                  </a:lnTo>
                  <a:lnTo>
                    <a:pt x="1445" y="280"/>
                  </a:lnTo>
                  <a:lnTo>
                    <a:pt x="1455" y="290"/>
                  </a:lnTo>
                  <a:lnTo>
                    <a:pt x="1490" y="306"/>
                  </a:lnTo>
                  <a:lnTo>
                    <a:pt x="1528" y="296"/>
                  </a:lnTo>
                  <a:lnTo>
                    <a:pt x="1540" y="284"/>
                  </a:lnTo>
                  <a:lnTo>
                    <a:pt x="1506" y="239"/>
                  </a:lnTo>
                  <a:lnTo>
                    <a:pt x="1534" y="229"/>
                  </a:lnTo>
                  <a:lnTo>
                    <a:pt x="1573" y="172"/>
                  </a:lnTo>
                  <a:lnTo>
                    <a:pt x="1573" y="156"/>
                  </a:lnTo>
                  <a:lnTo>
                    <a:pt x="1583" y="146"/>
                  </a:lnTo>
                  <a:lnTo>
                    <a:pt x="1557" y="123"/>
                  </a:lnTo>
                  <a:lnTo>
                    <a:pt x="1551" y="101"/>
                  </a:lnTo>
                  <a:lnTo>
                    <a:pt x="1595" y="95"/>
                  </a:lnTo>
                  <a:lnTo>
                    <a:pt x="1599" y="85"/>
                  </a:lnTo>
                  <a:close/>
                  <a:moveTo>
                    <a:pt x="883" y="765"/>
                  </a:moveTo>
                  <a:lnTo>
                    <a:pt x="907" y="744"/>
                  </a:lnTo>
                  <a:lnTo>
                    <a:pt x="915" y="761"/>
                  </a:lnTo>
                  <a:lnTo>
                    <a:pt x="917" y="777"/>
                  </a:lnTo>
                  <a:lnTo>
                    <a:pt x="905" y="785"/>
                  </a:lnTo>
                  <a:lnTo>
                    <a:pt x="903" y="793"/>
                  </a:lnTo>
                  <a:lnTo>
                    <a:pt x="885" y="793"/>
                  </a:lnTo>
                  <a:lnTo>
                    <a:pt x="877" y="781"/>
                  </a:lnTo>
                  <a:lnTo>
                    <a:pt x="883" y="765"/>
                  </a:lnTo>
                  <a:close/>
                  <a:moveTo>
                    <a:pt x="463" y="698"/>
                  </a:moveTo>
                  <a:lnTo>
                    <a:pt x="457" y="692"/>
                  </a:lnTo>
                  <a:lnTo>
                    <a:pt x="450" y="708"/>
                  </a:lnTo>
                  <a:lnTo>
                    <a:pt x="461" y="708"/>
                  </a:lnTo>
                  <a:lnTo>
                    <a:pt x="463" y="698"/>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2" name="Freeform 37"/>
            <p:cNvSpPr>
              <a:spLocks noEditPoints="1"/>
            </p:cNvSpPr>
            <p:nvPr/>
          </p:nvSpPr>
          <p:spPr bwMode="auto">
            <a:xfrm>
              <a:off x="1014413" y="2479675"/>
              <a:ext cx="2171700" cy="2644775"/>
            </a:xfrm>
            <a:custGeom>
              <a:avLst/>
              <a:gdLst/>
              <a:ahLst/>
              <a:cxnLst>
                <a:cxn ang="0">
                  <a:pos x="640" y="266"/>
                </a:cxn>
                <a:cxn ang="0">
                  <a:pos x="567" y="199"/>
                </a:cxn>
                <a:cxn ang="0">
                  <a:pos x="684" y="227"/>
                </a:cxn>
                <a:cxn ang="0">
                  <a:pos x="524" y="182"/>
                </a:cxn>
                <a:cxn ang="0">
                  <a:pos x="550" y="211"/>
                </a:cxn>
                <a:cxn ang="0">
                  <a:pos x="684" y="262"/>
                </a:cxn>
                <a:cxn ang="0">
                  <a:pos x="696" y="239"/>
                </a:cxn>
                <a:cxn ang="0">
                  <a:pos x="796" y="1449"/>
                </a:cxn>
                <a:cxn ang="0">
                  <a:pos x="918" y="1637"/>
                </a:cxn>
                <a:cxn ang="0">
                  <a:pos x="1023" y="1660"/>
                </a:cxn>
                <a:cxn ang="0">
                  <a:pos x="1289" y="667"/>
                </a:cxn>
                <a:cxn ang="0">
                  <a:pos x="1157" y="635"/>
                </a:cxn>
                <a:cxn ang="0">
                  <a:pos x="1135" y="617"/>
                </a:cxn>
                <a:cxn ang="0">
                  <a:pos x="1078" y="533"/>
                </a:cxn>
                <a:cxn ang="0">
                  <a:pos x="895" y="438"/>
                </a:cxn>
                <a:cxn ang="0">
                  <a:pos x="834" y="428"/>
                </a:cxn>
                <a:cxn ang="0">
                  <a:pos x="745" y="400"/>
                </a:cxn>
                <a:cxn ang="0">
                  <a:pos x="729" y="389"/>
                </a:cxn>
                <a:cxn ang="0">
                  <a:pos x="623" y="460"/>
                </a:cxn>
                <a:cxn ang="0">
                  <a:pos x="512" y="434"/>
                </a:cxn>
                <a:cxn ang="0">
                  <a:pos x="441" y="329"/>
                </a:cxn>
                <a:cxn ang="0">
                  <a:pos x="457" y="239"/>
                </a:cxn>
                <a:cxn ang="0">
                  <a:pos x="357" y="266"/>
                </a:cxn>
                <a:cxn ang="0">
                  <a:pos x="301" y="128"/>
                </a:cxn>
                <a:cxn ang="0">
                  <a:pos x="230" y="65"/>
                </a:cxn>
                <a:cxn ang="0">
                  <a:pos x="57" y="0"/>
                </a:cxn>
                <a:cxn ang="0">
                  <a:pos x="23" y="87"/>
                </a:cxn>
                <a:cxn ang="0">
                  <a:pos x="83" y="178"/>
                </a:cxn>
                <a:cxn ang="0">
                  <a:pos x="45" y="99"/>
                </a:cxn>
                <a:cxn ang="0">
                  <a:pos x="96" y="115"/>
                </a:cxn>
                <a:cxn ang="0">
                  <a:pos x="140" y="227"/>
                </a:cxn>
                <a:cxn ang="0">
                  <a:pos x="201" y="288"/>
                </a:cxn>
                <a:cxn ang="0">
                  <a:pos x="362" y="345"/>
                </a:cxn>
                <a:cxn ang="0">
                  <a:pos x="467" y="355"/>
                </a:cxn>
                <a:cxn ang="0">
                  <a:pos x="495" y="438"/>
                </a:cxn>
                <a:cxn ang="0">
                  <a:pos x="585" y="450"/>
                </a:cxn>
                <a:cxn ang="0">
                  <a:pos x="613" y="550"/>
                </a:cxn>
                <a:cxn ang="0">
                  <a:pos x="562" y="661"/>
                </a:cxn>
                <a:cxn ang="0">
                  <a:pos x="617" y="846"/>
                </a:cxn>
                <a:cxn ang="0">
                  <a:pos x="767" y="1047"/>
                </a:cxn>
                <a:cxn ang="0">
                  <a:pos x="774" y="1225"/>
                </a:cxn>
                <a:cxn ang="0">
                  <a:pos x="784" y="1404"/>
                </a:cxn>
                <a:cxn ang="0">
                  <a:pos x="834" y="1522"/>
                </a:cxn>
                <a:cxn ang="0">
                  <a:pos x="851" y="1611"/>
                </a:cxn>
                <a:cxn ang="0">
                  <a:pos x="940" y="1615"/>
                </a:cxn>
                <a:cxn ang="0">
                  <a:pos x="940" y="1544"/>
                </a:cxn>
                <a:cxn ang="0">
                  <a:pos x="940" y="1477"/>
                </a:cxn>
                <a:cxn ang="0">
                  <a:pos x="946" y="1420"/>
                </a:cxn>
                <a:cxn ang="0">
                  <a:pos x="962" y="1370"/>
                </a:cxn>
                <a:cxn ang="0">
                  <a:pos x="1039" y="1299"/>
                </a:cxn>
                <a:cxn ang="0">
                  <a:pos x="1106" y="1242"/>
                </a:cxn>
                <a:cxn ang="0">
                  <a:pos x="1263" y="1053"/>
                </a:cxn>
                <a:cxn ang="0">
                  <a:pos x="1324" y="856"/>
                </a:cxn>
              </a:cxnLst>
              <a:rect l="0" t="0" r="r" b="b"/>
              <a:pathLst>
                <a:path w="1368" h="1666">
                  <a:moveTo>
                    <a:pt x="607" y="266"/>
                  </a:moveTo>
                  <a:lnTo>
                    <a:pt x="629" y="278"/>
                  </a:lnTo>
                  <a:lnTo>
                    <a:pt x="652" y="278"/>
                  </a:lnTo>
                  <a:lnTo>
                    <a:pt x="652" y="266"/>
                  </a:lnTo>
                  <a:lnTo>
                    <a:pt x="640" y="266"/>
                  </a:lnTo>
                  <a:lnTo>
                    <a:pt x="629" y="262"/>
                  </a:lnTo>
                  <a:lnTo>
                    <a:pt x="607" y="266"/>
                  </a:lnTo>
                  <a:close/>
                  <a:moveTo>
                    <a:pt x="546" y="195"/>
                  </a:moveTo>
                  <a:lnTo>
                    <a:pt x="562" y="188"/>
                  </a:lnTo>
                  <a:lnTo>
                    <a:pt x="567" y="199"/>
                  </a:lnTo>
                  <a:lnTo>
                    <a:pt x="591" y="199"/>
                  </a:lnTo>
                  <a:lnTo>
                    <a:pt x="640" y="227"/>
                  </a:lnTo>
                  <a:lnTo>
                    <a:pt x="633" y="239"/>
                  </a:lnTo>
                  <a:lnTo>
                    <a:pt x="678" y="239"/>
                  </a:lnTo>
                  <a:lnTo>
                    <a:pt x="684" y="227"/>
                  </a:lnTo>
                  <a:lnTo>
                    <a:pt x="617" y="195"/>
                  </a:lnTo>
                  <a:lnTo>
                    <a:pt x="601" y="195"/>
                  </a:lnTo>
                  <a:lnTo>
                    <a:pt x="595" y="182"/>
                  </a:lnTo>
                  <a:lnTo>
                    <a:pt x="546" y="172"/>
                  </a:lnTo>
                  <a:lnTo>
                    <a:pt x="524" y="182"/>
                  </a:lnTo>
                  <a:lnTo>
                    <a:pt x="508" y="199"/>
                  </a:lnTo>
                  <a:lnTo>
                    <a:pt x="518" y="199"/>
                  </a:lnTo>
                  <a:lnTo>
                    <a:pt x="546" y="195"/>
                  </a:lnTo>
                  <a:close/>
                  <a:moveTo>
                    <a:pt x="540" y="217"/>
                  </a:moveTo>
                  <a:lnTo>
                    <a:pt x="550" y="211"/>
                  </a:lnTo>
                  <a:lnTo>
                    <a:pt x="550" y="199"/>
                  </a:lnTo>
                  <a:lnTo>
                    <a:pt x="534" y="205"/>
                  </a:lnTo>
                  <a:lnTo>
                    <a:pt x="540" y="217"/>
                  </a:lnTo>
                  <a:close/>
                  <a:moveTo>
                    <a:pt x="713" y="262"/>
                  </a:moveTo>
                  <a:lnTo>
                    <a:pt x="684" y="262"/>
                  </a:lnTo>
                  <a:lnTo>
                    <a:pt x="684" y="272"/>
                  </a:lnTo>
                  <a:lnTo>
                    <a:pt x="723" y="272"/>
                  </a:lnTo>
                  <a:lnTo>
                    <a:pt x="735" y="262"/>
                  </a:lnTo>
                  <a:lnTo>
                    <a:pt x="729" y="239"/>
                  </a:lnTo>
                  <a:lnTo>
                    <a:pt x="696" y="239"/>
                  </a:lnTo>
                  <a:lnTo>
                    <a:pt x="713" y="249"/>
                  </a:lnTo>
                  <a:lnTo>
                    <a:pt x="713" y="262"/>
                  </a:lnTo>
                  <a:close/>
                  <a:moveTo>
                    <a:pt x="790" y="1420"/>
                  </a:moveTo>
                  <a:lnTo>
                    <a:pt x="784" y="1432"/>
                  </a:lnTo>
                  <a:lnTo>
                    <a:pt x="796" y="1449"/>
                  </a:lnTo>
                  <a:lnTo>
                    <a:pt x="806" y="1437"/>
                  </a:lnTo>
                  <a:lnTo>
                    <a:pt x="790" y="1420"/>
                  </a:lnTo>
                  <a:close/>
                  <a:moveTo>
                    <a:pt x="962" y="1611"/>
                  </a:moveTo>
                  <a:lnTo>
                    <a:pt x="940" y="1633"/>
                  </a:lnTo>
                  <a:lnTo>
                    <a:pt x="918" y="1637"/>
                  </a:lnTo>
                  <a:lnTo>
                    <a:pt x="895" y="1650"/>
                  </a:lnTo>
                  <a:lnTo>
                    <a:pt x="934" y="1656"/>
                  </a:lnTo>
                  <a:lnTo>
                    <a:pt x="952" y="1666"/>
                  </a:lnTo>
                  <a:lnTo>
                    <a:pt x="979" y="1666"/>
                  </a:lnTo>
                  <a:lnTo>
                    <a:pt x="1023" y="1660"/>
                  </a:lnTo>
                  <a:lnTo>
                    <a:pt x="962" y="1621"/>
                  </a:lnTo>
                  <a:lnTo>
                    <a:pt x="962" y="1611"/>
                  </a:lnTo>
                  <a:close/>
                  <a:moveTo>
                    <a:pt x="1352" y="706"/>
                  </a:moveTo>
                  <a:lnTo>
                    <a:pt x="1330" y="706"/>
                  </a:lnTo>
                  <a:lnTo>
                    <a:pt x="1289" y="667"/>
                  </a:lnTo>
                  <a:lnTo>
                    <a:pt x="1212" y="661"/>
                  </a:lnTo>
                  <a:lnTo>
                    <a:pt x="1202" y="673"/>
                  </a:lnTo>
                  <a:lnTo>
                    <a:pt x="1202" y="651"/>
                  </a:lnTo>
                  <a:lnTo>
                    <a:pt x="1173" y="635"/>
                  </a:lnTo>
                  <a:lnTo>
                    <a:pt x="1157" y="635"/>
                  </a:lnTo>
                  <a:lnTo>
                    <a:pt x="1141" y="623"/>
                  </a:lnTo>
                  <a:lnTo>
                    <a:pt x="1119" y="651"/>
                  </a:lnTo>
                  <a:lnTo>
                    <a:pt x="1090" y="645"/>
                  </a:lnTo>
                  <a:lnTo>
                    <a:pt x="1119" y="639"/>
                  </a:lnTo>
                  <a:lnTo>
                    <a:pt x="1135" y="617"/>
                  </a:lnTo>
                  <a:lnTo>
                    <a:pt x="1096" y="613"/>
                  </a:lnTo>
                  <a:lnTo>
                    <a:pt x="1078" y="635"/>
                  </a:lnTo>
                  <a:lnTo>
                    <a:pt x="1058" y="639"/>
                  </a:lnTo>
                  <a:lnTo>
                    <a:pt x="1106" y="590"/>
                  </a:lnTo>
                  <a:lnTo>
                    <a:pt x="1078" y="533"/>
                  </a:lnTo>
                  <a:lnTo>
                    <a:pt x="1035" y="501"/>
                  </a:lnTo>
                  <a:lnTo>
                    <a:pt x="974" y="501"/>
                  </a:lnTo>
                  <a:lnTo>
                    <a:pt x="924" y="456"/>
                  </a:lnTo>
                  <a:lnTo>
                    <a:pt x="908" y="434"/>
                  </a:lnTo>
                  <a:lnTo>
                    <a:pt x="895" y="438"/>
                  </a:lnTo>
                  <a:lnTo>
                    <a:pt x="879" y="422"/>
                  </a:lnTo>
                  <a:lnTo>
                    <a:pt x="885" y="412"/>
                  </a:lnTo>
                  <a:lnTo>
                    <a:pt x="845" y="412"/>
                  </a:lnTo>
                  <a:lnTo>
                    <a:pt x="851" y="418"/>
                  </a:lnTo>
                  <a:lnTo>
                    <a:pt x="834" y="428"/>
                  </a:lnTo>
                  <a:lnTo>
                    <a:pt x="818" y="418"/>
                  </a:lnTo>
                  <a:lnTo>
                    <a:pt x="780" y="418"/>
                  </a:lnTo>
                  <a:lnTo>
                    <a:pt x="774" y="400"/>
                  </a:lnTo>
                  <a:lnTo>
                    <a:pt x="745" y="389"/>
                  </a:lnTo>
                  <a:lnTo>
                    <a:pt x="745" y="400"/>
                  </a:lnTo>
                  <a:lnTo>
                    <a:pt x="735" y="412"/>
                  </a:lnTo>
                  <a:lnTo>
                    <a:pt x="739" y="450"/>
                  </a:lnTo>
                  <a:lnTo>
                    <a:pt x="719" y="438"/>
                  </a:lnTo>
                  <a:lnTo>
                    <a:pt x="719" y="418"/>
                  </a:lnTo>
                  <a:lnTo>
                    <a:pt x="729" y="389"/>
                  </a:lnTo>
                  <a:lnTo>
                    <a:pt x="719" y="383"/>
                  </a:lnTo>
                  <a:lnTo>
                    <a:pt x="674" y="406"/>
                  </a:lnTo>
                  <a:lnTo>
                    <a:pt x="652" y="406"/>
                  </a:lnTo>
                  <a:lnTo>
                    <a:pt x="646" y="438"/>
                  </a:lnTo>
                  <a:lnTo>
                    <a:pt x="623" y="460"/>
                  </a:lnTo>
                  <a:lnTo>
                    <a:pt x="595" y="438"/>
                  </a:lnTo>
                  <a:lnTo>
                    <a:pt x="573" y="434"/>
                  </a:lnTo>
                  <a:lnTo>
                    <a:pt x="550" y="450"/>
                  </a:lnTo>
                  <a:lnTo>
                    <a:pt x="530" y="450"/>
                  </a:lnTo>
                  <a:lnTo>
                    <a:pt x="512" y="434"/>
                  </a:lnTo>
                  <a:lnTo>
                    <a:pt x="508" y="406"/>
                  </a:lnTo>
                  <a:lnTo>
                    <a:pt x="518" y="333"/>
                  </a:lnTo>
                  <a:lnTo>
                    <a:pt x="518" y="322"/>
                  </a:lnTo>
                  <a:lnTo>
                    <a:pt x="451" y="322"/>
                  </a:lnTo>
                  <a:lnTo>
                    <a:pt x="441" y="329"/>
                  </a:lnTo>
                  <a:lnTo>
                    <a:pt x="435" y="316"/>
                  </a:lnTo>
                  <a:lnTo>
                    <a:pt x="445" y="294"/>
                  </a:lnTo>
                  <a:lnTo>
                    <a:pt x="441" y="278"/>
                  </a:lnTo>
                  <a:lnTo>
                    <a:pt x="451" y="262"/>
                  </a:lnTo>
                  <a:lnTo>
                    <a:pt x="457" y="239"/>
                  </a:lnTo>
                  <a:lnTo>
                    <a:pt x="473" y="221"/>
                  </a:lnTo>
                  <a:lnTo>
                    <a:pt x="467" y="211"/>
                  </a:lnTo>
                  <a:lnTo>
                    <a:pt x="412" y="217"/>
                  </a:lnTo>
                  <a:lnTo>
                    <a:pt x="384" y="266"/>
                  </a:lnTo>
                  <a:lnTo>
                    <a:pt x="357" y="266"/>
                  </a:lnTo>
                  <a:lnTo>
                    <a:pt x="329" y="278"/>
                  </a:lnTo>
                  <a:lnTo>
                    <a:pt x="290" y="233"/>
                  </a:lnTo>
                  <a:lnTo>
                    <a:pt x="284" y="154"/>
                  </a:lnTo>
                  <a:lnTo>
                    <a:pt x="301" y="138"/>
                  </a:lnTo>
                  <a:lnTo>
                    <a:pt x="301" y="128"/>
                  </a:lnTo>
                  <a:lnTo>
                    <a:pt x="284" y="115"/>
                  </a:lnTo>
                  <a:lnTo>
                    <a:pt x="278" y="77"/>
                  </a:lnTo>
                  <a:lnTo>
                    <a:pt x="256" y="48"/>
                  </a:lnTo>
                  <a:lnTo>
                    <a:pt x="234" y="55"/>
                  </a:lnTo>
                  <a:lnTo>
                    <a:pt x="230" y="65"/>
                  </a:lnTo>
                  <a:lnTo>
                    <a:pt x="217" y="65"/>
                  </a:lnTo>
                  <a:lnTo>
                    <a:pt x="185" y="10"/>
                  </a:lnTo>
                  <a:lnTo>
                    <a:pt x="163" y="10"/>
                  </a:lnTo>
                  <a:lnTo>
                    <a:pt x="128" y="20"/>
                  </a:lnTo>
                  <a:lnTo>
                    <a:pt x="57" y="0"/>
                  </a:lnTo>
                  <a:lnTo>
                    <a:pt x="6" y="0"/>
                  </a:lnTo>
                  <a:lnTo>
                    <a:pt x="0" y="26"/>
                  </a:lnTo>
                  <a:lnTo>
                    <a:pt x="6" y="48"/>
                  </a:lnTo>
                  <a:lnTo>
                    <a:pt x="18" y="65"/>
                  </a:lnTo>
                  <a:lnTo>
                    <a:pt x="23" y="87"/>
                  </a:lnTo>
                  <a:lnTo>
                    <a:pt x="12" y="87"/>
                  </a:lnTo>
                  <a:lnTo>
                    <a:pt x="45" y="132"/>
                  </a:lnTo>
                  <a:lnTo>
                    <a:pt x="45" y="150"/>
                  </a:lnTo>
                  <a:lnTo>
                    <a:pt x="73" y="188"/>
                  </a:lnTo>
                  <a:lnTo>
                    <a:pt x="83" y="178"/>
                  </a:lnTo>
                  <a:lnTo>
                    <a:pt x="67" y="160"/>
                  </a:lnTo>
                  <a:lnTo>
                    <a:pt x="67" y="144"/>
                  </a:lnTo>
                  <a:lnTo>
                    <a:pt x="57" y="138"/>
                  </a:lnTo>
                  <a:lnTo>
                    <a:pt x="61" y="122"/>
                  </a:lnTo>
                  <a:lnTo>
                    <a:pt x="45" y="99"/>
                  </a:lnTo>
                  <a:lnTo>
                    <a:pt x="45" y="83"/>
                  </a:lnTo>
                  <a:lnTo>
                    <a:pt x="29" y="44"/>
                  </a:lnTo>
                  <a:lnTo>
                    <a:pt x="35" y="16"/>
                  </a:lnTo>
                  <a:lnTo>
                    <a:pt x="51" y="20"/>
                  </a:lnTo>
                  <a:lnTo>
                    <a:pt x="96" y="115"/>
                  </a:lnTo>
                  <a:lnTo>
                    <a:pt x="96" y="128"/>
                  </a:lnTo>
                  <a:lnTo>
                    <a:pt x="112" y="144"/>
                  </a:lnTo>
                  <a:lnTo>
                    <a:pt x="140" y="178"/>
                  </a:lnTo>
                  <a:lnTo>
                    <a:pt x="144" y="211"/>
                  </a:lnTo>
                  <a:lnTo>
                    <a:pt x="140" y="227"/>
                  </a:lnTo>
                  <a:lnTo>
                    <a:pt x="150" y="255"/>
                  </a:lnTo>
                  <a:lnTo>
                    <a:pt x="169" y="255"/>
                  </a:lnTo>
                  <a:lnTo>
                    <a:pt x="173" y="272"/>
                  </a:lnTo>
                  <a:lnTo>
                    <a:pt x="201" y="278"/>
                  </a:lnTo>
                  <a:lnTo>
                    <a:pt x="201" y="288"/>
                  </a:lnTo>
                  <a:lnTo>
                    <a:pt x="223" y="300"/>
                  </a:lnTo>
                  <a:lnTo>
                    <a:pt x="240" y="300"/>
                  </a:lnTo>
                  <a:lnTo>
                    <a:pt x="290" y="322"/>
                  </a:lnTo>
                  <a:lnTo>
                    <a:pt x="317" y="312"/>
                  </a:lnTo>
                  <a:lnTo>
                    <a:pt x="362" y="345"/>
                  </a:lnTo>
                  <a:lnTo>
                    <a:pt x="400" y="361"/>
                  </a:lnTo>
                  <a:lnTo>
                    <a:pt x="435" y="373"/>
                  </a:lnTo>
                  <a:lnTo>
                    <a:pt x="445" y="361"/>
                  </a:lnTo>
                  <a:lnTo>
                    <a:pt x="457" y="367"/>
                  </a:lnTo>
                  <a:lnTo>
                    <a:pt x="467" y="355"/>
                  </a:lnTo>
                  <a:lnTo>
                    <a:pt x="445" y="379"/>
                  </a:lnTo>
                  <a:lnTo>
                    <a:pt x="473" y="406"/>
                  </a:lnTo>
                  <a:lnTo>
                    <a:pt x="467" y="418"/>
                  </a:lnTo>
                  <a:lnTo>
                    <a:pt x="473" y="438"/>
                  </a:lnTo>
                  <a:lnTo>
                    <a:pt x="495" y="438"/>
                  </a:lnTo>
                  <a:lnTo>
                    <a:pt x="508" y="460"/>
                  </a:lnTo>
                  <a:lnTo>
                    <a:pt x="530" y="460"/>
                  </a:lnTo>
                  <a:lnTo>
                    <a:pt x="562" y="479"/>
                  </a:lnTo>
                  <a:lnTo>
                    <a:pt x="562" y="460"/>
                  </a:lnTo>
                  <a:lnTo>
                    <a:pt x="585" y="450"/>
                  </a:lnTo>
                  <a:lnTo>
                    <a:pt x="601" y="467"/>
                  </a:lnTo>
                  <a:lnTo>
                    <a:pt x="595" y="483"/>
                  </a:lnTo>
                  <a:lnTo>
                    <a:pt x="613" y="489"/>
                  </a:lnTo>
                  <a:lnTo>
                    <a:pt x="617" y="505"/>
                  </a:lnTo>
                  <a:lnTo>
                    <a:pt x="613" y="550"/>
                  </a:lnTo>
                  <a:lnTo>
                    <a:pt x="591" y="572"/>
                  </a:lnTo>
                  <a:lnTo>
                    <a:pt x="585" y="584"/>
                  </a:lnTo>
                  <a:lnTo>
                    <a:pt x="546" y="639"/>
                  </a:lnTo>
                  <a:lnTo>
                    <a:pt x="546" y="661"/>
                  </a:lnTo>
                  <a:lnTo>
                    <a:pt x="562" y="661"/>
                  </a:lnTo>
                  <a:lnTo>
                    <a:pt x="562" y="680"/>
                  </a:lnTo>
                  <a:lnTo>
                    <a:pt x="546" y="696"/>
                  </a:lnTo>
                  <a:lnTo>
                    <a:pt x="546" y="728"/>
                  </a:lnTo>
                  <a:lnTo>
                    <a:pt x="573" y="747"/>
                  </a:lnTo>
                  <a:lnTo>
                    <a:pt x="617" y="846"/>
                  </a:lnTo>
                  <a:lnTo>
                    <a:pt x="640" y="862"/>
                  </a:lnTo>
                  <a:lnTo>
                    <a:pt x="640" y="891"/>
                  </a:lnTo>
                  <a:lnTo>
                    <a:pt x="729" y="947"/>
                  </a:lnTo>
                  <a:lnTo>
                    <a:pt x="751" y="968"/>
                  </a:lnTo>
                  <a:lnTo>
                    <a:pt x="767" y="1047"/>
                  </a:lnTo>
                  <a:lnTo>
                    <a:pt x="757" y="1063"/>
                  </a:lnTo>
                  <a:lnTo>
                    <a:pt x="767" y="1165"/>
                  </a:lnTo>
                  <a:lnTo>
                    <a:pt x="761" y="1175"/>
                  </a:lnTo>
                  <a:lnTo>
                    <a:pt x="774" y="1197"/>
                  </a:lnTo>
                  <a:lnTo>
                    <a:pt x="774" y="1225"/>
                  </a:lnTo>
                  <a:lnTo>
                    <a:pt x="784" y="1242"/>
                  </a:lnTo>
                  <a:lnTo>
                    <a:pt x="774" y="1315"/>
                  </a:lnTo>
                  <a:lnTo>
                    <a:pt x="767" y="1331"/>
                  </a:lnTo>
                  <a:lnTo>
                    <a:pt x="790" y="1382"/>
                  </a:lnTo>
                  <a:lnTo>
                    <a:pt x="784" y="1404"/>
                  </a:lnTo>
                  <a:lnTo>
                    <a:pt x="806" y="1416"/>
                  </a:lnTo>
                  <a:lnTo>
                    <a:pt x="818" y="1455"/>
                  </a:lnTo>
                  <a:lnTo>
                    <a:pt x="822" y="1493"/>
                  </a:lnTo>
                  <a:lnTo>
                    <a:pt x="806" y="1504"/>
                  </a:lnTo>
                  <a:lnTo>
                    <a:pt x="834" y="1522"/>
                  </a:lnTo>
                  <a:lnTo>
                    <a:pt x="818" y="1538"/>
                  </a:lnTo>
                  <a:lnTo>
                    <a:pt x="828" y="1554"/>
                  </a:lnTo>
                  <a:lnTo>
                    <a:pt x="834" y="1577"/>
                  </a:lnTo>
                  <a:lnTo>
                    <a:pt x="845" y="1589"/>
                  </a:lnTo>
                  <a:lnTo>
                    <a:pt x="851" y="1611"/>
                  </a:lnTo>
                  <a:lnTo>
                    <a:pt x="869" y="1615"/>
                  </a:lnTo>
                  <a:lnTo>
                    <a:pt x="869" y="1627"/>
                  </a:lnTo>
                  <a:lnTo>
                    <a:pt x="895" y="1621"/>
                  </a:lnTo>
                  <a:lnTo>
                    <a:pt x="912" y="1627"/>
                  </a:lnTo>
                  <a:lnTo>
                    <a:pt x="940" y="1615"/>
                  </a:lnTo>
                  <a:lnTo>
                    <a:pt x="952" y="1605"/>
                  </a:lnTo>
                  <a:lnTo>
                    <a:pt x="934" y="1599"/>
                  </a:lnTo>
                  <a:lnTo>
                    <a:pt x="928" y="1577"/>
                  </a:lnTo>
                  <a:lnTo>
                    <a:pt x="940" y="1570"/>
                  </a:lnTo>
                  <a:lnTo>
                    <a:pt x="940" y="1544"/>
                  </a:lnTo>
                  <a:lnTo>
                    <a:pt x="956" y="1538"/>
                  </a:lnTo>
                  <a:lnTo>
                    <a:pt x="956" y="1516"/>
                  </a:lnTo>
                  <a:lnTo>
                    <a:pt x="924" y="1499"/>
                  </a:lnTo>
                  <a:lnTo>
                    <a:pt x="924" y="1487"/>
                  </a:lnTo>
                  <a:lnTo>
                    <a:pt x="940" y="1477"/>
                  </a:lnTo>
                  <a:lnTo>
                    <a:pt x="946" y="1443"/>
                  </a:lnTo>
                  <a:lnTo>
                    <a:pt x="940" y="1432"/>
                  </a:lnTo>
                  <a:lnTo>
                    <a:pt x="962" y="1437"/>
                  </a:lnTo>
                  <a:lnTo>
                    <a:pt x="962" y="1420"/>
                  </a:lnTo>
                  <a:lnTo>
                    <a:pt x="946" y="1420"/>
                  </a:lnTo>
                  <a:lnTo>
                    <a:pt x="934" y="1426"/>
                  </a:lnTo>
                  <a:lnTo>
                    <a:pt x="924" y="1398"/>
                  </a:lnTo>
                  <a:lnTo>
                    <a:pt x="968" y="1404"/>
                  </a:lnTo>
                  <a:lnTo>
                    <a:pt x="974" y="1388"/>
                  </a:lnTo>
                  <a:lnTo>
                    <a:pt x="962" y="1370"/>
                  </a:lnTo>
                  <a:lnTo>
                    <a:pt x="979" y="1353"/>
                  </a:lnTo>
                  <a:lnTo>
                    <a:pt x="1023" y="1353"/>
                  </a:lnTo>
                  <a:lnTo>
                    <a:pt x="1052" y="1325"/>
                  </a:lnTo>
                  <a:lnTo>
                    <a:pt x="1039" y="1309"/>
                  </a:lnTo>
                  <a:lnTo>
                    <a:pt x="1039" y="1299"/>
                  </a:lnTo>
                  <a:lnTo>
                    <a:pt x="1007" y="1276"/>
                  </a:lnTo>
                  <a:lnTo>
                    <a:pt x="1017" y="1264"/>
                  </a:lnTo>
                  <a:lnTo>
                    <a:pt x="1039" y="1286"/>
                  </a:lnTo>
                  <a:lnTo>
                    <a:pt x="1078" y="1276"/>
                  </a:lnTo>
                  <a:lnTo>
                    <a:pt x="1106" y="1242"/>
                  </a:lnTo>
                  <a:lnTo>
                    <a:pt x="1135" y="1175"/>
                  </a:lnTo>
                  <a:lnTo>
                    <a:pt x="1157" y="1159"/>
                  </a:lnTo>
                  <a:lnTo>
                    <a:pt x="1145" y="1114"/>
                  </a:lnTo>
                  <a:lnTo>
                    <a:pt x="1202" y="1069"/>
                  </a:lnTo>
                  <a:lnTo>
                    <a:pt x="1263" y="1053"/>
                  </a:lnTo>
                  <a:lnTo>
                    <a:pt x="1295" y="980"/>
                  </a:lnTo>
                  <a:lnTo>
                    <a:pt x="1295" y="964"/>
                  </a:lnTo>
                  <a:lnTo>
                    <a:pt x="1307" y="952"/>
                  </a:lnTo>
                  <a:lnTo>
                    <a:pt x="1295" y="868"/>
                  </a:lnTo>
                  <a:lnTo>
                    <a:pt x="1324" y="856"/>
                  </a:lnTo>
                  <a:lnTo>
                    <a:pt x="1324" y="836"/>
                  </a:lnTo>
                  <a:lnTo>
                    <a:pt x="1362" y="789"/>
                  </a:lnTo>
                  <a:lnTo>
                    <a:pt x="1368" y="751"/>
                  </a:lnTo>
                  <a:lnTo>
                    <a:pt x="1352" y="706"/>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sp>
          <p:nvSpPr>
            <p:cNvPr id="43" name="Freeform 38"/>
            <p:cNvSpPr>
              <a:spLocks noEditPoints="1"/>
            </p:cNvSpPr>
            <p:nvPr/>
          </p:nvSpPr>
          <p:spPr bwMode="auto">
            <a:xfrm>
              <a:off x="6200775" y="2032000"/>
              <a:ext cx="2667000" cy="2806700"/>
            </a:xfrm>
            <a:custGeom>
              <a:avLst/>
              <a:gdLst/>
              <a:ahLst/>
              <a:cxnLst>
                <a:cxn ang="0">
                  <a:pos x="7" y="936"/>
                </a:cxn>
                <a:cxn ang="0">
                  <a:pos x="12" y="990"/>
                </a:cxn>
                <a:cxn ang="0">
                  <a:pos x="144" y="872"/>
                </a:cxn>
                <a:cxn ang="0">
                  <a:pos x="284" y="463"/>
                </a:cxn>
                <a:cxn ang="0">
                  <a:pos x="532" y="758"/>
                </a:cxn>
                <a:cxn ang="0">
                  <a:pos x="650" y="938"/>
                </a:cxn>
                <a:cxn ang="0">
                  <a:pos x="553" y="813"/>
                </a:cxn>
                <a:cxn ang="0">
                  <a:pos x="763" y="784"/>
                </a:cxn>
                <a:cxn ang="0">
                  <a:pos x="499" y="430"/>
                </a:cxn>
                <a:cxn ang="0">
                  <a:pos x="291" y="475"/>
                </a:cxn>
                <a:cxn ang="0">
                  <a:pos x="473" y="673"/>
                </a:cxn>
                <a:cxn ang="0">
                  <a:pos x="1460" y="1285"/>
                </a:cxn>
                <a:cxn ang="0">
                  <a:pos x="1283" y="1311"/>
                </a:cxn>
                <a:cxn ang="0">
                  <a:pos x="1073" y="1392"/>
                </a:cxn>
                <a:cxn ang="0">
                  <a:pos x="810" y="1576"/>
                </a:cxn>
                <a:cxn ang="0">
                  <a:pos x="957" y="1786"/>
                </a:cxn>
                <a:cxn ang="0">
                  <a:pos x="1236" y="1874"/>
                </a:cxn>
                <a:cxn ang="0">
                  <a:pos x="1533" y="1779"/>
                </a:cxn>
                <a:cxn ang="0">
                  <a:pos x="704" y="1111"/>
                </a:cxn>
                <a:cxn ang="0">
                  <a:pos x="553" y="1004"/>
                </a:cxn>
                <a:cxn ang="0">
                  <a:pos x="1280" y="1089"/>
                </a:cxn>
                <a:cxn ang="0">
                  <a:pos x="1361" y="1217"/>
                </a:cxn>
                <a:cxn ang="0">
                  <a:pos x="1630" y="1281"/>
                </a:cxn>
                <a:cxn ang="0">
                  <a:pos x="1361" y="1075"/>
                </a:cxn>
                <a:cxn ang="0">
                  <a:pos x="1191" y="1111"/>
                </a:cxn>
                <a:cxn ang="0">
                  <a:pos x="1191" y="1044"/>
                </a:cxn>
                <a:cxn ang="0">
                  <a:pos x="1070" y="1082"/>
                </a:cxn>
                <a:cxn ang="0">
                  <a:pos x="1014" y="1016"/>
                </a:cxn>
                <a:cxn ang="0">
                  <a:pos x="1139" y="1096"/>
                </a:cxn>
                <a:cxn ang="0">
                  <a:pos x="1113" y="1262"/>
                </a:cxn>
                <a:cxn ang="0">
                  <a:pos x="1051" y="1236"/>
                </a:cxn>
                <a:cxn ang="0">
                  <a:pos x="1240" y="1222"/>
                </a:cxn>
                <a:cxn ang="0">
                  <a:pos x="881" y="1136"/>
                </a:cxn>
                <a:cxn ang="0">
                  <a:pos x="895" y="924"/>
                </a:cxn>
                <a:cxn ang="0">
                  <a:pos x="716" y="1111"/>
                </a:cxn>
                <a:cxn ang="0">
                  <a:pos x="888" y="1243"/>
                </a:cxn>
                <a:cxn ang="0">
                  <a:pos x="690" y="1193"/>
                </a:cxn>
                <a:cxn ang="0">
                  <a:pos x="907" y="1248"/>
                </a:cxn>
                <a:cxn ang="0">
                  <a:pos x="546" y="1068"/>
                </a:cxn>
                <a:cxn ang="0">
                  <a:pos x="1006" y="732"/>
                </a:cxn>
                <a:cxn ang="0">
                  <a:pos x="1018" y="706"/>
                </a:cxn>
                <a:cxn ang="0">
                  <a:pos x="1051" y="827"/>
                </a:cxn>
                <a:cxn ang="0">
                  <a:pos x="1032" y="780"/>
                </a:cxn>
                <a:cxn ang="0">
                  <a:pos x="1077" y="766"/>
                </a:cxn>
                <a:cxn ang="0">
                  <a:pos x="1091" y="910"/>
                </a:cxn>
                <a:cxn ang="0">
                  <a:pos x="1018" y="924"/>
                </a:cxn>
                <a:cxn ang="0">
                  <a:pos x="1861" y="1928"/>
                </a:cxn>
                <a:cxn ang="0">
                  <a:pos x="1684" y="2032"/>
                </a:cxn>
                <a:cxn ang="0">
                  <a:pos x="1906" y="1564"/>
                </a:cxn>
                <a:cxn ang="0">
                  <a:pos x="995" y="272"/>
                </a:cxn>
                <a:cxn ang="0">
                  <a:pos x="980" y="95"/>
                </a:cxn>
                <a:cxn ang="0">
                  <a:pos x="1290" y="0"/>
                </a:cxn>
                <a:cxn ang="0">
                  <a:pos x="1151" y="113"/>
                </a:cxn>
                <a:cxn ang="0">
                  <a:pos x="1236" y="61"/>
                </a:cxn>
                <a:cxn ang="0">
                  <a:pos x="1165" y="284"/>
                </a:cxn>
                <a:cxn ang="0">
                  <a:pos x="1221" y="177"/>
                </a:cxn>
                <a:cxn ang="0">
                  <a:pos x="1165" y="220"/>
                </a:cxn>
                <a:cxn ang="0">
                  <a:pos x="1132" y="276"/>
                </a:cxn>
                <a:cxn ang="0">
                  <a:pos x="1065" y="305"/>
                </a:cxn>
              </a:cxnLst>
              <a:rect l="0" t="0" r="r" b="b"/>
              <a:pathLst>
                <a:path w="1987" h="2091">
                  <a:moveTo>
                    <a:pt x="7" y="917"/>
                  </a:moveTo>
                  <a:lnTo>
                    <a:pt x="0" y="924"/>
                  </a:lnTo>
                  <a:lnTo>
                    <a:pt x="12" y="929"/>
                  </a:lnTo>
                  <a:lnTo>
                    <a:pt x="7" y="917"/>
                  </a:lnTo>
                  <a:close/>
                  <a:moveTo>
                    <a:pt x="12" y="898"/>
                  </a:moveTo>
                  <a:lnTo>
                    <a:pt x="0" y="898"/>
                  </a:lnTo>
                  <a:lnTo>
                    <a:pt x="7" y="903"/>
                  </a:lnTo>
                  <a:lnTo>
                    <a:pt x="12" y="898"/>
                  </a:lnTo>
                  <a:close/>
                  <a:moveTo>
                    <a:pt x="19" y="955"/>
                  </a:moveTo>
                  <a:lnTo>
                    <a:pt x="26" y="945"/>
                  </a:lnTo>
                  <a:lnTo>
                    <a:pt x="19" y="945"/>
                  </a:lnTo>
                  <a:lnTo>
                    <a:pt x="19" y="955"/>
                  </a:lnTo>
                  <a:close/>
                  <a:moveTo>
                    <a:pt x="12" y="936"/>
                  </a:moveTo>
                  <a:lnTo>
                    <a:pt x="7" y="936"/>
                  </a:lnTo>
                  <a:lnTo>
                    <a:pt x="7" y="943"/>
                  </a:lnTo>
                  <a:lnTo>
                    <a:pt x="12" y="936"/>
                  </a:lnTo>
                  <a:close/>
                  <a:moveTo>
                    <a:pt x="12" y="971"/>
                  </a:moveTo>
                  <a:lnTo>
                    <a:pt x="26" y="971"/>
                  </a:lnTo>
                  <a:lnTo>
                    <a:pt x="12" y="964"/>
                  </a:lnTo>
                  <a:lnTo>
                    <a:pt x="12" y="971"/>
                  </a:lnTo>
                  <a:close/>
                  <a:moveTo>
                    <a:pt x="12" y="1035"/>
                  </a:moveTo>
                  <a:lnTo>
                    <a:pt x="26" y="1030"/>
                  </a:lnTo>
                  <a:lnTo>
                    <a:pt x="12" y="1030"/>
                  </a:lnTo>
                  <a:lnTo>
                    <a:pt x="12" y="1035"/>
                  </a:lnTo>
                  <a:close/>
                  <a:moveTo>
                    <a:pt x="12" y="990"/>
                  </a:moveTo>
                  <a:lnTo>
                    <a:pt x="26" y="990"/>
                  </a:lnTo>
                  <a:lnTo>
                    <a:pt x="19" y="978"/>
                  </a:lnTo>
                  <a:lnTo>
                    <a:pt x="12" y="990"/>
                  </a:lnTo>
                  <a:close/>
                  <a:moveTo>
                    <a:pt x="7" y="1051"/>
                  </a:moveTo>
                  <a:lnTo>
                    <a:pt x="7" y="1051"/>
                  </a:lnTo>
                  <a:lnTo>
                    <a:pt x="19" y="1059"/>
                  </a:lnTo>
                  <a:lnTo>
                    <a:pt x="19" y="1056"/>
                  </a:lnTo>
                  <a:lnTo>
                    <a:pt x="19" y="1044"/>
                  </a:lnTo>
                  <a:lnTo>
                    <a:pt x="19" y="1042"/>
                  </a:lnTo>
                  <a:lnTo>
                    <a:pt x="7" y="1049"/>
                  </a:lnTo>
                  <a:lnTo>
                    <a:pt x="7" y="1051"/>
                  </a:lnTo>
                  <a:close/>
                  <a:moveTo>
                    <a:pt x="12" y="1068"/>
                  </a:moveTo>
                  <a:lnTo>
                    <a:pt x="19" y="1068"/>
                  </a:lnTo>
                  <a:lnTo>
                    <a:pt x="12" y="1061"/>
                  </a:lnTo>
                  <a:lnTo>
                    <a:pt x="12" y="1068"/>
                  </a:lnTo>
                  <a:close/>
                  <a:moveTo>
                    <a:pt x="159" y="832"/>
                  </a:moveTo>
                  <a:lnTo>
                    <a:pt x="144" y="872"/>
                  </a:lnTo>
                  <a:lnTo>
                    <a:pt x="159" y="910"/>
                  </a:lnTo>
                  <a:lnTo>
                    <a:pt x="177" y="917"/>
                  </a:lnTo>
                  <a:lnTo>
                    <a:pt x="203" y="898"/>
                  </a:lnTo>
                  <a:lnTo>
                    <a:pt x="189" y="851"/>
                  </a:lnTo>
                  <a:lnTo>
                    <a:pt x="159" y="832"/>
                  </a:lnTo>
                  <a:close/>
                  <a:moveTo>
                    <a:pt x="232" y="416"/>
                  </a:moveTo>
                  <a:lnTo>
                    <a:pt x="140" y="364"/>
                  </a:lnTo>
                  <a:lnTo>
                    <a:pt x="111" y="364"/>
                  </a:lnTo>
                  <a:lnTo>
                    <a:pt x="111" y="409"/>
                  </a:lnTo>
                  <a:lnTo>
                    <a:pt x="166" y="423"/>
                  </a:lnTo>
                  <a:lnTo>
                    <a:pt x="170" y="435"/>
                  </a:lnTo>
                  <a:lnTo>
                    <a:pt x="203" y="430"/>
                  </a:lnTo>
                  <a:lnTo>
                    <a:pt x="222" y="449"/>
                  </a:lnTo>
                  <a:lnTo>
                    <a:pt x="284" y="463"/>
                  </a:lnTo>
                  <a:lnTo>
                    <a:pt x="277" y="430"/>
                  </a:lnTo>
                  <a:lnTo>
                    <a:pt x="232" y="416"/>
                  </a:lnTo>
                  <a:close/>
                  <a:moveTo>
                    <a:pt x="329" y="456"/>
                  </a:moveTo>
                  <a:lnTo>
                    <a:pt x="340" y="449"/>
                  </a:lnTo>
                  <a:lnTo>
                    <a:pt x="355" y="423"/>
                  </a:lnTo>
                  <a:lnTo>
                    <a:pt x="321" y="409"/>
                  </a:lnTo>
                  <a:lnTo>
                    <a:pt x="310" y="409"/>
                  </a:lnTo>
                  <a:lnTo>
                    <a:pt x="296" y="435"/>
                  </a:lnTo>
                  <a:lnTo>
                    <a:pt x="321" y="442"/>
                  </a:lnTo>
                  <a:lnTo>
                    <a:pt x="329" y="456"/>
                  </a:lnTo>
                  <a:close/>
                  <a:moveTo>
                    <a:pt x="492" y="669"/>
                  </a:moveTo>
                  <a:lnTo>
                    <a:pt x="518" y="740"/>
                  </a:lnTo>
                  <a:lnTo>
                    <a:pt x="532" y="747"/>
                  </a:lnTo>
                  <a:lnTo>
                    <a:pt x="532" y="758"/>
                  </a:lnTo>
                  <a:lnTo>
                    <a:pt x="525" y="766"/>
                  </a:lnTo>
                  <a:lnTo>
                    <a:pt x="518" y="792"/>
                  </a:lnTo>
                  <a:lnTo>
                    <a:pt x="532" y="792"/>
                  </a:lnTo>
                  <a:lnTo>
                    <a:pt x="539" y="827"/>
                  </a:lnTo>
                  <a:lnTo>
                    <a:pt x="532" y="865"/>
                  </a:lnTo>
                  <a:lnTo>
                    <a:pt x="546" y="865"/>
                  </a:lnTo>
                  <a:lnTo>
                    <a:pt x="586" y="910"/>
                  </a:lnTo>
                  <a:lnTo>
                    <a:pt x="586" y="938"/>
                  </a:lnTo>
                  <a:lnTo>
                    <a:pt x="579" y="952"/>
                  </a:lnTo>
                  <a:lnTo>
                    <a:pt x="617" y="990"/>
                  </a:lnTo>
                  <a:lnTo>
                    <a:pt x="643" y="1009"/>
                  </a:lnTo>
                  <a:lnTo>
                    <a:pt x="664" y="1004"/>
                  </a:lnTo>
                  <a:lnTo>
                    <a:pt x="650" y="990"/>
                  </a:lnTo>
                  <a:lnTo>
                    <a:pt x="650" y="938"/>
                  </a:lnTo>
                  <a:lnTo>
                    <a:pt x="631" y="910"/>
                  </a:lnTo>
                  <a:lnTo>
                    <a:pt x="598" y="891"/>
                  </a:lnTo>
                  <a:lnTo>
                    <a:pt x="591" y="881"/>
                  </a:lnTo>
                  <a:lnTo>
                    <a:pt x="586" y="874"/>
                  </a:lnTo>
                  <a:lnTo>
                    <a:pt x="581" y="867"/>
                  </a:lnTo>
                  <a:lnTo>
                    <a:pt x="579" y="865"/>
                  </a:lnTo>
                  <a:lnTo>
                    <a:pt x="577" y="862"/>
                  </a:lnTo>
                  <a:lnTo>
                    <a:pt x="577" y="860"/>
                  </a:lnTo>
                  <a:lnTo>
                    <a:pt x="577" y="855"/>
                  </a:lnTo>
                  <a:lnTo>
                    <a:pt x="577" y="846"/>
                  </a:lnTo>
                  <a:lnTo>
                    <a:pt x="577" y="844"/>
                  </a:lnTo>
                  <a:lnTo>
                    <a:pt x="579" y="839"/>
                  </a:lnTo>
                  <a:lnTo>
                    <a:pt x="560" y="832"/>
                  </a:lnTo>
                  <a:lnTo>
                    <a:pt x="553" y="813"/>
                  </a:lnTo>
                  <a:lnTo>
                    <a:pt x="567" y="792"/>
                  </a:lnTo>
                  <a:lnTo>
                    <a:pt x="567" y="740"/>
                  </a:lnTo>
                  <a:lnTo>
                    <a:pt x="586" y="747"/>
                  </a:lnTo>
                  <a:lnTo>
                    <a:pt x="586" y="758"/>
                  </a:lnTo>
                  <a:lnTo>
                    <a:pt x="617" y="780"/>
                  </a:lnTo>
                  <a:lnTo>
                    <a:pt x="624" y="792"/>
                  </a:lnTo>
                  <a:lnTo>
                    <a:pt x="638" y="799"/>
                  </a:lnTo>
                  <a:lnTo>
                    <a:pt x="669" y="820"/>
                  </a:lnTo>
                  <a:lnTo>
                    <a:pt x="669" y="851"/>
                  </a:lnTo>
                  <a:lnTo>
                    <a:pt x="690" y="839"/>
                  </a:lnTo>
                  <a:lnTo>
                    <a:pt x="704" y="820"/>
                  </a:lnTo>
                  <a:lnTo>
                    <a:pt x="723" y="820"/>
                  </a:lnTo>
                  <a:lnTo>
                    <a:pt x="742" y="799"/>
                  </a:lnTo>
                  <a:lnTo>
                    <a:pt x="763" y="784"/>
                  </a:lnTo>
                  <a:lnTo>
                    <a:pt x="763" y="766"/>
                  </a:lnTo>
                  <a:lnTo>
                    <a:pt x="749" y="706"/>
                  </a:lnTo>
                  <a:lnTo>
                    <a:pt x="704" y="662"/>
                  </a:lnTo>
                  <a:lnTo>
                    <a:pt x="664" y="600"/>
                  </a:lnTo>
                  <a:lnTo>
                    <a:pt x="676" y="574"/>
                  </a:lnTo>
                  <a:lnTo>
                    <a:pt x="711" y="562"/>
                  </a:lnTo>
                  <a:lnTo>
                    <a:pt x="638" y="522"/>
                  </a:lnTo>
                  <a:lnTo>
                    <a:pt x="586" y="543"/>
                  </a:lnTo>
                  <a:lnTo>
                    <a:pt x="560" y="562"/>
                  </a:lnTo>
                  <a:lnTo>
                    <a:pt x="539" y="562"/>
                  </a:lnTo>
                  <a:lnTo>
                    <a:pt x="506" y="510"/>
                  </a:lnTo>
                  <a:lnTo>
                    <a:pt x="480" y="503"/>
                  </a:lnTo>
                  <a:lnTo>
                    <a:pt x="499" y="468"/>
                  </a:lnTo>
                  <a:lnTo>
                    <a:pt x="499" y="430"/>
                  </a:lnTo>
                  <a:lnTo>
                    <a:pt x="468" y="409"/>
                  </a:lnTo>
                  <a:lnTo>
                    <a:pt x="454" y="435"/>
                  </a:lnTo>
                  <a:lnTo>
                    <a:pt x="435" y="449"/>
                  </a:lnTo>
                  <a:lnTo>
                    <a:pt x="428" y="503"/>
                  </a:lnTo>
                  <a:lnTo>
                    <a:pt x="409" y="510"/>
                  </a:lnTo>
                  <a:lnTo>
                    <a:pt x="392" y="553"/>
                  </a:lnTo>
                  <a:lnTo>
                    <a:pt x="381" y="522"/>
                  </a:lnTo>
                  <a:lnTo>
                    <a:pt x="373" y="529"/>
                  </a:lnTo>
                  <a:lnTo>
                    <a:pt x="362" y="522"/>
                  </a:lnTo>
                  <a:lnTo>
                    <a:pt x="373" y="487"/>
                  </a:lnTo>
                  <a:lnTo>
                    <a:pt x="329" y="487"/>
                  </a:lnTo>
                  <a:lnTo>
                    <a:pt x="314" y="463"/>
                  </a:lnTo>
                  <a:lnTo>
                    <a:pt x="296" y="463"/>
                  </a:lnTo>
                  <a:lnTo>
                    <a:pt x="291" y="475"/>
                  </a:lnTo>
                  <a:lnTo>
                    <a:pt x="303" y="487"/>
                  </a:lnTo>
                  <a:lnTo>
                    <a:pt x="291" y="510"/>
                  </a:lnTo>
                  <a:lnTo>
                    <a:pt x="314" y="522"/>
                  </a:lnTo>
                  <a:lnTo>
                    <a:pt x="321" y="562"/>
                  </a:lnTo>
                  <a:lnTo>
                    <a:pt x="347" y="548"/>
                  </a:lnTo>
                  <a:lnTo>
                    <a:pt x="347" y="536"/>
                  </a:lnTo>
                  <a:lnTo>
                    <a:pt x="362" y="543"/>
                  </a:lnTo>
                  <a:lnTo>
                    <a:pt x="381" y="588"/>
                  </a:lnTo>
                  <a:lnTo>
                    <a:pt x="414" y="600"/>
                  </a:lnTo>
                  <a:lnTo>
                    <a:pt x="440" y="645"/>
                  </a:lnTo>
                  <a:lnTo>
                    <a:pt x="435" y="681"/>
                  </a:lnTo>
                  <a:lnTo>
                    <a:pt x="454" y="681"/>
                  </a:lnTo>
                  <a:lnTo>
                    <a:pt x="468" y="688"/>
                  </a:lnTo>
                  <a:lnTo>
                    <a:pt x="473" y="673"/>
                  </a:lnTo>
                  <a:lnTo>
                    <a:pt x="492" y="669"/>
                  </a:lnTo>
                  <a:close/>
                  <a:moveTo>
                    <a:pt x="723" y="751"/>
                  </a:moveTo>
                  <a:lnTo>
                    <a:pt x="716" y="721"/>
                  </a:lnTo>
                  <a:lnTo>
                    <a:pt x="711" y="688"/>
                  </a:lnTo>
                  <a:lnTo>
                    <a:pt x="723" y="751"/>
                  </a:lnTo>
                  <a:close/>
                  <a:moveTo>
                    <a:pt x="1573" y="1571"/>
                  </a:moveTo>
                  <a:lnTo>
                    <a:pt x="1580" y="1550"/>
                  </a:lnTo>
                  <a:lnTo>
                    <a:pt x="1557" y="1550"/>
                  </a:lnTo>
                  <a:lnTo>
                    <a:pt x="1538" y="1496"/>
                  </a:lnTo>
                  <a:lnTo>
                    <a:pt x="1519" y="1477"/>
                  </a:lnTo>
                  <a:lnTo>
                    <a:pt x="1500" y="1380"/>
                  </a:lnTo>
                  <a:lnTo>
                    <a:pt x="1474" y="1361"/>
                  </a:lnTo>
                  <a:lnTo>
                    <a:pt x="1479" y="1326"/>
                  </a:lnTo>
                  <a:lnTo>
                    <a:pt x="1460" y="1285"/>
                  </a:lnTo>
                  <a:lnTo>
                    <a:pt x="1441" y="1307"/>
                  </a:lnTo>
                  <a:lnTo>
                    <a:pt x="1422" y="1399"/>
                  </a:lnTo>
                  <a:lnTo>
                    <a:pt x="1394" y="1439"/>
                  </a:lnTo>
                  <a:lnTo>
                    <a:pt x="1375" y="1439"/>
                  </a:lnTo>
                  <a:lnTo>
                    <a:pt x="1349" y="1418"/>
                  </a:lnTo>
                  <a:lnTo>
                    <a:pt x="1335" y="1406"/>
                  </a:lnTo>
                  <a:lnTo>
                    <a:pt x="1316" y="1399"/>
                  </a:lnTo>
                  <a:lnTo>
                    <a:pt x="1297" y="1380"/>
                  </a:lnTo>
                  <a:lnTo>
                    <a:pt x="1323" y="1344"/>
                  </a:lnTo>
                  <a:lnTo>
                    <a:pt x="1330" y="1326"/>
                  </a:lnTo>
                  <a:lnTo>
                    <a:pt x="1330" y="1311"/>
                  </a:lnTo>
                  <a:lnTo>
                    <a:pt x="1323" y="1318"/>
                  </a:lnTo>
                  <a:lnTo>
                    <a:pt x="1309" y="1311"/>
                  </a:lnTo>
                  <a:lnTo>
                    <a:pt x="1283" y="1311"/>
                  </a:lnTo>
                  <a:lnTo>
                    <a:pt x="1250" y="1285"/>
                  </a:lnTo>
                  <a:lnTo>
                    <a:pt x="1231" y="1292"/>
                  </a:lnTo>
                  <a:lnTo>
                    <a:pt x="1243" y="1318"/>
                  </a:lnTo>
                  <a:lnTo>
                    <a:pt x="1217" y="1326"/>
                  </a:lnTo>
                  <a:lnTo>
                    <a:pt x="1191" y="1337"/>
                  </a:lnTo>
                  <a:lnTo>
                    <a:pt x="1176" y="1361"/>
                  </a:lnTo>
                  <a:lnTo>
                    <a:pt x="1176" y="1387"/>
                  </a:lnTo>
                  <a:lnTo>
                    <a:pt x="1146" y="1387"/>
                  </a:lnTo>
                  <a:lnTo>
                    <a:pt x="1139" y="1361"/>
                  </a:lnTo>
                  <a:lnTo>
                    <a:pt x="1106" y="1354"/>
                  </a:lnTo>
                  <a:lnTo>
                    <a:pt x="1106" y="1366"/>
                  </a:lnTo>
                  <a:lnTo>
                    <a:pt x="1091" y="1373"/>
                  </a:lnTo>
                  <a:lnTo>
                    <a:pt x="1080" y="1392"/>
                  </a:lnTo>
                  <a:lnTo>
                    <a:pt x="1073" y="1392"/>
                  </a:lnTo>
                  <a:lnTo>
                    <a:pt x="1073" y="1413"/>
                  </a:lnTo>
                  <a:lnTo>
                    <a:pt x="1047" y="1413"/>
                  </a:lnTo>
                  <a:lnTo>
                    <a:pt x="1040" y="1439"/>
                  </a:lnTo>
                  <a:lnTo>
                    <a:pt x="1032" y="1425"/>
                  </a:lnTo>
                  <a:lnTo>
                    <a:pt x="1014" y="1432"/>
                  </a:lnTo>
                  <a:lnTo>
                    <a:pt x="1014" y="1451"/>
                  </a:lnTo>
                  <a:lnTo>
                    <a:pt x="976" y="1496"/>
                  </a:lnTo>
                  <a:lnTo>
                    <a:pt x="921" y="1496"/>
                  </a:lnTo>
                  <a:lnTo>
                    <a:pt x="895" y="1512"/>
                  </a:lnTo>
                  <a:lnTo>
                    <a:pt x="884" y="1512"/>
                  </a:lnTo>
                  <a:lnTo>
                    <a:pt x="869" y="1524"/>
                  </a:lnTo>
                  <a:lnTo>
                    <a:pt x="825" y="1557"/>
                  </a:lnTo>
                  <a:lnTo>
                    <a:pt x="810" y="1545"/>
                  </a:lnTo>
                  <a:lnTo>
                    <a:pt x="810" y="1576"/>
                  </a:lnTo>
                  <a:lnTo>
                    <a:pt x="803" y="1602"/>
                  </a:lnTo>
                  <a:lnTo>
                    <a:pt x="817" y="1623"/>
                  </a:lnTo>
                  <a:lnTo>
                    <a:pt x="803" y="1635"/>
                  </a:lnTo>
                  <a:lnTo>
                    <a:pt x="784" y="1628"/>
                  </a:lnTo>
                  <a:lnTo>
                    <a:pt x="803" y="1704"/>
                  </a:lnTo>
                  <a:lnTo>
                    <a:pt x="789" y="1730"/>
                  </a:lnTo>
                  <a:lnTo>
                    <a:pt x="803" y="1756"/>
                  </a:lnTo>
                  <a:lnTo>
                    <a:pt x="784" y="1800"/>
                  </a:lnTo>
                  <a:lnTo>
                    <a:pt x="763" y="1807"/>
                  </a:lnTo>
                  <a:lnTo>
                    <a:pt x="777" y="1829"/>
                  </a:lnTo>
                  <a:lnTo>
                    <a:pt x="817" y="1836"/>
                  </a:lnTo>
                  <a:lnTo>
                    <a:pt x="869" y="1812"/>
                  </a:lnTo>
                  <a:lnTo>
                    <a:pt x="933" y="1812"/>
                  </a:lnTo>
                  <a:lnTo>
                    <a:pt x="957" y="1786"/>
                  </a:lnTo>
                  <a:lnTo>
                    <a:pt x="1032" y="1774"/>
                  </a:lnTo>
                  <a:lnTo>
                    <a:pt x="1065" y="1760"/>
                  </a:lnTo>
                  <a:lnTo>
                    <a:pt x="1091" y="1760"/>
                  </a:lnTo>
                  <a:lnTo>
                    <a:pt x="1113" y="1756"/>
                  </a:lnTo>
                  <a:lnTo>
                    <a:pt x="1153" y="1774"/>
                  </a:lnTo>
                  <a:lnTo>
                    <a:pt x="1158" y="1786"/>
                  </a:lnTo>
                  <a:lnTo>
                    <a:pt x="1172" y="1793"/>
                  </a:lnTo>
                  <a:lnTo>
                    <a:pt x="1172" y="1829"/>
                  </a:lnTo>
                  <a:lnTo>
                    <a:pt x="1231" y="1793"/>
                  </a:lnTo>
                  <a:lnTo>
                    <a:pt x="1198" y="1836"/>
                  </a:lnTo>
                  <a:lnTo>
                    <a:pt x="1231" y="1829"/>
                  </a:lnTo>
                  <a:lnTo>
                    <a:pt x="1210" y="1848"/>
                  </a:lnTo>
                  <a:lnTo>
                    <a:pt x="1236" y="1848"/>
                  </a:lnTo>
                  <a:lnTo>
                    <a:pt x="1236" y="1874"/>
                  </a:lnTo>
                  <a:lnTo>
                    <a:pt x="1224" y="1893"/>
                  </a:lnTo>
                  <a:lnTo>
                    <a:pt x="1236" y="1914"/>
                  </a:lnTo>
                  <a:lnTo>
                    <a:pt x="1271" y="1914"/>
                  </a:lnTo>
                  <a:lnTo>
                    <a:pt x="1283" y="1926"/>
                  </a:lnTo>
                  <a:lnTo>
                    <a:pt x="1316" y="1900"/>
                  </a:lnTo>
                  <a:lnTo>
                    <a:pt x="1330" y="1926"/>
                  </a:lnTo>
                  <a:lnTo>
                    <a:pt x="1375" y="1907"/>
                  </a:lnTo>
                  <a:lnTo>
                    <a:pt x="1406" y="1900"/>
                  </a:lnTo>
                  <a:lnTo>
                    <a:pt x="1422" y="1888"/>
                  </a:lnTo>
                  <a:lnTo>
                    <a:pt x="1429" y="1874"/>
                  </a:lnTo>
                  <a:lnTo>
                    <a:pt x="1455" y="1836"/>
                  </a:lnTo>
                  <a:lnTo>
                    <a:pt x="1500" y="1807"/>
                  </a:lnTo>
                  <a:lnTo>
                    <a:pt x="1500" y="1786"/>
                  </a:lnTo>
                  <a:lnTo>
                    <a:pt x="1533" y="1779"/>
                  </a:lnTo>
                  <a:lnTo>
                    <a:pt x="1599" y="1678"/>
                  </a:lnTo>
                  <a:lnTo>
                    <a:pt x="1599" y="1649"/>
                  </a:lnTo>
                  <a:lnTo>
                    <a:pt x="1611" y="1616"/>
                  </a:lnTo>
                  <a:lnTo>
                    <a:pt x="1573" y="1571"/>
                  </a:lnTo>
                  <a:close/>
                  <a:moveTo>
                    <a:pt x="1297" y="1971"/>
                  </a:moveTo>
                  <a:lnTo>
                    <a:pt x="1283" y="1966"/>
                  </a:lnTo>
                  <a:lnTo>
                    <a:pt x="1271" y="1971"/>
                  </a:lnTo>
                  <a:lnTo>
                    <a:pt x="1257" y="2013"/>
                  </a:lnTo>
                  <a:lnTo>
                    <a:pt x="1264" y="2032"/>
                  </a:lnTo>
                  <a:lnTo>
                    <a:pt x="1297" y="2018"/>
                  </a:lnTo>
                  <a:lnTo>
                    <a:pt x="1342" y="1980"/>
                  </a:lnTo>
                  <a:lnTo>
                    <a:pt x="1335" y="1966"/>
                  </a:lnTo>
                  <a:lnTo>
                    <a:pt x="1297" y="1971"/>
                  </a:lnTo>
                  <a:close/>
                  <a:moveTo>
                    <a:pt x="704" y="1111"/>
                  </a:moveTo>
                  <a:lnTo>
                    <a:pt x="683" y="1096"/>
                  </a:lnTo>
                  <a:lnTo>
                    <a:pt x="669" y="1068"/>
                  </a:lnTo>
                  <a:lnTo>
                    <a:pt x="650" y="1061"/>
                  </a:lnTo>
                  <a:lnTo>
                    <a:pt x="650" y="1044"/>
                  </a:lnTo>
                  <a:lnTo>
                    <a:pt x="657" y="1035"/>
                  </a:lnTo>
                  <a:lnTo>
                    <a:pt x="617" y="1004"/>
                  </a:lnTo>
                  <a:lnTo>
                    <a:pt x="586" y="997"/>
                  </a:lnTo>
                  <a:lnTo>
                    <a:pt x="525" y="924"/>
                  </a:lnTo>
                  <a:lnTo>
                    <a:pt x="492" y="924"/>
                  </a:lnTo>
                  <a:lnTo>
                    <a:pt x="473" y="917"/>
                  </a:lnTo>
                  <a:lnTo>
                    <a:pt x="492" y="952"/>
                  </a:lnTo>
                  <a:lnTo>
                    <a:pt x="518" y="964"/>
                  </a:lnTo>
                  <a:lnTo>
                    <a:pt x="532" y="983"/>
                  </a:lnTo>
                  <a:lnTo>
                    <a:pt x="553" y="1004"/>
                  </a:lnTo>
                  <a:lnTo>
                    <a:pt x="560" y="1044"/>
                  </a:lnTo>
                  <a:lnTo>
                    <a:pt x="579" y="1059"/>
                  </a:lnTo>
                  <a:lnTo>
                    <a:pt x="586" y="1082"/>
                  </a:lnTo>
                  <a:lnTo>
                    <a:pt x="617" y="1115"/>
                  </a:lnTo>
                  <a:lnTo>
                    <a:pt x="617" y="1129"/>
                  </a:lnTo>
                  <a:lnTo>
                    <a:pt x="669" y="1174"/>
                  </a:lnTo>
                  <a:lnTo>
                    <a:pt x="695" y="1174"/>
                  </a:lnTo>
                  <a:lnTo>
                    <a:pt x="704" y="1111"/>
                  </a:lnTo>
                  <a:close/>
                  <a:moveTo>
                    <a:pt x="1264" y="1051"/>
                  </a:moveTo>
                  <a:lnTo>
                    <a:pt x="1228" y="1068"/>
                  </a:lnTo>
                  <a:lnTo>
                    <a:pt x="1236" y="1075"/>
                  </a:lnTo>
                  <a:lnTo>
                    <a:pt x="1257" y="1082"/>
                  </a:lnTo>
                  <a:lnTo>
                    <a:pt x="1257" y="1089"/>
                  </a:lnTo>
                  <a:lnTo>
                    <a:pt x="1280" y="1089"/>
                  </a:lnTo>
                  <a:lnTo>
                    <a:pt x="1276" y="1103"/>
                  </a:lnTo>
                  <a:lnTo>
                    <a:pt x="1257" y="1103"/>
                  </a:lnTo>
                  <a:lnTo>
                    <a:pt x="1264" y="1115"/>
                  </a:lnTo>
                  <a:lnTo>
                    <a:pt x="1264" y="1167"/>
                  </a:lnTo>
                  <a:lnTo>
                    <a:pt x="1283" y="1136"/>
                  </a:lnTo>
                  <a:lnTo>
                    <a:pt x="1283" y="1122"/>
                  </a:lnTo>
                  <a:lnTo>
                    <a:pt x="1297" y="1115"/>
                  </a:lnTo>
                  <a:lnTo>
                    <a:pt x="1297" y="1129"/>
                  </a:lnTo>
                  <a:lnTo>
                    <a:pt x="1309" y="1129"/>
                  </a:lnTo>
                  <a:lnTo>
                    <a:pt x="1309" y="1148"/>
                  </a:lnTo>
                  <a:lnTo>
                    <a:pt x="1342" y="1148"/>
                  </a:lnTo>
                  <a:lnTo>
                    <a:pt x="1373" y="1162"/>
                  </a:lnTo>
                  <a:lnTo>
                    <a:pt x="1380" y="1210"/>
                  </a:lnTo>
                  <a:lnTo>
                    <a:pt x="1361" y="1217"/>
                  </a:lnTo>
                  <a:lnTo>
                    <a:pt x="1361" y="1243"/>
                  </a:lnTo>
                  <a:lnTo>
                    <a:pt x="1380" y="1243"/>
                  </a:lnTo>
                  <a:lnTo>
                    <a:pt x="1394" y="1229"/>
                  </a:lnTo>
                  <a:lnTo>
                    <a:pt x="1406" y="1229"/>
                  </a:lnTo>
                  <a:lnTo>
                    <a:pt x="1441" y="1255"/>
                  </a:lnTo>
                  <a:lnTo>
                    <a:pt x="1467" y="1248"/>
                  </a:lnTo>
                  <a:lnTo>
                    <a:pt x="1472" y="1255"/>
                  </a:lnTo>
                  <a:lnTo>
                    <a:pt x="1486" y="1243"/>
                  </a:lnTo>
                  <a:lnTo>
                    <a:pt x="1472" y="1236"/>
                  </a:lnTo>
                  <a:lnTo>
                    <a:pt x="1493" y="1222"/>
                  </a:lnTo>
                  <a:lnTo>
                    <a:pt x="1519" y="1222"/>
                  </a:lnTo>
                  <a:lnTo>
                    <a:pt x="1564" y="1262"/>
                  </a:lnTo>
                  <a:lnTo>
                    <a:pt x="1611" y="1288"/>
                  </a:lnTo>
                  <a:lnTo>
                    <a:pt x="1630" y="1281"/>
                  </a:lnTo>
                  <a:lnTo>
                    <a:pt x="1651" y="1281"/>
                  </a:lnTo>
                  <a:lnTo>
                    <a:pt x="1644" y="1274"/>
                  </a:lnTo>
                  <a:lnTo>
                    <a:pt x="1623" y="1266"/>
                  </a:lnTo>
                  <a:lnTo>
                    <a:pt x="1611" y="1255"/>
                  </a:lnTo>
                  <a:lnTo>
                    <a:pt x="1592" y="1243"/>
                  </a:lnTo>
                  <a:lnTo>
                    <a:pt x="1564" y="1217"/>
                  </a:lnTo>
                  <a:lnTo>
                    <a:pt x="1571" y="1188"/>
                  </a:lnTo>
                  <a:lnTo>
                    <a:pt x="1538" y="1162"/>
                  </a:lnTo>
                  <a:lnTo>
                    <a:pt x="1538" y="1148"/>
                  </a:lnTo>
                  <a:lnTo>
                    <a:pt x="1493" y="1115"/>
                  </a:lnTo>
                  <a:lnTo>
                    <a:pt x="1441" y="1103"/>
                  </a:lnTo>
                  <a:lnTo>
                    <a:pt x="1406" y="1089"/>
                  </a:lnTo>
                  <a:lnTo>
                    <a:pt x="1387" y="1075"/>
                  </a:lnTo>
                  <a:lnTo>
                    <a:pt x="1361" y="1075"/>
                  </a:lnTo>
                  <a:lnTo>
                    <a:pt x="1354" y="1089"/>
                  </a:lnTo>
                  <a:lnTo>
                    <a:pt x="1335" y="1111"/>
                  </a:lnTo>
                  <a:lnTo>
                    <a:pt x="1316" y="1115"/>
                  </a:lnTo>
                  <a:lnTo>
                    <a:pt x="1297" y="1103"/>
                  </a:lnTo>
                  <a:lnTo>
                    <a:pt x="1297" y="1061"/>
                  </a:lnTo>
                  <a:lnTo>
                    <a:pt x="1264" y="1051"/>
                  </a:lnTo>
                  <a:close/>
                  <a:moveTo>
                    <a:pt x="1221" y="1075"/>
                  </a:moveTo>
                  <a:lnTo>
                    <a:pt x="1202" y="1082"/>
                  </a:lnTo>
                  <a:lnTo>
                    <a:pt x="1221" y="1096"/>
                  </a:lnTo>
                  <a:lnTo>
                    <a:pt x="1221" y="1075"/>
                  </a:lnTo>
                  <a:close/>
                  <a:moveTo>
                    <a:pt x="1217" y="1129"/>
                  </a:moveTo>
                  <a:lnTo>
                    <a:pt x="1228" y="1122"/>
                  </a:lnTo>
                  <a:lnTo>
                    <a:pt x="1210" y="1103"/>
                  </a:lnTo>
                  <a:lnTo>
                    <a:pt x="1191" y="1111"/>
                  </a:lnTo>
                  <a:lnTo>
                    <a:pt x="1165" y="1103"/>
                  </a:lnTo>
                  <a:lnTo>
                    <a:pt x="1165" y="1122"/>
                  </a:lnTo>
                  <a:lnTo>
                    <a:pt x="1191" y="1115"/>
                  </a:lnTo>
                  <a:lnTo>
                    <a:pt x="1217" y="1129"/>
                  </a:lnTo>
                  <a:close/>
                  <a:moveTo>
                    <a:pt x="1321" y="1089"/>
                  </a:moveTo>
                  <a:lnTo>
                    <a:pt x="1347" y="1082"/>
                  </a:lnTo>
                  <a:lnTo>
                    <a:pt x="1328" y="1075"/>
                  </a:lnTo>
                  <a:lnTo>
                    <a:pt x="1321" y="1089"/>
                  </a:lnTo>
                  <a:close/>
                  <a:moveTo>
                    <a:pt x="1321" y="1051"/>
                  </a:moveTo>
                  <a:lnTo>
                    <a:pt x="1316" y="1061"/>
                  </a:lnTo>
                  <a:lnTo>
                    <a:pt x="1342" y="1061"/>
                  </a:lnTo>
                  <a:lnTo>
                    <a:pt x="1321" y="1051"/>
                  </a:lnTo>
                  <a:close/>
                  <a:moveTo>
                    <a:pt x="1176" y="1035"/>
                  </a:moveTo>
                  <a:lnTo>
                    <a:pt x="1191" y="1044"/>
                  </a:lnTo>
                  <a:lnTo>
                    <a:pt x="1184" y="1004"/>
                  </a:lnTo>
                  <a:lnTo>
                    <a:pt x="1176" y="978"/>
                  </a:lnTo>
                  <a:lnTo>
                    <a:pt x="1169" y="997"/>
                  </a:lnTo>
                  <a:lnTo>
                    <a:pt x="1169" y="1016"/>
                  </a:lnTo>
                  <a:lnTo>
                    <a:pt x="1151" y="1004"/>
                  </a:lnTo>
                  <a:lnTo>
                    <a:pt x="1151" y="1059"/>
                  </a:lnTo>
                  <a:lnTo>
                    <a:pt x="1169" y="1068"/>
                  </a:lnTo>
                  <a:lnTo>
                    <a:pt x="1176" y="1035"/>
                  </a:lnTo>
                  <a:close/>
                  <a:moveTo>
                    <a:pt x="1058" y="1141"/>
                  </a:moveTo>
                  <a:lnTo>
                    <a:pt x="1044" y="1136"/>
                  </a:lnTo>
                  <a:lnTo>
                    <a:pt x="1051" y="1115"/>
                  </a:lnTo>
                  <a:lnTo>
                    <a:pt x="1032" y="1089"/>
                  </a:lnTo>
                  <a:lnTo>
                    <a:pt x="1044" y="1075"/>
                  </a:lnTo>
                  <a:lnTo>
                    <a:pt x="1070" y="1082"/>
                  </a:lnTo>
                  <a:lnTo>
                    <a:pt x="1058" y="1059"/>
                  </a:lnTo>
                  <a:lnTo>
                    <a:pt x="1025" y="1061"/>
                  </a:lnTo>
                  <a:lnTo>
                    <a:pt x="1018" y="1075"/>
                  </a:lnTo>
                  <a:lnTo>
                    <a:pt x="999" y="1059"/>
                  </a:lnTo>
                  <a:lnTo>
                    <a:pt x="1018" y="1030"/>
                  </a:lnTo>
                  <a:lnTo>
                    <a:pt x="1058" y="1035"/>
                  </a:lnTo>
                  <a:lnTo>
                    <a:pt x="1065" y="1044"/>
                  </a:lnTo>
                  <a:lnTo>
                    <a:pt x="1084" y="1044"/>
                  </a:lnTo>
                  <a:lnTo>
                    <a:pt x="1113" y="1016"/>
                  </a:lnTo>
                  <a:lnTo>
                    <a:pt x="1106" y="1004"/>
                  </a:lnTo>
                  <a:lnTo>
                    <a:pt x="1084" y="1023"/>
                  </a:lnTo>
                  <a:lnTo>
                    <a:pt x="1065" y="1023"/>
                  </a:lnTo>
                  <a:lnTo>
                    <a:pt x="1032" y="1016"/>
                  </a:lnTo>
                  <a:lnTo>
                    <a:pt x="1014" y="1016"/>
                  </a:lnTo>
                  <a:lnTo>
                    <a:pt x="995" y="1035"/>
                  </a:lnTo>
                  <a:lnTo>
                    <a:pt x="988" y="1061"/>
                  </a:lnTo>
                  <a:lnTo>
                    <a:pt x="980" y="1075"/>
                  </a:lnTo>
                  <a:lnTo>
                    <a:pt x="980" y="1096"/>
                  </a:lnTo>
                  <a:lnTo>
                    <a:pt x="969" y="1115"/>
                  </a:lnTo>
                  <a:lnTo>
                    <a:pt x="988" y="1129"/>
                  </a:lnTo>
                  <a:lnTo>
                    <a:pt x="988" y="1174"/>
                  </a:lnTo>
                  <a:lnTo>
                    <a:pt x="1014" y="1148"/>
                  </a:lnTo>
                  <a:lnTo>
                    <a:pt x="999" y="1103"/>
                  </a:lnTo>
                  <a:lnTo>
                    <a:pt x="1018" y="1103"/>
                  </a:lnTo>
                  <a:lnTo>
                    <a:pt x="1040" y="1162"/>
                  </a:lnTo>
                  <a:lnTo>
                    <a:pt x="1065" y="1167"/>
                  </a:lnTo>
                  <a:lnTo>
                    <a:pt x="1058" y="1141"/>
                  </a:lnTo>
                  <a:close/>
                  <a:moveTo>
                    <a:pt x="1139" y="1096"/>
                  </a:moveTo>
                  <a:lnTo>
                    <a:pt x="1132" y="1075"/>
                  </a:lnTo>
                  <a:lnTo>
                    <a:pt x="1091" y="1075"/>
                  </a:lnTo>
                  <a:lnTo>
                    <a:pt x="1091" y="1096"/>
                  </a:lnTo>
                  <a:lnTo>
                    <a:pt x="1113" y="1089"/>
                  </a:lnTo>
                  <a:lnTo>
                    <a:pt x="1139" y="1096"/>
                  </a:lnTo>
                  <a:close/>
                  <a:moveTo>
                    <a:pt x="1132" y="1111"/>
                  </a:moveTo>
                  <a:lnTo>
                    <a:pt x="1132" y="1129"/>
                  </a:lnTo>
                  <a:lnTo>
                    <a:pt x="1151" y="1115"/>
                  </a:lnTo>
                  <a:lnTo>
                    <a:pt x="1132" y="1111"/>
                  </a:lnTo>
                  <a:close/>
                  <a:moveTo>
                    <a:pt x="1113" y="1210"/>
                  </a:moveTo>
                  <a:lnTo>
                    <a:pt x="1120" y="1229"/>
                  </a:lnTo>
                  <a:lnTo>
                    <a:pt x="1143" y="1222"/>
                  </a:lnTo>
                  <a:lnTo>
                    <a:pt x="1113" y="1210"/>
                  </a:lnTo>
                  <a:close/>
                  <a:moveTo>
                    <a:pt x="1113" y="1262"/>
                  </a:moveTo>
                  <a:lnTo>
                    <a:pt x="1139" y="1243"/>
                  </a:lnTo>
                  <a:lnTo>
                    <a:pt x="1120" y="1243"/>
                  </a:lnTo>
                  <a:lnTo>
                    <a:pt x="1084" y="1255"/>
                  </a:lnTo>
                  <a:lnTo>
                    <a:pt x="1058" y="1274"/>
                  </a:lnTo>
                  <a:lnTo>
                    <a:pt x="1070" y="1281"/>
                  </a:lnTo>
                  <a:lnTo>
                    <a:pt x="1113" y="1262"/>
                  </a:lnTo>
                  <a:close/>
                  <a:moveTo>
                    <a:pt x="1018" y="1255"/>
                  </a:moveTo>
                  <a:lnTo>
                    <a:pt x="1018" y="1243"/>
                  </a:lnTo>
                  <a:lnTo>
                    <a:pt x="1006" y="1229"/>
                  </a:lnTo>
                  <a:lnTo>
                    <a:pt x="988" y="1243"/>
                  </a:lnTo>
                  <a:lnTo>
                    <a:pt x="1006" y="1255"/>
                  </a:lnTo>
                  <a:lnTo>
                    <a:pt x="1018" y="1255"/>
                  </a:lnTo>
                  <a:close/>
                  <a:moveTo>
                    <a:pt x="1032" y="1248"/>
                  </a:moveTo>
                  <a:lnTo>
                    <a:pt x="1051" y="1236"/>
                  </a:lnTo>
                  <a:lnTo>
                    <a:pt x="1025" y="1229"/>
                  </a:lnTo>
                  <a:lnTo>
                    <a:pt x="1032" y="1248"/>
                  </a:lnTo>
                  <a:close/>
                  <a:moveTo>
                    <a:pt x="1058" y="1288"/>
                  </a:moveTo>
                  <a:lnTo>
                    <a:pt x="1040" y="1281"/>
                  </a:lnTo>
                  <a:lnTo>
                    <a:pt x="1044" y="1300"/>
                  </a:lnTo>
                  <a:lnTo>
                    <a:pt x="1058" y="1288"/>
                  </a:lnTo>
                  <a:close/>
                  <a:moveTo>
                    <a:pt x="1091" y="1243"/>
                  </a:moveTo>
                  <a:lnTo>
                    <a:pt x="1099" y="1229"/>
                  </a:lnTo>
                  <a:lnTo>
                    <a:pt x="1084" y="1229"/>
                  </a:lnTo>
                  <a:lnTo>
                    <a:pt x="1091" y="1243"/>
                  </a:lnTo>
                  <a:close/>
                  <a:moveTo>
                    <a:pt x="1236" y="1203"/>
                  </a:moveTo>
                  <a:lnTo>
                    <a:pt x="1228" y="1210"/>
                  </a:lnTo>
                  <a:lnTo>
                    <a:pt x="1221" y="1229"/>
                  </a:lnTo>
                  <a:lnTo>
                    <a:pt x="1240" y="1222"/>
                  </a:lnTo>
                  <a:lnTo>
                    <a:pt x="1236" y="1203"/>
                  </a:lnTo>
                  <a:close/>
                  <a:moveTo>
                    <a:pt x="1283" y="1188"/>
                  </a:moveTo>
                  <a:lnTo>
                    <a:pt x="1297" y="1210"/>
                  </a:lnTo>
                  <a:lnTo>
                    <a:pt x="1302" y="1188"/>
                  </a:lnTo>
                  <a:lnTo>
                    <a:pt x="1316" y="1174"/>
                  </a:lnTo>
                  <a:lnTo>
                    <a:pt x="1302" y="1167"/>
                  </a:lnTo>
                  <a:lnTo>
                    <a:pt x="1283" y="1188"/>
                  </a:lnTo>
                  <a:close/>
                  <a:moveTo>
                    <a:pt x="782" y="1061"/>
                  </a:moveTo>
                  <a:lnTo>
                    <a:pt x="796" y="1111"/>
                  </a:lnTo>
                  <a:lnTo>
                    <a:pt x="820" y="1111"/>
                  </a:lnTo>
                  <a:lnTo>
                    <a:pt x="841" y="1129"/>
                  </a:lnTo>
                  <a:lnTo>
                    <a:pt x="848" y="1115"/>
                  </a:lnTo>
                  <a:lnTo>
                    <a:pt x="881" y="1115"/>
                  </a:lnTo>
                  <a:lnTo>
                    <a:pt x="881" y="1136"/>
                  </a:lnTo>
                  <a:lnTo>
                    <a:pt x="895" y="1136"/>
                  </a:lnTo>
                  <a:lnTo>
                    <a:pt x="914" y="1122"/>
                  </a:lnTo>
                  <a:lnTo>
                    <a:pt x="919" y="1068"/>
                  </a:lnTo>
                  <a:lnTo>
                    <a:pt x="954" y="1059"/>
                  </a:lnTo>
                  <a:lnTo>
                    <a:pt x="940" y="1044"/>
                  </a:lnTo>
                  <a:lnTo>
                    <a:pt x="962" y="1023"/>
                  </a:lnTo>
                  <a:lnTo>
                    <a:pt x="973" y="1023"/>
                  </a:lnTo>
                  <a:lnTo>
                    <a:pt x="947" y="983"/>
                  </a:lnTo>
                  <a:lnTo>
                    <a:pt x="947" y="971"/>
                  </a:lnTo>
                  <a:lnTo>
                    <a:pt x="940" y="971"/>
                  </a:lnTo>
                  <a:lnTo>
                    <a:pt x="954" y="955"/>
                  </a:lnTo>
                  <a:lnTo>
                    <a:pt x="973" y="931"/>
                  </a:lnTo>
                  <a:lnTo>
                    <a:pt x="933" y="877"/>
                  </a:lnTo>
                  <a:lnTo>
                    <a:pt x="895" y="924"/>
                  </a:lnTo>
                  <a:lnTo>
                    <a:pt x="907" y="952"/>
                  </a:lnTo>
                  <a:lnTo>
                    <a:pt x="888" y="955"/>
                  </a:lnTo>
                  <a:lnTo>
                    <a:pt x="867" y="938"/>
                  </a:lnTo>
                  <a:lnTo>
                    <a:pt x="862" y="955"/>
                  </a:lnTo>
                  <a:lnTo>
                    <a:pt x="820" y="978"/>
                  </a:lnTo>
                  <a:lnTo>
                    <a:pt x="810" y="990"/>
                  </a:lnTo>
                  <a:lnTo>
                    <a:pt x="810" y="1004"/>
                  </a:lnTo>
                  <a:lnTo>
                    <a:pt x="789" y="1004"/>
                  </a:lnTo>
                  <a:lnTo>
                    <a:pt x="775" y="1004"/>
                  </a:lnTo>
                  <a:lnTo>
                    <a:pt x="756" y="1030"/>
                  </a:lnTo>
                  <a:lnTo>
                    <a:pt x="782" y="1061"/>
                  </a:lnTo>
                  <a:close/>
                  <a:moveTo>
                    <a:pt x="690" y="1075"/>
                  </a:moveTo>
                  <a:lnTo>
                    <a:pt x="695" y="1096"/>
                  </a:lnTo>
                  <a:lnTo>
                    <a:pt x="716" y="1111"/>
                  </a:lnTo>
                  <a:lnTo>
                    <a:pt x="716" y="1096"/>
                  </a:lnTo>
                  <a:lnTo>
                    <a:pt x="704" y="1082"/>
                  </a:lnTo>
                  <a:lnTo>
                    <a:pt x="704" y="1075"/>
                  </a:lnTo>
                  <a:lnTo>
                    <a:pt x="690" y="1075"/>
                  </a:lnTo>
                  <a:close/>
                  <a:moveTo>
                    <a:pt x="730" y="1115"/>
                  </a:moveTo>
                  <a:lnTo>
                    <a:pt x="756" y="1115"/>
                  </a:lnTo>
                  <a:lnTo>
                    <a:pt x="749" y="1103"/>
                  </a:lnTo>
                  <a:lnTo>
                    <a:pt x="737" y="1096"/>
                  </a:lnTo>
                  <a:lnTo>
                    <a:pt x="730" y="1115"/>
                  </a:lnTo>
                  <a:close/>
                  <a:moveTo>
                    <a:pt x="789" y="1229"/>
                  </a:moveTo>
                  <a:lnTo>
                    <a:pt x="834" y="1248"/>
                  </a:lnTo>
                  <a:lnTo>
                    <a:pt x="848" y="1236"/>
                  </a:lnTo>
                  <a:lnTo>
                    <a:pt x="862" y="1248"/>
                  </a:lnTo>
                  <a:lnTo>
                    <a:pt x="888" y="1243"/>
                  </a:lnTo>
                  <a:lnTo>
                    <a:pt x="895" y="1248"/>
                  </a:lnTo>
                  <a:lnTo>
                    <a:pt x="900" y="1236"/>
                  </a:lnTo>
                  <a:lnTo>
                    <a:pt x="895" y="1222"/>
                  </a:lnTo>
                  <a:lnTo>
                    <a:pt x="881" y="1229"/>
                  </a:lnTo>
                  <a:lnTo>
                    <a:pt x="867" y="1217"/>
                  </a:lnTo>
                  <a:lnTo>
                    <a:pt x="855" y="1217"/>
                  </a:lnTo>
                  <a:lnTo>
                    <a:pt x="820" y="1188"/>
                  </a:lnTo>
                  <a:lnTo>
                    <a:pt x="803" y="1188"/>
                  </a:lnTo>
                  <a:lnTo>
                    <a:pt x="782" y="1203"/>
                  </a:lnTo>
                  <a:lnTo>
                    <a:pt x="756" y="1203"/>
                  </a:lnTo>
                  <a:lnTo>
                    <a:pt x="749" y="1188"/>
                  </a:lnTo>
                  <a:lnTo>
                    <a:pt x="723" y="1174"/>
                  </a:lnTo>
                  <a:lnTo>
                    <a:pt x="704" y="1181"/>
                  </a:lnTo>
                  <a:lnTo>
                    <a:pt x="690" y="1193"/>
                  </a:lnTo>
                  <a:lnTo>
                    <a:pt x="716" y="1217"/>
                  </a:lnTo>
                  <a:lnTo>
                    <a:pt x="737" y="1217"/>
                  </a:lnTo>
                  <a:lnTo>
                    <a:pt x="742" y="1222"/>
                  </a:lnTo>
                  <a:lnTo>
                    <a:pt x="782" y="1222"/>
                  </a:lnTo>
                  <a:lnTo>
                    <a:pt x="789" y="1229"/>
                  </a:lnTo>
                  <a:close/>
                  <a:moveTo>
                    <a:pt x="947" y="1229"/>
                  </a:moveTo>
                  <a:lnTo>
                    <a:pt x="933" y="1248"/>
                  </a:lnTo>
                  <a:lnTo>
                    <a:pt x="973" y="1248"/>
                  </a:lnTo>
                  <a:lnTo>
                    <a:pt x="947" y="1229"/>
                  </a:lnTo>
                  <a:close/>
                  <a:moveTo>
                    <a:pt x="907" y="1248"/>
                  </a:moveTo>
                  <a:lnTo>
                    <a:pt x="919" y="1248"/>
                  </a:lnTo>
                  <a:lnTo>
                    <a:pt x="933" y="1236"/>
                  </a:lnTo>
                  <a:lnTo>
                    <a:pt x="907" y="1236"/>
                  </a:lnTo>
                  <a:lnTo>
                    <a:pt x="907" y="1248"/>
                  </a:lnTo>
                  <a:close/>
                  <a:moveTo>
                    <a:pt x="1006" y="1266"/>
                  </a:moveTo>
                  <a:lnTo>
                    <a:pt x="980" y="1255"/>
                  </a:lnTo>
                  <a:lnTo>
                    <a:pt x="962" y="1262"/>
                  </a:lnTo>
                  <a:lnTo>
                    <a:pt x="988" y="1274"/>
                  </a:lnTo>
                  <a:lnTo>
                    <a:pt x="1006" y="1266"/>
                  </a:lnTo>
                  <a:close/>
                  <a:moveTo>
                    <a:pt x="506" y="997"/>
                  </a:moveTo>
                  <a:lnTo>
                    <a:pt x="513" y="983"/>
                  </a:lnTo>
                  <a:lnTo>
                    <a:pt x="480" y="983"/>
                  </a:lnTo>
                  <a:lnTo>
                    <a:pt x="506" y="997"/>
                  </a:lnTo>
                  <a:close/>
                  <a:moveTo>
                    <a:pt x="546" y="1068"/>
                  </a:moveTo>
                  <a:lnTo>
                    <a:pt x="560" y="1096"/>
                  </a:lnTo>
                  <a:lnTo>
                    <a:pt x="567" y="1082"/>
                  </a:lnTo>
                  <a:lnTo>
                    <a:pt x="553" y="1061"/>
                  </a:lnTo>
                  <a:lnTo>
                    <a:pt x="546" y="1068"/>
                  </a:lnTo>
                  <a:close/>
                  <a:moveTo>
                    <a:pt x="1018" y="706"/>
                  </a:moveTo>
                  <a:lnTo>
                    <a:pt x="1006" y="706"/>
                  </a:lnTo>
                  <a:lnTo>
                    <a:pt x="1006" y="681"/>
                  </a:lnTo>
                  <a:lnTo>
                    <a:pt x="1018" y="662"/>
                  </a:lnTo>
                  <a:lnTo>
                    <a:pt x="1006" y="626"/>
                  </a:lnTo>
                  <a:lnTo>
                    <a:pt x="995" y="633"/>
                  </a:lnTo>
                  <a:lnTo>
                    <a:pt x="988" y="626"/>
                  </a:lnTo>
                  <a:lnTo>
                    <a:pt x="973" y="626"/>
                  </a:lnTo>
                  <a:lnTo>
                    <a:pt x="980" y="669"/>
                  </a:lnTo>
                  <a:lnTo>
                    <a:pt x="969" y="673"/>
                  </a:lnTo>
                  <a:lnTo>
                    <a:pt x="969" y="702"/>
                  </a:lnTo>
                  <a:lnTo>
                    <a:pt x="995" y="721"/>
                  </a:lnTo>
                  <a:lnTo>
                    <a:pt x="988" y="725"/>
                  </a:lnTo>
                  <a:lnTo>
                    <a:pt x="1006" y="732"/>
                  </a:lnTo>
                  <a:lnTo>
                    <a:pt x="1018" y="732"/>
                  </a:lnTo>
                  <a:lnTo>
                    <a:pt x="1018" y="747"/>
                  </a:lnTo>
                  <a:lnTo>
                    <a:pt x="1040" y="747"/>
                  </a:lnTo>
                  <a:lnTo>
                    <a:pt x="1044" y="751"/>
                  </a:lnTo>
                  <a:lnTo>
                    <a:pt x="1054" y="749"/>
                  </a:lnTo>
                  <a:lnTo>
                    <a:pt x="1070" y="758"/>
                  </a:lnTo>
                  <a:lnTo>
                    <a:pt x="1070" y="747"/>
                  </a:lnTo>
                  <a:lnTo>
                    <a:pt x="1065" y="747"/>
                  </a:lnTo>
                  <a:lnTo>
                    <a:pt x="1051" y="740"/>
                  </a:lnTo>
                  <a:lnTo>
                    <a:pt x="1051" y="732"/>
                  </a:lnTo>
                  <a:lnTo>
                    <a:pt x="1044" y="732"/>
                  </a:lnTo>
                  <a:lnTo>
                    <a:pt x="1040" y="725"/>
                  </a:lnTo>
                  <a:lnTo>
                    <a:pt x="1018" y="725"/>
                  </a:lnTo>
                  <a:lnTo>
                    <a:pt x="1018" y="706"/>
                  </a:lnTo>
                  <a:close/>
                  <a:moveTo>
                    <a:pt x="954" y="827"/>
                  </a:moveTo>
                  <a:lnTo>
                    <a:pt x="933" y="839"/>
                  </a:lnTo>
                  <a:lnTo>
                    <a:pt x="933" y="858"/>
                  </a:lnTo>
                  <a:lnTo>
                    <a:pt x="954" y="846"/>
                  </a:lnTo>
                  <a:lnTo>
                    <a:pt x="988" y="799"/>
                  </a:lnTo>
                  <a:lnTo>
                    <a:pt x="973" y="784"/>
                  </a:lnTo>
                  <a:lnTo>
                    <a:pt x="954" y="827"/>
                  </a:lnTo>
                  <a:close/>
                  <a:moveTo>
                    <a:pt x="995" y="758"/>
                  </a:moveTo>
                  <a:lnTo>
                    <a:pt x="1006" y="773"/>
                  </a:lnTo>
                  <a:lnTo>
                    <a:pt x="1014" y="751"/>
                  </a:lnTo>
                  <a:lnTo>
                    <a:pt x="980" y="740"/>
                  </a:lnTo>
                  <a:lnTo>
                    <a:pt x="995" y="758"/>
                  </a:lnTo>
                  <a:close/>
                  <a:moveTo>
                    <a:pt x="1051" y="839"/>
                  </a:moveTo>
                  <a:lnTo>
                    <a:pt x="1051" y="827"/>
                  </a:lnTo>
                  <a:lnTo>
                    <a:pt x="1058" y="803"/>
                  </a:lnTo>
                  <a:lnTo>
                    <a:pt x="1051" y="799"/>
                  </a:lnTo>
                  <a:lnTo>
                    <a:pt x="1032" y="827"/>
                  </a:lnTo>
                  <a:lnTo>
                    <a:pt x="1051" y="839"/>
                  </a:lnTo>
                  <a:close/>
                  <a:moveTo>
                    <a:pt x="1014" y="780"/>
                  </a:moveTo>
                  <a:lnTo>
                    <a:pt x="1025" y="803"/>
                  </a:lnTo>
                  <a:lnTo>
                    <a:pt x="1040" y="803"/>
                  </a:lnTo>
                  <a:lnTo>
                    <a:pt x="1044" y="780"/>
                  </a:lnTo>
                  <a:lnTo>
                    <a:pt x="1025" y="784"/>
                  </a:lnTo>
                  <a:lnTo>
                    <a:pt x="1014" y="780"/>
                  </a:lnTo>
                  <a:close/>
                  <a:moveTo>
                    <a:pt x="1032" y="780"/>
                  </a:moveTo>
                  <a:lnTo>
                    <a:pt x="1032" y="758"/>
                  </a:lnTo>
                  <a:lnTo>
                    <a:pt x="1014" y="766"/>
                  </a:lnTo>
                  <a:lnTo>
                    <a:pt x="1032" y="780"/>
                  </a:lnTo>
                  <a:close/>
                  <a:moveTo>
                    <a:pt x="1044" y="773"/>
                  </a:moveTo>
                  <a:lnTo>
                    <a:pt x="1065" y="780"/>
                  </a:lnTo>
                  <a:lnTo>
                    <a:pt x="1058" y="758"/>
                  </a:lnTo>
                  <a:lnTo>
                    <a:pt x="1044" y="773"/>
                  </a:lnTo>
                  <a:close/>
                  <a:moveTo>
                    <a:pt x="1070" y="792"/>
                  </a:moveTo>
                  <a:lnTo>
                    <a:pt x="1084" y="803"/>
                  </a:lnTo>
                  <a:lnTo>
                    <a:pt x="1077" y="784"/>
                  </a:lnTo>
                  <a:lnTo>
                    <a:pt x="1070" y="792"/>
                  </a:lnTo>
                  <a:close/>
                  <a:moveTo>
                    <a:pt x="1077" y="766"/>
                  </a:moveTo>
                  <a:lnTo>
                    <a:pt x="1091" y="792"/>
                  </a:lnTo>
                  <a:lnTo>
                    <a:pt x="1106" y="792"/>
                  </a:lnTo>
                  <a:lnTo>
                    <a:pt x="1099" y="780"/>
                  </a:lnTo>
                  <a:lnTo>
                    <a:pt x="1106" y="766"/>
                  </a:lnTo>
                  <a:lnTo>
                    <a:pt x="1077" y="766"/>
                  </a:lnTo>
                  <a:close/>
                  <a:moveTo>
                    <a:pt x="1113" y="813"/>
                  </a:moveTo>
                  <a:lnTo>
                    <a:pt x="1091" y="851"/>
                  </a:lnTo>
                  <a:lnTo>
                    <a:pt x="1077" y="851"/>
                  </a:lnTo>
                  <a:lnTo>
                    <a:pt x="1070" y="846"/>
                  </a:lnTo>
                  <a:lnTo>
                    <a:pt x="1058" y="846"/>
                  </a:lnTo>
                  <a:lnTo>
                    <a:pt x="1032" y="865"/>
                  </a:lnTo>
                  <a:lnTo>
                    <a:pt x="1032" y="884"/>
                  </a:lnTo>
                  <a:lnTo>
                    <a:pt x="1018" y="891"/>
                  </a:lnTo>
                  <a:lnTo>
                    <a:pt x="1032" y="903"/>
                  </a:lnTo>
                  <a:lnTo>
                    <a:pt x="1044" y="910"/>
                  </a:lnTo>
                  <a:lnTo>
                    <a:pt x="1044" y="872"/>
                  </a:lnTo>
                  <a:lnTo>
                    <a:pt x="1077" y="872"/>
                  </a:lnTo>
                  <a:lnTo>
                    <a:pt x="1070" y="891"/>
                  </a:lnTo>
                  <a:lnTo>
                    <a:pt x="1091" y="910"/>
                  </a:lnTo>
                  <a:lnTo>
                    <a:pt x="1113" y="910"/>
                  </a:lnTo>
                  <a:lnTo>
                    <a:pt x="1106" y="884"/>
                  </a:lnTo>
                  <a:lnTo>
                    <a:pt x="1120" y="884"/>
                  </a:lnTo>
                  <a:lnTo>
                    <a:pt x="1125" y="903"/>
                  </a:lnTo>
                  <a:lnTo>
                    <a:pt x="1139" y="884"/>
                  </a:lnTo>
                  <a:lnTo>
                    <a:pt x="1125" y="851"/>
                  </a:lnTo>
                  <a:lnTo>
                    <a:pt x="1125" y="839"/>
                  </a:lnTo>
                  <a:lnTo>
                    <a:pt x="1113" y="813"/>
                  </a:lnTo>
                  <a:close/>
                  <a:moveTo>
                    <a:pt x="1084" y="827"/>
                  </a:moveTo>
                  <a:lnTo>
                    <a:pt x="1077" y="813"/>
                  </a:lnTo>
                  <a:lnTo>
                    <a:pt x="1065" y="832"/>
                  </a:lnTo>
                  <a:lnTo>
                    <a:pt x="1084" y="827"/>
                  </a:lnTo>
                  <a:close/>
                  <a:moveTo>
                    <a:pt x="1014" y="931"/>
                  </a:moveTo>
                  <a:lnTo>
                    <a:pt x="1018" y="924"/>
                  </a:lnTo>
                  <a:lnTo>
                    <a:pt x="1018" y="903"/>
                  </a:lnTo>
                  <a:lnTo>
                    <a:pt x="999" y="903"/>
                  </a:lnTo>
                  <a:lnTo>
                    <a:pt x="1014" y="931"/>
                  </a:lnTo>
                  <a:close/>
                  <a:moveTo>
                    <a:pt x="1958" y="1900"/>
                  </a:moveTo>
                  <a:lnTo>
                    <a:pt x="1932" y="1874"/>
                  </a:lnTo>
                  <a:lnTo>
                    <a:pt x="1920" y="1869"/>
                  </a:lnTo>
                  <a:lnTo>
                    <a:pt x="1932" y="1855"/>
                  </a:lnTo>
                  <a:lnTo>
                    <a:pt x="1906" y="1822"/>
                  </a:lnTo>
                  <a:lnTo>
                    <a:pt x="1899" y="1836"/>
                  </a:lnTo>
                  <a:lnTo>
                    <a:pt x="1913" y="1850"/>
                  </a:lnTo>
                  <a:lnTo>
                    <a:pt x="1906" y="1874"/>
                  </a:lnTo>
                  <a:lnTo>
                    <a:pt x="1906" y="1895"/>
                  </a:lnTo>
                  <a:lnTo>
                    <a:pt x="1880" y="1928"/>
                  </a:lnTo>
                  <a:lnTo>
                    <a:pt x="1861" y="1928"/>
                  </a:lnTo>
                  <a:lnTo>
                    <a:pt x="1854" y="1940"/>
                  </a:lnTo>
                  <a:lnTo>
                    <a:pt x="1873" y="1940"/>
                  </a:lnTo>
                  <a:lnTo>
                    <a:pt x="1873" y="1959"/>
                  </a:lnTo>
                  <a:lnTo>
                    <a:pt x="1847" y="1966"/>
                  </a:lnTo>
                  <a:lnTo>
                    <a:pt x="1847" y="1987"/>
                  </a:lnTo>
                  <a:lnTo>
                    <a:pt x="1887" y="1973"/>
                  </a:lnTo>
                  <a:lnTo>
                    <a:pt x="1913" y="1940"/>
                  </a:lnTo>
                  <a:lnTo>
                    <a:pt x="1968" y="1928"/>
                  </a:lnTo>
                  <a:lnTo>
                    <a:pt x="1987" y="1900"/>
                  </a:lnTo>
                  <a:lnTo>
                    <a:pt x="1958" y="1900"/>
                  </a:lnTo>
                  <a:close/>
                  <a:moveTo>
                    <a:pt x="1809" y="1959"/>
                  </a:moveTo>
                  <a:lnTo>
                    <a:pt x="1781" y="1987"/>
                  </a:lnTo>
                  <a:lnTo>
                    <a:pt x="1741" y="2013"/>
                  </a:lnTo>
                  <a:lnTo>
                    <a:pt x="1684" y="2032"/>
                  </a:lnTo>
                  <a:lnTo>
                    <a:pt x="1651" y="2053"/>
                  </a:lnTo>
                  <a:lnTo>
                    <a:pt x="1630" y="2058"/>
                  </a:lnTo>
                  <a:lnTo>
                    <a:pt x="1604" y="2072"/>
                  </a:lnTo>
                  <a:lnTo>
                    <a:pt x="1604" y="2084"/>
                  </a:lnTo>
                  <a:lnTo>
                    <a:pt x="1630" y="2091"/>
                  </a:lnTo>
                  <a:lnTo>
                    <a:pt x="1677" y="2084"/>
                  </a:lnTo>
                  <a:lnTo>
                    <a:pt x="1722" y="2039"/>
                  </a:lnTo>
                  <a:lnTo>
                    <a:pt x="1755" y="2039"/>
                  </a:lnTo>
                  <a:lnTo>
                    <a:pt x="1762" y="2027"/>
                  </a:lnTo>
                  <a:lnTo>
                    <a:pt x="1788" y="2020"/>
                  </a:lnTo>
                  <a:lnTo>
                    <a:pt x="1828" y="1973"/>
                  </a:lnTo>
                  <a:lnTo>
                    <a:pt x="1814" y="1966"/>
                  </a:lnTo>
                  <a:lnTo>
                    <a:pt x="1809" y="1959"/>
                  </a:lnTo>
                  <a:close/>
                  <a:moveTo>
                    <a:pt x="1906" y="1564"/>
                  </a:moveTo>
                  <a:lnTo>
                    <a:pt x="1920" y="1552"/>
                  </a:lnTo>
                  <a:lnTo>
                    <a:pt x="1899" y="1526"/>
                  </a:lnTo>
                  <a:lnTo>
                    <a:pt x="1873" y="1503"/>
                  </a:lnTo>
                  <a:lnTo>
                    <a:pt x="1869" y="1477"/>
                  </a:lnTo>
                  <a:lnTo>
                    <a:pt x="1854" y="1465"/>
                  </a:lnTo>
                  <a:lnTo>
                    <a:pt x="1850" y="1477"/>
                  </a:lnTo>
                  <a:lnTo>
                    <a:pt x="1854" y="1503"/>
                  </a:lnTo>
                  <a:lnTo>
                    <a:pt x="1906" y="1564"/>
                  </a:lnTo>
                  <a:close/>
                  <a:moveTo>
                    <a:pt x="907" y="177"/>
                  </a:moveTo>
                  <a:lnTo>
                    <a:pt x="954" y="199"/>
                  </a:lnTo>
                  <a:lnTo>
                    <a:pt x="954" y="213"/>
                  </a:lnTo>
                  <a:lnTo>
                    <a:pt x="980" y="232"/>
                  </a:lnTo>
                  <a:lnTo>
                    <a:pt x="980" y="265"/>
                  </a:lnTo>
                  <a:lnTo>
                    <a:pt x="995" y="272"/>
                  </a:lnTo>
                  <a:lnTo>
                    <a:pt x="999" y="265"/>
                  </a:lnTo>
                  <a:lnTo>
                    <a:pt x="1018" y="265"/>
                  </a:lnTo>
                  <a:lnTo>
                    <a:pt x="1025" y="253"/>
                  </a:lnTo>
                  <a:lnTo>
                    <a:pt x="1018" y="206"/>
                  </a:lnTo>
                  <a:lnTo>
                    <a:pt x="1006" y="199"/>
                  </a:lnTo>
                  <a:lnTo>
                    <a:pt x="988" y="177"/>
                  </a:lnTo>
                  <a:lnTo>
                    <a:pt x="973" y="158"/>
                  </a:lnTo>
                  <a:lnTo>
                    <a:pt x="954" y="151"/>
                  </a:lnTo>
                  <a:lnTo>
                    <a:pt x="954" y="139"/>
                  </a:lnTo>
                  <a:lnTo>
                    <a:pt x="973" y="132"/>
                  </a:lnTo>
                  <a:lnTo>
                    <a:pt x="973" y="118"/>
                  </a:lnTo>
                  <a:lnTo>
                    <a:pt x="969" y="113"/>
                  </a:lnTo>
                  <a:lnTo>
                    <a:pt x="969" y="99"/>
                  </a:lnTo>
                  <a:lnTo>
                    <a:pt x="980" y="95"/>
                  </a:lnTo>
                  <a:lnTo>
                    <a:pt x="973" y="87"/>
                  </a:lnTo>
                  <a:lnTo>
                    <a:pt x="988" y="80"/>
                  </a:lnTo>
                  <a:lnTo>
                    <a:pt x="980" y="69"/>
                  </a:lnTo>
                  <a:lnTo>
                    <a:pt x="962" y="80"/>
                  </a:lnTo>
                  <a:lnTo>
                    <a:pt x="947" y="99"/>
                  </a:lnTo>
                  <a:lnTo>
                    <a:pt x="919" y="113"/>
                  </a:lnTo>
                  <a:lnTo>
                    <a:pt x="895" y="139"/>
                  </a:lnTo>
                  <a:lnTo>
                    <a:pt x="914" y="165"/>
                  </a:lnTo>
                  <a:lnTo>
                    <a:pt x="907" y="177"/>
                  </a:lnTo>
                  <a:close/>
                  <a:moveTo>
                    <a:pt x="999" y="284"/>
                  </a:moveTo>
                  <a:lnTo>
                    <a:pt x="999" y="298"/>
                  </a:lnTo>
                  <a:lnTo>
                    <a:pt x="1014" y="291"/>
                  </a:lnTo>
                  <a:lnTo>
                    <a:pt x="999" y="284"/>
                  </a:lnTo>
                  <a:close/>
                  <a:moveTo>
                    <a:pt x="1290" y="0"/>
                  </a:moveTo>
                  <a:lnTo>
                    <a:pt x="1276" y="7"/>
                  </a:lnTo>
                  <a:lnTo>
                    <a:pt x="1283" y="14"/>
                  </a:lnTo>
                  <a:lnTo>
                    <a:pt x="1290" y="0"/>
                  </a:lnTo>
                  <a:close/>
                  <a:moveTo>
                    <a:pt x="1269" y="14"/>
                  </a:moveTo>
                  <a:lnTo>
                    <a:pt x="1240" y="26"/>
                  </a:lnTo>
                  <a:lnTo>
                    <a:pt x="1257" y="35"/>
                  </a:lnTo>
                  <a:lnTo>
                    <a:pt x="1269" y="14"/>
                  </a:lnTo>
                  <a:close/>
                  <a:moveTo>
                    <a:pt x="1158" y="61"/>
                  </a:moveTo>
                  <a:lnTo>
                    <a:pt x="1165" y="61"/>
                  </a:lnTo>
                  <a:lnTo>
                    <a:pt x="1165" y="73"/>
                  </a:lnTo>
                  <a:lnTo>
                    <a:pt x="1143" y="73"/>
                  </a:lnTo>
                  <a:lnTo>
                    <a:pt x="1143" y="87"/>
                  </a:lnTo>
                  <a:lnTo>
                    <a:pt x="1158" y="99"/>
                  </a:lnTo>
                  <a:lnTo>
                    <a:pt x="1151" y="113"/>
                  </a:lnTo>
                  <a:lnTo>
                    <a:pt x="1184" y="99"/>
                  </a:lnTo>
                  <a:lnTo>
                    <a:pt x="1165" y="87"/>
                  </a:lnTo>
                  <a:lnTo>
                    <a:pt x="1169" y="83"/>
                  </a:lnTo>
                  <a:lnTo>
                    <a:pt x="1176" y="80"/>
                  </a:lnTo>
                  <a:lnTo>
                    <a:pt x="1181" y="80"/>
                  </a:lnTo>
                  <a:lnTo>
                    <a:pt x="1184" y="83"/>
                  </a:lnTo>
                  <a:lnTo>
                    <a:pt x="1188" y="83"/>
                  </a:lnTo>
                  <a:lnTo>
                    <a:pt x="1193" y="85"/>
                  </a:lnTo>
                  <a:lnTo>
                    <a:pt x="1198" y="87"/>
                  </a:lnTo>
                  <a:lnTo>
                    <a:pt x="1210" y="95"/>
                  </a:lnTo>
                  <a:lnTo>
                    <a:pt x="1221" y="95"/>
                  </a:lnTo>
                  <a:lnTo>
                    <a:pt x="1217" y="73"/>
                  </a:lnTo>
                  <a:lnTo>
                    <a:pt x="1257" y="69"/>
                  </a:lnTo>
                  <a:lnTo>
                    <a:pt x="1236" y="61"/>
                  </a:lnTo>
                  <a:lnTo>
                    <a:pt x="1240" y="40"/>
                  </a:lnTo>
                  <a:lnTo>
                    <a:pt x="1221" y="47"/>
                  </a:lnTo>
                  <a:lnTo>
                    <a:pt x="1221" y="40"/>
                  </a:lnTo>
                  <a:lnTo>
                    <a:pt x="1217" y="47"/>
                  </a:lnTo>
                  <a:lnTo>
                    <a:pt x="1169" y="40"/>
                  </a:lnTo>
                  <a:lnTo>
                    <a:pt x="1143" y="14"/>
                  </a:lnTo>
                  <a:lnTo>
                    <a:pt x="1132" y="19"/>
                  </a:lnTo>
                  <a:lnTo>
                    <a:pt x="1151" y="35"/>
                  </a:lnTo>
                  <a:lnTo>
                    <a:pt x="1158" y="61"/>
                  </a:lnTo>
                  <a:close/>
                  <a:moveTo>
                    <a:pt x="1106" y="272"/>
                  </a:moveTo>
                  <a:lnTo>
                    <a:pt x="1143" y="258"/>
                  </a:lnTo>
                  <a:lnTo>
                    <a:pt x="1151" y="265"/>
                  </a:lnTo>
                  <a:lnTo>
                    <a:pt x="1158" y="265"/>
                  </a:lnTo>
                  <a:lnTo>
                    <a:pt x="1165" y="284"/>
                  </a:lnTo>
                  <a:lnTo>
                    <a:pt x="1184" y="284"/>
                  </a:lnTo>
                  <a:lnTo>
                    <a:pt x="1191" y="258"/>
                  </a:lnTo>
                  <a:lnTo>
                    <a:pt x="1195" y="253"/>
                  </a:lnTo>
                  <a:lnTo>
                    <a:pt x="1195" y="265"/>
                  </a:lnTo>
                  <a:lnTo>
                    <a:pt x="1217" y="265"/>
                  </a:lnTo>
                  <a:lnTo>
                    <a:pt x="1217" y="253"/>
                  </a:lnTo>
                  <a:lnTo>
                    <a:pt x="1228" y="265"/>
                  </a:lnTo>
                  <a:lnTo>
                    <a:pt x="1228" y="246"/>
                  </a:lnTo>
                  <a:lnTo>
                    <a:pt x="1240" y="239"/>
                  </a:lnTo>
                  <a:lnTo>
                    <a:pt x="1247" y="253"/>
                  </a:lnTo>
                  <a:lnTo>
                    <a:pt x="1257" y="232"/>
                  </a:lnTo>
                  <a:lnTo>
                    <a:pt x="1240" y="220"/>
                  </a:lnTo>
                  <a:lnTo>
                    <a:pt x="1240" y="187"/>
                  </a:lnTo>
                  <a:lnTo>
                    <a:pt x="1221" y="177"/>
                  </a:lnTo>
                  <a:lnTo>
                    <a:pt x="1236" y="173"/>
                  </a:lnTo>
                  <a:lnTo>
                    <a:pt x="1236" y="158"/>
                  </a:lnTo>
                  <a:lnTo>
                    <a:pt x="1228" y="139"/>
                  </a:lnTo>
                  <a:lnTo>
                    <a:pt x="1202" y="118"/>
                  </a:lnTo>
                  <a:lnTo>
                    <a:pt x="1195" y="106"/>
                  </a:lnTo>
                  <a:lnTo>
                    <a:pt x="1184" y="113"/>
                  </a:lnTo>
                  <a:lnTo>
                    <a:pt x="1176" y="125"/>
                  </a:lnTo>
                  <a:lnTo>
                    <a:pt x="1184" y="151"/>
                  </a:lnTo>
                  <a:lnTo>
                    <a:pt x="1202" y="187"/>
                  </a:lnTo>
                  <a:lnTo>
                    <a:pt x="1184" y="177"/>
                  </a:lnTo>
                  <a:lnTo>
                    <a:pt x="1191" y="194"/>
                  </a:lnTo>
                  <a:lnTo>
                    <a:pt x="1169" y="206"/>
                  </a:lnTo>
                  <a:lnTo>
                    <a:pt x="1165" y="199"/>
                  </a:lnTo>
                  <a:lnTo>
                    <a:pt x="1165" y="220"/>
                  </a:lnTo>
                  <a:lnTo>
                    <a:pt x="1151" y="232"/>
                  </a:lnTo>
                  <a:lnTo>
                    <a:pt x="1165" y="239"/>
                  </a:lnTo>
                  <a:lnTo>
                    <a:pt x="1151" y="246"/>
                  </a:lnTo>
                  <a:lnTo>
                    <a:pt x="1143" y="239"/>
                  </a:lnTo>
                  <a:lnTo>
                    <a:pt x="1113" y="239"/>
                  </a:lnTo>
                  <a:lnTo>
                    <a:pt x="1091" y="258"/>
                  </a:lnTo>
                  <a:lnTo>
                    <a:pt x="1077" y="258"/>
                  </a:lnTo>
                  <a:lnTo>
                    <a:pt x="1077" y="276"/>
                  </a:lnTo>
                  <a:lnTo>
                    <a:pt x="1099" y="276"/>
                  </a:lnTo>
                  <a:lnTo>
                    <a:pt x="1106" y="272"/>
                  </a:lnTo>
                  <a:close/>
                  <a:moveTo>
                    <a:pt x="1151" y="276"/>
                  </a:moveTo>
                  <a:lnTo>
                    <a:pt x="1143" y="272"/>
                  </a:lnTo>
                  <a:lnTo>
                    <a:pt x="1139" y="272"/>
                  </a:lnTo>
                  <a:lnTo>
                    <a:pt x="1132" y="276"/>
                  </a:lnTo>
                  <a:lnTo>
                    <a:pt x="1120" y="276"/>
                  </a:lnTo>
                  <a:lnTo>
                    <a:pt x="1106" y="291"/>
                  </a:lnTo>
                  <a:lnTo>
                    <a:pt x="1132" y="310"/>
                  </a:lnTo>
                  <a:lnTo>
                    <a:pt x="1139" y="291"/>
                  </a:lnTo>
                  <a:lnTo>
                    <a:pt x="1151" y="284"/>
                  </a:lnTo>
                  <a:lnTo>
                    <a:pt x="1151" y="276"/>
                  </a:lnTo>
                  <a:close/>
                  <a:moveTo>
                    <a:pt x="1077" y="324"/>
                  </a:moveTo>
                  <a:lnTo>
                    <a:pt x="1091" y="345"/>
                  </a:lnTo>
                  <a:lnTo>
                    <a:pt x="1113" y="336"/>
                  </a:lnTo>
                  <a:lnTo>
                    <a:pt x="1106" y="298"/>
                  </a:lnTo>
                  <a:lnTo>
                    <a:pt x="1099" y="284"/>
                  </a:lnTo>
                  <a:lnTo>
                    <a:pt x="1070" y="284"/>
                  </a:lnTo>
                  <a:lnTo>
                    <a:pt x="1065" y="291"/>
                  </a:lnTo>
                  <a:lnTo>
                    <a:pt x="1065" y="305"/>
                  </a:lnTo>
                  <a:lnTo>
                    <a:pt x="1084" y="305"/>
                  </a:lnTo>
                  <a:lnTo>
                    <a:pt x="1077" y="324"/>
                  </a:lnTo>
                  <a:close/>
                  <a:moveTo>
                    <a:pt x="917" y="640"/>
                  </a:moveTo>
                  <a:lnTo>
                    <a:pt x="945" y="619"/>
                  </a:lnTo>
                  <a:lnTo>
                    <a:pt x="928" y="574"/>
                  </a:lnTo>
                  <a:lnTo>
                    <a:pt x="898" y="555"/>
                  </a:lnTo>
                  <a:lnTo>
                    <a:pt x="884" y="593"/>
                  </a:lnTo>
                  <a:lnTo>
                    <a:pt x="898" y="633"/>
                  </a:lnTo>
                  <a:lnTo>
                    <a:pt x="917" y="640"/>
                  </a:lnTo>
                  <a:close/>
                </a:path>
              </a:pathLst>
            </a:custGeom>
            <a:grpFill/>
            <a:ln w="19050" cap="flat" cmpd="sng">
              <a:solidFill>
                <a:schemeClr val="tx2">
                  <a:lumMod val="60000"/>
                  <a:lumOff val="40000"/>
                </a:schemeClr>
              </a:solidFill>
              <a:prstDash val="solid"/>
              <a:round/>
              <a:headEnd type="none" w="med" len="med"/>
              <a:tailEnd type="none" w="med" len="med"/>
            </a:ln>
            <a:effectLst/>
          </p:spPr>
          <p:txBody>
            <a:bodyPr/>
            <a:lstStyle/>
            <a:p>
              <a:pPr>
                <a:buFontTx/>
                <a:buNone/>
                <a:defRPr/>
              </a:pPr>
              <a:endParaRPr lang="fi-FI" sz="1800">
                <a:solidFill>
                  <a:srgbClr val="000000"/>
                </a:solidFill>
              </a:endParaRPr>
            </a:p>
          </p:txBody>
        </p:sp>
        <p:sp>
          <p:nvSpPr>
            <p:cNvPr id="44" name="Freeform 39"/>
            <p:cNvSpPr>
              <a:spLocks/>
            </p:cNvSpPr>
            <p:nvPr/>
          </p:nvSpPr>
          <p:spPr bwMode="auto">
            <a:xfrm>
              <a:off x="6043613" y="2359025"/>
              <a:ext cx="787400" cy="841375"/>
            </a:xfrm>
            <a:custGeom>
              <a:avLst/>
              <a:gdLst/>
              <a:ahLst/>
              <a:cxnLst>
                <a:cxn ang="0">
                  <a:pos x="345" y="144"/>
                </a:cxn>
                <a:cxn ang="0">
                  <a:pos x="333" y="157"/>
                </a:cxn>
                <a:cxn ang="0">
                  <a:pos x="288" y="173"/>
                </a:cxn>
                <a:cxn ang="0">
                  <a:pos x="244" y="161"/>
                </a:cxn>
                <a:cxn ang="0">
                  <a:pos x="193" y="138"/>
                </a:cxn>
                <a:cxn ang="0">
                  <a:pos x="161" y="77"/>
                </a:cxn>
                <a:cxn ang="0">
                  <a:pos x="167" y="55"/>
                </a:cxn>
                <a:cxn ang="0">
                  <a:pos x="167" y="27"/>
                </a:cxn>
                <a:cxn ang="0">
                  <a:pos x="110" y="6"/>
                </a:cxn>
                <a:cxn ang="0">
                  <a:pos x="61" y="23"/>
                </a:cxn>
                <a:cxn ang="0">
                  <a:pos x="94" y="67"/>
                </a:cxn>
                <a:cxn ang="0">
                  <a:pos x="83" y="94"/>
                </a:cxn>
                <a:cxn ang="0">
                  <a:pos x="16" y="161"/>
                </a:cxn>
                <a:cxn ang="0">
                  <a:pos x="39" y="218"/>
                </a:cxn>
                <a:cxn ang="0">
                  <a:pos x="10" y="246"/>
                </a:cxn>
                <a:cxn ang="0">
                  <a:pos x="16" y="256"/>
                </a:cxn>
                <a:cxn ang="0">
                  <a:pos x="55" y="272"/>
                </a:cxn>
                <a:cxn ang="0">
                  <a:pos x="77" y="268"/>
                </a:cxn>
                <a:cxn ang="0">
                  <a:pos x="89" y="352"/>
                </a:cxn>
                <a:cxn ang="0">
                  <a:pos x="128" y="425"/>
                </a:cxn>
                <a:cxn ang="0">
                  <a:pos x="189" y="530"/>
                </a:cxn>
                <a:cxn ang="0">
                  <a:pos x="211" y="496"/>
                </a:cxn>
                <a:cxn ang="0">
                  <a:pos x="221" y="469"/>
                </a:cxn>
                <a:cxn ang="0">
                  <a:pos x="234" y="429"/>
                </a:cxn>
                <a:cxn ang="0">
                  <a:pos x="228" y="380"/>
                </a:cxn>
                <a:cxn ang="0">
                  <a:pos x="288" y="329"/>
                </a:cxn>
                <a:cxn ang="0">
                  <a:pos x="333" y="291"/>
                </a:cxn>
                <a:cxn ang="0">
                  <a:pos x="345" y="268"/>
                </a:cxn>
                <a:cxn ang="0">
                  <a:pos x="366" y="234"/>
                </a:cxn>
                <a:cxn ang="0">
                  <a:pos x="355" y="205"/>
                </a:cxn>
                <a:cxn ang="0">
                  <a:pos x="349" y="185"/>
                </a:cxn>
                <a:cxn ang="0">
                  <a:pos x="378" y="205"/>
                </a:cxn>
                <a:cxn ang="0">
                  <a:pos x="406" y="234"/>
                </a:cxn>
                <a:cxn ang="0">
                  <a:pos x="422" y="234"/>
                </a:cxn>
                <a:cxn ang="0">
                  <a:pos x="445" y="224"/>
                </a:cxn>
                <a:cxn ang="0">
                  <a:pos x="467" y="173"/>
                </a:cxn>
                <a:cxn ang="0">
                  <a:pos x="496" y="138"/>
                </a:cxn>
                <a:cxn ang="0">
                  <a:pos x="461" y="118"/>
                </a:cxn>
                <a:cxn ang="0">
                  <a:pos x="388" y="173"/>
                </a:cxn>
                <a:cxn ang="0">
                  <a:pos x="372" y="167"/>
                </a:cxn>
                <a:cxn ang="0">
                  <a:pos x="355" y="151"/>
                </a:cxn>
              </a:cxnLst>
              <a:rect l="0" t="0" r="r" b="b"/>
              <a:pathLst>
                <a:path w="496" h="530">
                  <a:moveTo>
                    <a:pt x="355" y="151"/>
                  </a:moveTo>
                  <a:lnTo>
                    <a:pt x="345" y="144"/>
                  </a:lnTo>
                  <a:lnTo>
                    <a:pt x="333" y="144"/>
                  </a:lnTo>
                  <a:lnTo>
                    <a:pt x="333" y="157"/>
                  </a:lnTo>
                  <a:lnTo>
                    <a:pt x="339" y="185"/>
                  </a:lnTo>
                  <a:lnTo>
                    <a:pt x="288" y="173"/>
                  </a:lnTo>
                  <a:lnTo>
                    <a:pt x="272" y="157"/>
                  </a:lnTo>
                  <a:lnTo>
                    <a:pt x="244" y="161"/>
                  </a:lnTo>
                  <a:lnTo>
                    <a:pt x="240" y="151"/>
                  </a:lnTo>
                  <a:lnTo>
                    <a:pt x="193" y="138"/>
                  </a:lnTo>
                  <a:lnTo>
                    <a:pt x="193" y="100"/>
                  </a:lnTo>
                  <a:lnTo>
                    <a:pt x="161" y="77"/>
                  </a:lnTo>
                  <a:lnTo>
                    <a:pt x="150" y="67"/>
                  </a:lnTo>
                  <a:lnTo>
                    <a:pt x="167" y="55"/>
                  </a:lnTo>
                  <a:lnTo>
                    <a:pt x="154" y="39"/>
                  </a:lnTo>
                  <a:lnTo>
                    <a:pt x="167" y="27"/>
                  </a:lnTo>
                  <a:lnTo>
                    <a:pt x="144" y="0"/>
                  </a:lnTo>
                  <a:lnTo>
                    <a:pt x="110" y="6"/>
                  </a:lnTo>
                  <a:lnTo>
                    <a:pt x="106" y="17"/>
                  </a:lnTo>
                  <a:lnTo>
                    <a:pt x="61" y="23"/>
                  </a:lnTo>
                  <a:lnTo>
                    <a:pt x="67" y="45"/>
                  </a:lnTo>
                  <a:lnTo>
                    <a:pt x="94" y="67"/>
                  </a:lnTo>
                  <a:lnTo>
                    <a:pt x="83" y="77"/>
                  </a:lnTo>
                  <a:lnTo>
                    <a:pt x="83" y="94"/>
                  </a:lnTo>
                  <a:lnTo>
                    <a:pt x="45" y="151"/>
                  </a:lnTo>
                  <a:lnTo>
                    <a:pt x="16" y="161"/>
                  </a:lnTo>
                  <a:lnTo>
                    <a:pt x="51" y="205"/>
                  </a:lnTo>
                  <a:lnTo>
                    <a:pt x="39" y="218"/>
                  </a:lnTo>
                  <a:lnTo>
                    <a:pt x="0" y="228"/>
                  </a:lnTo>
                  <a:lnTo>
                    <a:pt x="10" y="246"/>
                  </a:lnTo>
                  <a:lnTo>
                    <a:pt x="33" y="246"/>
                  </a:lnTo>
                  <a:lnTo>
                    <a:pt x="16" y="256"/>
                  </a:lnTo>
                  <a:lnTo>
                    <a:pt x="39" y="285"/>
                  </a:lnTo>
                  <a:lnTo>
                    <a:pt x="55" y="272"/>
                  </a:lnTo>
                  <a:lnTo>
                    <a:pt x="71" y="252"/>
                  </a:lnTo>
                  <a:lnTo>
                    <a:pt x="77" y="268"/>
                  </a:lnTo>
                  <a:lnTo>
                    <a:pt x="89" y="272"/>
                  </a:lnTo>
                  <a:lnTo>
                    <a:pt x="89" y="352"/>
                  </a:lnTo>
                  <a:lnTo>
                    <a:pt x="116" y="396"/>
                  </a:lnTo>
                  <a:lnTo>
                    <a:pt x="128" y="425"/>
                  </a:lnTo>
                  <a:lnTo>
                    <a:pt x="173" y="512"/>
                  </a:lnTo>
                  <a:lnTo>
                    <a:pt x="189" y="530"/>
                  </a:lnTo>
                  <a:lnTo>
                    <a:pt x="217" y="508"/>
                  </a:lnTo>
                  <a:lnTo>
                    <a:pt x="211" y="496"/>
                  </a:lnTo>
                  <a:lnTo>
                    <a:pt x="221" y="486"/>
                  </a:lnTo>
                  <a:lnTo>
                    <a:pt x="221" y="469"/>
                  </a:lnTo>
                  <a:lnTo>
                    <a:pt x="217" y="463"/>
                  </a:lnTo>
                  <a:lnTo>
                    <a:pt x="234" y="429"/>
                  </a:lnTo>
                  <a:lnTo>
                    <a:pt x="228" y="419"/>
                  </a:lnTo>
                  <a:lnTo>
                    <a:pt x="228" y="380"/>
                  </a:lnTo>
                  <a:lnTo>
                    <a:pt x="244" y="374"/>
                  </a:lnTo>
                  <a:lnTo>
                    <a:pt x="288" y="329"/>
                  </a:lnTo>
                  <a:lnTo>
                    <a:pt x="288" y="313"/>
                  </a:lnTo>
                  <a:lnTo>
                    <a:pt x="333" y="291"/>
                  </a:lnTo>
                  <a:lnTo>
                    <a:pt x="327" y="279"/>
                  </a:lnTo>
                  <a:lnTo>
                    <a:pt x="345" y="268"/>
                  </a:lnTo>
                  <a:lnTo>
                    <a:pt x="372" y="268"/>
                  </a:lnTo>
                  <a:lnTo>
                    <a:pt x="366" y="234"/>
                  </a:lnTo>
                  <a:lnTo>
                    <a:pt x="345" y="224"/>
                  </a:lnTo>
                  <a:lnTo>
                    <a:pt x="355" y="205"/>
                  </a:lnTo>
                  <a:lnTo>
                    <a:pt x="345" y="195"/>
                  </a:lnTo>
                  <a:lnTo>
                    <a:pt x="349" y="185"/>
                  </a:lnTo>
                  <a:lnTo>
                    <a:pt x="366" y="185"/>
                  </a:lnTo>
                  <a:lnTo>
                    <a:pt x="378" y="205"/>
                  </a:lnTo>
                  <a:lnTo>
                    <a:pt x="416" y="205"/>
                  </a:lnTo>
                  <a:lnTo>
                    <a:pt x="406" y="234"/>
                  </a:lnTo>
                  <a:lnTo>
                    <a:pt x="416" y="240"/>
                  </a:lnTo>
                  <a:lnTo>
                    <a:pt x="422" y="234"/>
                  </a:lnTo>
                  <a:lnTo>
                    <a:pt x="433" y="262"/>
                  </a:lnTo>
                  <a:lnTo>
                    <a:pt x="445" y="224"/>
                  </a:lnTo>
                  <a:lnTo>
                    <a:pt x="461" y="218"/>
                  </a:lnTo>
                  <a:lnTo>
                    <a:pt x="467" y="173"/>
                  </a:lnTo>
                  <a:lnTo>
                    <a:pt x="483" y="161"/>
                  </a:lnTo>
                  <a:lnTo>
                    <a:pt x="496" y="138"/>
                  </a:lnTo>
                  <a:lnTo>
                    <a:pt x="477" y="134"/>
                  </a:lnTo>
                  <a:lnTo>
                    <a:pt x="461" y="118"/>
                  </a:lnTo>
                  <a:lnTo>
                    <a:pt x="400" y="151"/>
                  </a:lnTo>
                  <a:lnTo>
                    <a:pt x="388" y="173"/>
                  </a:lnTo>
                  <a:lnTo>
                    <a:pt x="378" y="179"/>
                  </a:lnTo>
                  <a:lnTo>
                    <a:pt x="372" y="167"/>
                  </a:lnTo>
                  <a:lnTo>
                    <a:pt x="349" y="161"/>
                  </a:lnTo>
                  <a:lnTo>
                    <a:pt x="355" y="151"/>
                  </a:lnTo>
                  <a:lnTo>
                    <a:pt x="355" y="151"/>
                  </a:lnTo>
                  <a:close/>
                </a:path>
              </a:pathLst>
            </a:custGeom>
            <a:grpFill/>
            <a:ln w="19050" cap="flat" cmpd="sng">
              <a:solidFill>
                <a:schemeClr val="tx2">
                  <a:lumMod val="60000"/>
                  <a:lumOff val="40000"/>
                </a:schemeClr>
              </a:solidFill>
              <a:prstDash val="solid"/>
              <a:miter lim="800000"/>
              <a:headEnd type="none" w="med" len="med"/>
              <a:tailEnd type="none" w="med" len="med"/>
            </a:ln>
            <a:effectLst/>
          </p:spPr>
          <p:txBody>
            <a:bodyPr/>
            <a:lstStyle/>
            <a:p>
              <a:pPr>
                <a:buFontTx/>
                <a:buNone/>
                <a:defRPr/>
              </a:pPr>
              <a:endParaRPr lang="fi-FI" sz="1800">
                <a:solidFill>
                  <a:srgbClr val="000000"/>
                </a:solidFill>
              </a:endParaRPr>
            </a:p>
          </p:txBody>
        </p:sp>
      </p:grpSp>
      <p:sp>
        <p:nvSpPr>
          <p:cNvPr id="45" name="Rounded Rectangle 39"/>
          <p:cNvSpPr/>
          <p:nvPr userDrawn="1"/>
        </p:nvSpPr>
        <p:spPr bwMode="auto">
          <a:xfrm>
            <a:off x="255751" y="2931703"/>
            <a:ext cx="7333593" cy="2783297"/>
          </a:xfrm>
          <a:prstGeom prst="roundRect">
            <a:avLst/>
          </a:prstGeom>
          <a:gradFill flip="none" rotWithShape="1">
            <a:gsLst>
              <a:gs pos="0">
                <a:schemeClr val="bg1">
                  <a:alpha val="60000"/>
                </a:schemeClr>
              </a:gs>
              <a:gs pos="100000">
                <a:schemeClr val="bg1">
                  <a:alpha val="0"/>
                </a:schemeClr>
              </a:gs>
            </a:gsLst>
            <a:path path="rect">
              <a:fillToRect l="50000" t="50000" r="50000" b="50000"/>
            </a:path>
            <a:tileRect/>
          </a:gra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dirty="0">
              <a:solidFill>
                <a:srgbClr val="000000"/>
              </a:solidFill>
              <a:latin typeface="Arial" charset="0"/>
            </a:endParaRPr>
          </a:p>
        </p:txBody>
      </p:sp>
      <p:sp>
        <p:nvSpPr>
          <p:cNvPr id="46" name="Rounded Rectangle 40"/>
          <p:cNvSpPr/>
          <p:nvPr userDrawn="1"/>
        </p:nvSpPr>
        <p:spPr bwMode="auto">
          <a:xfrm>
            <a:off x="180160" y="386414"/>
            <a:ext cx="8240686" cy="2923302"/>
          </a:xfrm>
          <a:prstGeom prst="roundRect">
            <a:avLst/>
          </a:prstGeom>
          <a:gradFill flip="none" rotWithShape="1">
            <a:gsLst>
              <a:gs pos="0">
                <a:schemeClr val="bg1">
                  <a:alpha val="60000"/>
                </a:schemeClr>
              </a:gs>
              <a:gs pos="100000">
                <a:schemeClr val="bg1">
                  <a:alpha val="0"/>
                </a:schemeClr>
              </a:gs>
            </a:gsLst>
            <a:path path="rect">
              <a:fillToRect l="50000" t="50000" r="50000" b="50000"/>
            </a:path>
            <a:tileRect/>
          </a:gra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47" name="Rectangle 41"/>
          <p:cNvSpPr/>
          <p:nvPr userDrawn="1"/>
        </p:nvSpPr>
        <p:spPr bwMode="auto">
          <a:xfrm>
            <a:off x="6765401" y="3099710"/>
            <a:ext cx="2378599" cy="1808863"/>
          </a:xfrm>
          <a:prstGeom prst="rect">
            <a:avLst/>
          </a:prstGeom>
          <a:gradFill flip="none" rotWithShape="1">
            <a:gsLst>
              <a:gs pos="100000">
                <a:schemeClr val="bg1">
                  <a:alpha val="0"/>
                </a:schemeClr>
              </a:gs>
              <a:gs pos="10000">
                <a:schemeClr val="bg1">
                  <a:alpha val="76000"/>
                </a:schemeClr>
              </a:gs>
            </a:gsLst>
            <a:lin ang="13500000" scaled="1"/>
            <a:tileRect/>
          </a:gra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48" name="Rectangle 10"/>
          <p:cNvSpPr/>
          <p:nvPr userDrawn="1"/>
        </p:nvSpPr>
        <p:spPr bwMode="auto">
          <a:xfrm>
            <a:off x="0" y="5199783"/>
            <a:ext cx="9144000" cy="495617"/>
          </a:xfrm>
          <a:prstGeom prst="rect">
            <a:avLst/>
          </a:prstGeom>
          <a:solidFill>
            <a:schemeClr val="bg1"/>
          </a:soli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49" name="Rounded Rectangle 25"/>
          <p:cNvSpPr/>
          <p:nvPr userDrawn="1"/>
        </p:nvSpPr>
        <p:spPr bwMode="auto">
          <a:xfrm>
            <a:off x="0" y="58802"/>
            <a:ext cx="9144000" cy="5418190"/>
          </a:xfrm>
          <a:prstGeom prst="roundRect">
            <a:avLst>
              <a:gd name="adj" fmla="val 6460"/>
            </a:avLst>
          </a:prstGeom>
          <a:solidFill>
            <a:schemeClr val="bg1">
              <a:alpha val="40000"/>
            </a:schemeClr>
          </a:solidFill>
          <a:ln w="9525" cap="flat" cmpd="sng" algn="ctr">
            <a:noFill/>
            <a:prstDash val="solid"/>
            <a:round/>
            <a:headEnd type="none" w="med" len="med"/>
            <a:tailEnd type="none" w="med" len="med"/>
          </a:ln>
          <a:effectLst/>
        </p:spPr>
        <p:txBody>
          <a:bodyPr lIns="74277" tIns="35653" rIns="74277" bIns="35653"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pic>
        <p:nvPicPr>
          <p:cNvPr id="50" name="Picture 15" descr="NSN-logo_PPT"/>
          <p:cNvPicPr>
            <a:picLocks noChangeAspect="1" noChangeArrowheads="1"/>
          </p:cNvPicPr>
          <p:nvPr userDrawn="1"/>
        </p:nvPicPr>
        <p:blipFill>
          <a:blip r:embed="rId3" cstate="print"/>
          <a:srcRect/>
          <a:stretch>
            <a:fillRect/>
          </a:stretch>
        </p:blipFill>
        <p:spPr bwMode="auto">
          <a:xfrm>
            <a:off x="8050449" y="5199782"/>
            <a:ext cx="837801" cy="393414"/>
          </a:xfrm>
          <a:prstGeom prst="rect">
            <a:avLst/>
          </a:prstGeom>
          <a:noFill/>
          <a:ln w="9525">
            <a:noFill/>
            <a:miter lim="800000"/>
            <a:headEnd/>
            <a:tailEnd/>
          </a:ln>
        </p:spPr>
      </p:pic>
      <p:sp>
        <p:nvSpPr>
          <p:cNvPr id="51" name="Rectangle 34"/>
          <p:cNvSpPr>
            <a:spLocks noChangeArrowheads="1"/>
          </p:cNvSpPr>
          <p:nvPr userDrawn="1"/>
        </p:nvSpPr>
        <p:spPr bwMode="auto">
          <a:xfrm>
            <a:off x="243152" y="5492393"/>
            <a:ext cx="6846031" cy="127404"/>
          </a:xfrm>
          <a:prstGeom prst="rect">
            <a:avLst/>
          </a:prstGeom>
          <a:noFill/>
          <a:ln w="9525" algn="ctr">
            <a:noFill/>
            <a:miter lim="800000"/>
            <a:headEnd/>
            <a:tailEnd/>
          </a:ln>
          <a:effectLst/>
        </p:spPr>
        <p:txBody>
          <a:bodyPr lIns="0" tIns="0" rIns="0" bIns="0"/>
          <a:lstStyle/>
          <a:p>
            <a:pPr>
              <a:buFontTx/>
              <a:buNone/>
              <a:tabLst>
                <a:tab pos="220108" algn="l"/>
                <a:tab pos="1847331" algn="l"/>
              </a:tabLst>
              <a:defRPr/>
            </a:pPr>
            <a:fld id="{33C0F105-7457-41DC-8FE3-D73820F324DD}" type="slidenum">
              <a:rPr sz="700" noProof="1">
                <a:solidFill>
                  <a:srgbClr val="68717A">
                    <a:lumMod val="75000"/>
                  </a:srgbClr>
                </a:solidFill>
              </a:rPr>
              <a:pPr>
                <a:buFontTx/>
                <a:buNone/>
                <a:tabLst>
                  <a:tab pos="220108" algn="l"/>
                  <a:tab pos="1847331" algn="l"/>
                </a:tabLst>
                <a:defRPr/>
              </a:pPr>
              <a:t>‹#›</a:t>
            </a:fld>
            <a:r>
              <a:rPr lang="fi-FI" sz="700" dirty="0">
                <a:solidFill>
                  <a:srgbClr val="68717A">
                    <a:lumMod val="75000"/>
                  </a:srgbClr>
                </a:solidFill>
              </a:rPr>
              <a:t>	</a:t>
            </a:r>
            <a:r>
              <a:rPr lang="en-US" sz="700" dirty="0">
                <a:solidFill>
                  <a:srgbClr val="68717A">
                    <a:lumMod val="75000"/>
                  </a:srgbClr>
                </a:solidFill>
              </a:rPr>
              <a:t>© Nokia Siemens Networks</a:t>
            </a:r>
            <a:endParaRPr lang="de-DE" sz="700" noProof="1">
              <a:solidFill>
                <a:srgbClr val="68717A">
                  <a:lumMod val="75000"/>
                </a:srgb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48"/>
          <p:cNvGrpSpPr>
            <a:grpSpLocks/>
          </p:cNvGrpSpPr>
          <p:nvPr userDrawn="1"/>
        </p:nvGrpSpPr>
        <p:grpSpPr bwMode="auto">
          <a:xfrm>
            <a:off x="7841314" y="737826"/>
            <a:ext cx="1057016" cy="1309045"/>
            <a:chOff x="10082213" y="678656"/>
            <a:chExt cx="1130300" cy="1259680"/>
          </a:xfrm>
        </p:grpSpPr>
        <p:sp>
          <p:nvSpPr>
            <p:cNvPr id="6" name="Rounded Rectangle 24"/>
            <p:cNvSpPr/>
            <p:nvPr userDrawn="1"/>
          </p:nvSpPr>
          <p:spPr bwMode="auto">
            <a:xfrm>
              <a:off x="10082213" y="678656"/>
              <a:ext cx="519113" cy="519113"/>
            </a:xfrm>
            <a:prstGeom prst="roundRect">
              <a:avLst>
                <a:gd name="adj" fmla="val 13644"/>
              </a:avLst>
            </a:prstGeom>
            <a:blipFill>
              <a:blip r:embed="rId2" cstate="print">
                <a:lum bright="10000"/>
              </a:blip>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7" name="Rounded Rectangle 25"/>
            <p:cNvSpPr/>
            <p:nvPr userDrawn="1"/>
          </p:nvSpPr>
          <p:spPr bwMode="auto">
            <a:xfrm>
              <a:off x="10720389" y="825501"/>
              <a:ext cx="377824" cy="377824"/>
            </a:xfrm>
            <a:prstGeom prst="roundRect">
              <a:avLst>
                <a:gd name="adj" fmla="val 14400"/>
              </a:avLst>
            </a:prstGeom>
            <a:blipFill>
              <a:blip r:embed="rId3"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grpSp>
          <p:nvGrpSpPr>
            <p:cNvPr id="4" name="Group 218"/>
            <p:cNvGrpSpPr>
              <a:grpSpLocks/>
            </p:cNvGrpSpPr>
            <p:nvPr userDrawn="1"/>
          </p:nvGrpSpPr>
          <p:grpSpPr bwMode="auto">
            <a:xfrm>
              <a:off x="10564815" y="1290638"/>
              <a:ext cx="647698" cy="647698"/>
              <a:chOff x="4424" y="0"/>
              <a:chExt cx="268" cy="268"/>
            </a:xfrm>
            <a:effectLst>
              <a:glow rad="63500">
                <a:schemeClr val="accent3">
                  <a:satMod val="175000"/>
                  <a:alpha val="40000"/>
                </a:schemeClr>
              </a:glow>
              <a:outerShdw blurRad="50800" dist="38100" dir="5400000" algn="t" rotWithShape="0">
                <a:prstClr val="black">
                  <a:alpha val="40000"/>
                </a:prstClr>
              </a:outerShdw>
            </a:effectLst>
          </p:grpSpPr>
          <p:sp>
            <p:nvSpPr>
              <p:cNvPr id="9" name="Freeform 219"/>
              <p:cNvSpPr>
                <a:spLocks/>
              </p:cNvSpPr>
              <p:nvPr/>
            </p:nvSpPr>
            <p:spPr bwMode="auto">
              <a:xfrm>
                <a:off x="4427" y="3"/>
                <a:ext cx="262" cy="261"/>
              </a:xfrm>
              <a:custGeom>
                <a:avLst/>
                <a:gdLst/>
                <a:ahLst/>
                <a:cxnLst>
                  <a:cxn ang="0">
                    <a:pos x="554" y="492"/>
                  </a:cxn>
                  <a:cxn ang="0">
                    <a:pos x="492" y="554"/>
                  </a:cxn>
                  <a:cxn ang="0">
                    <a:pos x="63" y="554"/>
                  </a:cxn>
                  <a:cxn ang="0">
                    <a:pos x="0" y="492"/>
                  </a:cxn>
                  <a:cxn ang="0">
                    <a:pos x="0" y="63"/>
                  </a:cxn>
                  <a:cxn ang="0">
                    <a:pos x="63" y="0"/>
                  </a:cxn>
                  <a:cxn ang="0">
                    <a:pos x="492" y="0"/>
                  </a:cxn>
                  <a:cxn ang="0">
                    <a:pos x="554" y="63"/>
                  </a:cxn>
                  <a:cxn ang="0">
                    <a:pos x="554" y="492"/>
                  </a:cxn>
                </a:cxnLst>
                <a:rect l="0" t="0" r="r" b="b"/>
                <a:pathLst>
                  <a:path w="554" h="554">
                    <a:moveTo>
                      <a:pt x="554" y="492"/>
                    </a:moveTo>
                    <a:cubicBezTo>
                      <a:pt x="554" y="526"/>
                      <a:pt x="526" y="554"/>
                      <a:pt x="492" y="554"/>
                    </a:cubicBezTo>
                    <a:cubicBezTo>
                      <a:pt x="63" y="554"/>
                      <a:pt x="63" y="554"/>
                      <a:pt x="63" y="554"/>
                    </a:cubicBezTo>
                    <a:cubicBezTo>
                      <a:pt x="29" y="554"/>
                      <a:pt x="0" y="526"/>
                      <a:pt x="0" y="492"/>
                    </a:cubicBezTo>
                    <a:cubicBezTo>
                      <a:pt x="0" y="63"/>
                      <a:pt x="0" y="63"/>
                      <a:pt x="0" y="63"/>
                    </a:cubicBezTo>
                    <a:cubicBezTo>
                      <a:pt x="0" y="28"/>
                      <a:pt x="29" y="0"/>
                      <a:pt x="63" y="0"/>
                    </a:cubicBezTo>
                    <a:cubicBezTo>
                      <a:pt x="492" y="0"/>
                      <a:pt x="492" y="0"/>
                      <a:pt x="492" y="0"/>
                    </a:cubicBezTo>
                    <a:cubicBezTo>
                      <a:pt x="526" y="0"/>
                      <a:pt x="554" y="28"/>
                      <a:pt x="554" y="63"/>
                    </a:cubicBezTo>
                    <a:lnTo>
                      <a:pt x="554" y="492"/>
                    </a:lnTo>
                    <a:close/>
                  </a:path>
                </a:pathLst>
              </a:custGeom>
              <a:gradFill rotWithShape="0">
                <a:gsLst>
                  <a:gs pos="0">
                    <a:srgbClr val="FFAF00">
                      <a:gamma/>
                      <a:tint val="50980"/>
                      <a:invGamma/>
                    </a:srgbClr>
                  </a:gs>
                  <a:gs pos="100000">
                    <a:srgbClr val="FFAF00"/>
                  </a:gs>
                </a:gsLst>
                <a:lin ang="5400000" scaled="1"/>
              </a:gradFill>
              <a:ln w="9525">
                <a:noFill/>
                <a:round/>
                <a:headEnd/>
                <a:tailEnd/>
              </a:ln>
            </p:spPr>
            <p:txBody>
              <a:bodyPr/>
              <a:lstStyle/>
              <a:p>
                <a:pPr>
                  <a:buFontTx/>
                  <a:buNone/>
                  <a:defRPr/>
                </a:pPr>
                <a:endParaRPr lang="fi-FI" sz="1800">
                  <a:solidFill>
                    <a:srgbClr val="000000"/>
                  </a:solidFill>
                </a:endParaRPr>
              </a:p>
            </p:txBody>
          </p:sp>
          <p:sp>
            <p:nvSpPr>
              <p:cNvPr id="10" name="Freeform 220"/>
              <p:cNvSpPr>
                <a:spLocks noEditPoints="1"/>
              </p:cNvSpPr>
              <p:nvPr/>
            </p:nvSpPr>
            <p:spPr bwMode="auto">
              <a:xfrm>
                <a:off x="4424" y="0"/>
                <a:ext cx="268" cy="268"/>
              </a:xfrm>
              <a:custGeom>
                <a:avLst/>
                <a:gdLst/>
                <a:ahLst/>
                <a:cxnLst>
                  <a:cxn ang="0">
                    <a:pos x="69" y="567"/>
                  </a:cxn>
                  <a:cxn ang="0">
                    <a:pos x="0" y="498"/>
                  </a:cxn>
                  <a:cxn ang="0">
                    <a:pos x="0" y="69"/>
                  </a:cxn>
                  <a:cxn ang="0">
                    <a:pos x="69" y="0"/>
                  </a:cxn>
                  <a:cxn ang="0">
                    <a:pos x="498" y="0"/>
                  </a:cxn>
                  <a:cxn ang="0">
                    <a:pos x="567" y="68"/>
                  </a:cxn>
                  <a:cxn ang="0">
                    <a:pos x="567" y="68"/>
                  </a:cxn>
                  <a:cxn ang="0">
                    <a:pos x="567" y="498"/>
                  </a:cxn>
                  <a:cxn ang="0">
                    <a:pos x="498" y="567"/>
                  </a:cxn>
                  <a:cxn ang="0">
                    <a:pos x="69" y="567"/>
                  </a:cxn>
                  <a:cxn ang="0">
                    <a:pos x="13" y="69"/>
                  </a:cxn>
                  <a:cxn ang="0">
                    <a:pos x="13" y="498"/>
                  </a:cxn>
                  <a:cxn ang="0">
                    <a:pos x="69" y="554"/>
                  </a:cxn>
                  <a:cxn ang="0">
                    <a:pos x="498" y="554"/>
                  </a:cxn>
                  <a:cxn ang="0">
                    <a:pos x="554" y="498"/>
                  </a:cxn>
                  <a:cxn ang="0">
                    <a:pos x="554" y="69"/>
                  </a:cxn>
                  <a:cxn ang="0">
                    <a:pos x="554" y="69"/>
                  </a:cxn>
                  <a:cxn ang="0">
                    <a:pos x="498" y="13"/>
                  </a:cxn>
                  <a:cxn ang="0">
                    <a:pos x="69" y="13"/>
                  </a:cxn>
                  <a:cxn ang="0">
                    <a:pos x="13" y="69"/>
                  </a:cxn>
                </a:cxnLst>
                <a:rect l="0" t="0" r="r" b="b"/>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5" y="0"/>
                      <a:pt x="566" y="30"/>
                      <a:pt x="567" y="68"/>
                    </a:cubicBezTo>
                    <a:cubicBezTo>
                      <a:pt x="567" y="68"/>
                      <a:pt x="567" y="68"/>
                      <a:pt x="567" y="68"/>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3" y="529"/>
                      <a:pt x="38" y="554"/>
                      <a:pt x="69" y="554"/>
                    </a:cubicBezTo>
                    <a:cubicBezTo>
                      <a:pt x="498" y="554"/>
                      <a:pt x="498" y="554"/>
                      <a:pt x="498" y="554"/>
                    </a:cubicBezTo>
                    <a:cubicBezTo>
                      <a:pt x="529" y="554"/>
                      <a:pt x="554" y="529"/>
                      <a:pt x="554" y="498"/>
                    </a:cubicBezTo>
                    <a:cubicBezTo>
                      <a:pt x="554" y="69"/>
                      <a:pt x="554" y="69"/>
                      <a:pt x="554" y="69"/>
                    </a:cubicBezTo>
                    <a:cubicBezTo>
                      <a:pt x="554" y="69"/>
                      <a:pt x="554" y="69"/>
                      <a:pt x="554" y="69"/>
                    </a:cubicBezTo>
                    <a:cubicBezTo>
                      <a:pt x="554" y="38"/>
                      <a:pt x="529" y="13"/>
                      <a:pt x="498" y="13"/>
                    </a:cubicBezTo>
                    <a:cubicBezTo>
                      <a:pt x="69" y="13"/>
                      <a:pt x="69" y="13"/>
                      <a:pt x="69" y="13"/>
                    </a:cubicBezTo>
                    <a:cubicBezTo>
                      <a:pt x="38" y="13"/>
                      <a:pt x="13" y="38"/>
                      <a:pt x="13" y="69"/>
                    </a:cubicBezTo>
                    <a:close/>
                  </a:path>
                </a:pathLst>
              </a:custGeom>
              <a:solidFill>
                <a:schemeClr val="bg1"/>
              </a:solidFill>
              <a:ln w="9525">
                <a:noFill/>
                <a:round/>
                <a:headEnd/>
                <a:tailEnd/>
              </a:ln>
            </p:spPr>
            <p:txBody>
              <a:bodyPr/>
              <a:lstStyle/>
              <a:p>
                <a:pPr>
                  <a:buFontTx/>
                  <a:buNone/>
                  <a:defRPr/>
                </a:pPr>
                <a:endParaRPr lang="fi-FI" sz="1800">
                  <a:solidFill>
                    <a:srgbClr val="000000"/>
                  </a:solidFill>
                </a:endParaRPr>
              </a:p>
            </p:txBody>
          </p:sp>
          <p:sp>
            <p:nvSpPr>
              <p:cNvPr id="11" name="Freeform 221"/>
              <p:cNvSpPr>
                <a:spLocks/>
              </p:cNvSpPr>
              <p:nvPr/>
            </p:nvSpPr>
            <p:spPr bwMode="auto">
              <a:xfrm>
                <a:off x="4608" y="65"/>
                <a:ext cx="17" cy="58"/>
              </a:xfrm>
              <a:custGeom>
                <a:avLst/>
                <a:gdLst/>
                <a:ahLst/>
                <a:cxnLst>
                  <a:cxn ang="0">
                    <a:pos x="2" y="120"/>
                  </a:cxn>
                  <a:cxn ang="0">
                    <a:pos x="2" y="111"/>
                  </a:cxn>
                  <a:cxn ang="0">
                    <a:pos x="23" y="61"/>
                  </a:cxn>
                  <a:cxn ang="0">
                    <a:pos x="2" y="11"/>
                  </a:cxn>
                  <a:cxn ang="0">
                    <a:pos x="2" y="2"/>
                  </a:cxn>
                  <a:cxn ang="0">
                    <a:pos x="11" y="2"/>
                  </a:cxn>
                  <a:cxn ang="0">
                    <a:pos x="36" y="61"/>
                  </a:cxn>
                  <a:cxn ang="0">
                    <a:pos x="11" y="120"/>
                  </a:cxn>
                  <a:cxn ang="0">
                    <a:pos x="7" y="122"/>
                  </a:cxn>
                  <a:cxn ang="0">
                    <a:pos x="2" y="120"/>
                  </a:cxn>
                </a:cxnLst>
                <a:rect l="0" t="0" r="r" b="b"/>
                <a:pathLst>
                  <a:path w="36" h="122">
                    <a:moveTo>
                      <a:pt x="2" y="120"/>
                    </a:moveTo>
                    <a:cubicBezTo>
                      <a:pt x="0" y="117"/>
                      <a:pt x="0" y="113"/>
                      <a:pt x="2" y="111"/>
                    </a:cubicBezTo>
                    <a:cubicBezTo>
                      <a:pt x="15" y="98"/>
                      <a:pt x="23" y="80"/>
                      <a:pt x="23" y="61"/>
                    </a:cubicBezTo>
                    <a:cubicBezTo>
                      <a:pt x="23" y="42"/>
                      <a:pt x="15" y="24"/>
                      <a:pt x="2" y="11"/>
                    </a:cubicBezTo>
                    <a:cubicBezTo>
                      <a:pt x="0" y="9"/>
                      <a:pt x="0" y="5"/>
                      <a:pt x="2" y="2"/>
                    </a:cubicBezTo>
                    <a:cubicBezTo>
                      <a:pt x="5" y="0"/>
                      <a:pt x="9" y="0"/>
                      <a:pt x="11" y="2"/>
                    </a:cubicBezTo>
                    <a:cubicBezTo>
                      <a:pt x="26" y="17"/>
                      <a:pt x="36" y="38"/>
                      <a:pt x="36" y="61"/>
                    </a:cubicBezTo>
                    <a:cubicBezTo>
                      <a:pt x="36" y="84"/>
                      <a:pt x="26" y="105"/>
                      <a:pt x="11" y="120"/>
                    </a:cubicBezTo>
                    <a:cubicBezTo>
                      <a:pt x="10" y="121"/>
                      <a:pt x="8" y="122"/>
                      <a:pt x="7" y="122"/>
                    </a:cubicBezTo>
                    <a:cubicBezTo>
                      <a:pt x="5" y="122"/>
                      <a:pt x="3" y="121"/>
                      <a:pt x="2" y="120"/>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2" name="Freeform 222"/>
              <p:cNvSpPr>
                <a:spLocks/>
              </p:cNvSpPr>
              <p:nvPr/>
            </p:nvSpPr>
            <p:spPr bwMode="auto">
              <a:xfrm>
                <a:off x="4618" y="52"/>
                <a:ext cx="22" cy="84"/>
              </a:xfrm>
              <a:custGeom>
                <a:avLst/>
                <a:gdLst/>
                <a:ahLst/>
                <a:cxnLst>
                  <a:cxn ang="0">
                    <a:pos x="2" y="174"/>
                  </a:cxn>
                  <a:cxn ang="0">
                    <a:pos x="2" y="165"/>
                  </a:cxn>
                  <a:cxn ang="0">
                    <a:pos x="34" y="88"/>
                  </a:cxn>
                  <a:cxn ang="0">
                    <a:pos x="2" y="11"/>
                  </a:cxn>
                  <a:cxn ang="0">
                    <a:pos x="2" y="2"/>
                  </a:cxn>
                  <a:cxn ang="0">
                    <a:pos x="11" y="2"/>
                  </a:cxn>
                  <a:cxn ang="0">
                    <a:pos x="47" y="88"/>
                  </a:cxn>
                  <a:cxn ang="0">
                    <a:pos x="12" y="174"/>
                  </a:cxn>
                  <a:cxn ang="0">
                    <a:pos x="7" y="176"/>
                  </a:cxn>
                  <a:cxn ang="0">
                    <a:pos x="2" y="174"/>
                  </a:cxn>
                </a:cxnLst>
                <a:rect l="0" t="0" r="r" b="b"/>
                <a:pathLst>
                  <a:path w="47" h="176">
                    <a:moveTo>
                      <a:pt x="2" y="174"/>
                    </a:moveTo>
                    <a:cubicBezTo>
                      <a:pt x="0" y="171"/>
                      <a:pt x="0" y="167"/>
                      <a:pt x="2" y="165"/>
                    </a:cubicBezTo>
                    <a:cubicBezTo>
                      <a:pt x="22" y="145"/>
                      <a:pt x="34" y="118"/>
                      <a:pt x="34" y="88"/>
                    </a:cubicBezTo>
                    <a:cubicBezTo>
                      <a:pt x="34" y="58"/>
                      <a:pt x="22" y="31"/>
                      <a:pt x="2" y="11"/>
                    </a:cubicBezTo>
                    <a:cubicBezTo>
                      <a:pt x="0" y="9"/>
                      <a:pt x="0" y="5"/>
                      <a:pt x="2" y="2"/>
                    </a:cubicBezTo>
                    <a:cubicBezTo>
                      <a:pt x="5" y="0"/>
                      <a:pt x="9" y="0"/>
                      <a:pt x="11" y="2"/>
                    </a:cubicBezTo>
                    <a:cubicBezTo>
                      <a:pt x="33" y="24"/>
                      <a:pt x="47" y="55"/>
                      <a:pt x="47" y="88"/>
                    </a:cubicBezTo>
                    <a:cubicBezTo>
                      <a:pt x="47" y="122"/>
                      <a:pt x="33" y="152"/>
                      <a:pt x="12" y="174"/>
                    </a:cubicBezTo>
                    <a:cubicBezTo>
                      <a:pt x="10" y="175"/>
                      <a:pt x="9" y="176"/>
                      <a:pt x="7" y="176"/>
                    </a:cubicBezTo>
                    <a:cubicBezTo>
                      <a:pt x="5" y="176"/>
                      <a:pt x="4" y="175"/>
                      <a:pt x="2" y="174"/>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3" name="Freeform 223"/>
              <p:cNvSpPr>
                <a:spLocks/>
              </p:cNvSpPr>
              <p:nvPr/>
            </p:nvSpPr>
            <p:spPr bwMode="auto">
              <a:xfrm>
                <a:off x="4629" y="39"/>
                <a:ext cx="27" cy="109"/>
              </a:xfrm>
              <a:custGeom>
                <a:avLst/>
                <a:gdLst/>
                <a:ahLst/>
                <a:cxnLst>
                  <a:cxn ang="0">
                    <a:pos x="2" y="229"/>
                  </a:cxn>
                  <a:cxn ang="0">
                    <a:pos x="2" y="220"/>
                  </a:cxn>
                  <a:cxn ang="0">
                    <a:pos x="45" y="116"/>
                  </a:cxn>
                  <a:cxn ang="0">
                    <a:pos x="2" y="12"/>
                  </a:cxn>
                  <a:cxn ang="0">
                    <a:pos x="2" y="3"/>
                  </a:cxn>
                  <a:cxn ang="0">
                    <a:pos x="12" y="3"/>
                  </a:cxn>
                  <a:cxn ang="0">
                    <a:pos x="58" y="116"/>
                  </a:cxn>
                  <a:cxn ang="0">
                    <a:pos x="12" y="229"/>
                  </a:cxn>
                  <a:cxn ang="0">
                    <a:pos x="7" y="231"/>
                  </a:cxn>
                  <a:cxn ang="0">
                    <a:pos x="2" y="229"/>
                  </a:cxn>
                </a:cxnLst>
                <a:rect l="0" t="0" r="r" b="b"/>
                <a:pathLst>
                  <a:path w="58" h="231">
                    <a:moveTo>
                      <a:pt x="2" y="229"/>
                    </a:moveTo>
                    <a:cubicBezTo>
                      <a:pt x="0" y="226"/>
                      <a:pt x="0" y="222"/>
                      <a:pt x="2" y="220"/>
                    </a:cubicBezTo>
                    <a:cubicBezTo>
                      <a:pt x="29" y="193"/>
                      <a:pt x="45" y="157"/>
                      <a:pt x="45" y="116"/>
                    </a:cubicBezTo>
                    <a:cubicBezTo>
                      <a:pt x="45" y="75"/>
                      <a:pt x="29" y="39"/>
                      <a:pt x="2" y="12"/>
                    </a:cubicBezTo>
                    <a:cubicBezTo>
                      <a:pt x="0" y="10"/>
                      <a:pt x="0" y="6"/>
                      <a:pt x="2" y="3"/>
                    </a:cubicBezTo>
                    <a:cubicBezTo>
                      <a:pt x="5" y="0"/>
                      <a:pt x="9" y="0"/>
                      <a:pt x="12" y="3"/>
                    </a:cubicBezTo>
                    <a:cubicBezTo>
                      <a:pt x="41" y="32"/>
                      <a:pt x="58" y="72"/>
                      <a:pt x="58" y="116"/>
                    </a:cubicBezTo>
                    <a:cubicBezTo>
                      <a:pt x="58" y="160"/>
                      <a:pt x="41" y="200"/>
                      <a:pt x="12" y="229"/>
                    </a:cubicBezTo>
                    <a:cubicBezTo>
                      <a:pt x="10" y="230"/>
                      <a:pt x="9" y="231"/>
                      <a:pt x="7" y="231"/>
                    </a:cubicBezTo>
                    <a:cubicBezTo>
                      <a:pt x="5" y="231"/>
                      <a:pt x="4" y="230"/>
                      <a:pt x="2" y="229"/>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4" name="Freeform 224"/>
              <p:cNvSpPr>
                <a:spLocks/>
              </p:cNvSpPr>
              <p:nvPr/>
            </p:nvSpPr>
            <p:spPr bwMode="auto">
              <a:xfrm>
                <a:off x="4639" y="26"/>
                <a:ext cx="33" cy="135"/>
              </a:xfrm>
              <a:custGeom>
                <a:avLst/>
                <a:gdLst/>
                <a:ahLst/>
                <a:cxnLst>
                  <a:cxn ang="0">
                    <a:pos x="3" y="283"/>
                  </a:cxn>
                  <a:cxn ang="0">
                    <a:pos x="3" y="274"/>
                  </a:cxn>
                  <a:cxn ang="0">
                    <a:pos x="57" y="143"/>
                  </a:cxn>
                  <a:cxn ang="0">
                    <a:pos x="3" y="12"/>
                  </a:cxn>
                  <a:cxn ang="0">
                    <a:pos x="3" y="3"/>
                  </a:cxn>
                  <a:cxn ang="0">
                    <a:pos x="12" y="3"/>
                  </a:cxn>
                  <a:cxn ang="0">
                    <a:pos x="70" y="143"/>
                  </a:cxn>
                  <a:cxn ang="0">
                    <a:pos x="12" y="283"/>
                  </a:cxn>
                  <a:cxn ang="0">
                    <a:pos x="7" y="285"/>
                  </a:cxn>
                  <a:cxn ang="0">
                    <a:pos x="3" y="283"/>
                  </a:cxn>
                </a:cxnLst>
                <a:rect l="0" t="0" r="r" b="b"/>
                <a:pathLst>
                  <a:path w="70" h="285">
                    <a:moveTo>
                      <a:pt x="3" y="283"/>
                    </a:moveTo>
                    <a:cubicBezTo>
                      <a:pt x="0" y="281"/>
                      <a:pt x="0" y="276"/>
                      <a:pt x="3" y="274"/>
                    </a:cubicBezTo>
                    <a:cubicBezTo>
                      <a:pt x="36" y="240"/>
                      <a:pt x="57" y="194"/>
                      <a:pt x="57" y="143"/>
                    </a:cubicBezTo>
                    <a:cubicBezTo>
                      <a:pt x="57" y="92"/>
                      <a:pt x="36" y="46"/>
                      <a:pt x="3" y="12"/>
                    </a:cubicBezTo>
                    <a:cubicBezTo>
                      <a:pt x="0" y="10"/>
                      <a:pt x="0" y="5"/>
                      <a:pt x="3" y="3"/>
                    </a:cubicBezTo>
                    <a:cubicBezTo>
                      <a:pt x="5" y="0"/>
                      <a:pt x="9" y="0"/>
                      <a:pt x="12" y="3"/>
                    </a:cubicBezTo>
                    <a:cubicBezTo>
                      <a:pt x="48" y="39"/>
                      <a:pt x="70" y="88"/>
                      <a:pt x="70" y="143"/>
                    </a:cubicBezTo>
                    <a:cubicBezTo>
                      <a:pt x="70" y="198"/>
                      <a:pt x="48" y="247"/>
                      <a:pt x="12" y="283"/>
                    </a:cubicBezTo>
                    <a:cubicBezTo>
                      <a:pt x="11" y="284"/>
                      <a:pt x="9" y="285"/>
                      <a:pt x="7" y="285"/>
                    </a:cubicBezTo>
                    <a:cubicBezTo>
                      <a:pt x="6" y="285"/>
                      <a:pt x="4" y="284"/>
                      <a:pt x="3" y="283"/>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5" name="Oval 225"/>
              <p:cNvSpPr>
                <a:spLocks noChangeArrowheads="1"/>
              </p:cNvSpPr>
              <p:nvPr/>
            </p:nvSpPr>
            <p:spPr bwMode="auto">
              <a:xfrm>
                <a:off x="4519" y="73"/>
                <a:ext cx="15" cy="40"/>
              </a:xfrm>
              <a:prstGeom prst="ellipse">
                <a:avLst/>
              </a:pr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6" name="Freeform 226"/>
              <p:cNvSpPr>
                <a:spLocks/>
              </p:cNvSpPr>
              <p:nvPr/>
            </p:nvSpPr>
            <p:spPr bwMode="auto">
              <a:xfrm>
                <a:off x="4530" y="73"/>
                <a:ext cx="21" cy="40"/>
              </a:xfrm>
              <a:custGeom>
                <a:avLst/>
                <a:gdLst/>
                <a:ahLst/>
                <a:cxnLst>
                  <a:cxn ang="0">
                    <a:pos x="27" y="0"/>
                  </a:cxn>
                  <a:cxn ang="0">
                    <a:pos x="3" y="0"/>
                  </a:cxn>
                  <a:cxn ang="0">
                    <a:pos x="3" y="0"/>
                  </a:cxn>
                  <a:cxn ang="0">
                    <a:pos x="16" y="43"/>
                  </a:cxn>
                  <a:cxn ang="0">
                    <a:pos x="0" y="85"/>
                  </a:cxn>
                  <a:cxn ang="0">
                    <a:pos x="27" y="85"/>
                  </a:cxn>
                  <a:cxn ang="0">
                    <a:pos x="43" y="43"/>
                  </a:cxn>
                  <a:cxn ang="0">
                    <a:pos x="27" y="0"/>
                  </a:cxn>
                </a:cxnLst>
                <a:rect l="0" t="0" r="r" b="b"/>
                <a:pathLst>
                  <a:path w="43" h="85">
                    <a:moveTo>
                      <a:pt x="27" y="0"/>
                    </a:moveTo>
                    <a:cubicBezTo>
                      <a:pt x="3" y="0"/>
                      <a:pt x="3" y="0"/>
                      <a:pt x="3" y="0"/>
                    </a:cubicBezTo>
                    <a:cubicBezTo>
                      <a:pt x="3" y="0"/>
                      <a:pt x="3" y="0"/>
                      <a:pt x="3" y="0"/>
                    </a:cubicBezTo>
                    <a:cubicBezTo>
                      <a:pt x="12" y="2"/>
                      <a:pt x="16" y="20"/>
                      <a:pt x="16" y="43"/>
                    </a:cubicBezTo>
                    <a:cubicBezTo>
                      <a:pt x="16" y="66"/>
                      <a:pt x="9" y="85"/>
                      <a:pt x="0" y="85"/>
                    </a:cubicBezTo>
                    <a:cubicBezTo>
                      <a:pt x="27" y="85"/>
                      <a:pt x="27" y="85"/>
                      <a:pt x="27" y="85"/>
                    </a:cubicBezTo>
                    <a:cubicBezTo>
                      <a:pt x="35" y="85"/>
                      <a:pt x="43" y="66"/>
                      <a:pt x="43" y="43"/>
                    </a:cubicBezTo>
                    <a:cubicBezTo>
                      <a:pt x="43" y="19"/>
                      <a:pt x="35" y="0"/>
                      <a:pt x="27" y="0"/>
                    </a:cubicBezTo>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7" name="Oval 227"/>
              <p:cNvSpPr>
                <a:spLocks noChangeArrowheads="1"/>
              </p:cNvSpPr>
              <p:nvPr/>
            </p:nvSpPr>
            <p:spPr bwMode="auto">
              <a:xfrm>
                <a:off x="4585" y="73"/>
                <a:ext cx="15" cy="40"/>
              </a:xfrm>
              <a:prstGeom prst="ellipse">
                <a:avLst/>
              </a:pr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8" name="Freeform 228"/>
              <p:cNvSpPr>
                <a:spLocks/>
              </p:cNvSpPr>
              <p:nvPr/>
            </p:nvSpPr>
            <p:spPr bwMode="auto">
              <a:xfrm>
                <a:off x="4569" y="73"/>
                <a:ext cx="19" cy="40"/>
              </a:xfrm>
              <a:custGeom>
                <a:avLst/>
                <a:gdLst/>
                <a:ahLst/>
                <a:cxnLst>
                  <a:cxn ang="0">
                    <a:pos x="16" y="0"/>
                  </a:cxn>
                  <a:cxn ang="0">
                    <a:pos x="39" y="0"/>
                  </a:cxn>
                  <a:cxn ang="0">
                    <a:pos x="39" y="0"/>
                  </a:cxn>
                  <a:cxn ang="0">
                    <a:pos x="26" y="43"/>
                  </a:cxn>
                  <a:cxn ang="0">
                    <a:pos x="42" y="85"/>
                  </a:cxn>
                  <a:cxn ang="0">
                    <a:pos x="16" y="85"/>
                  </a:cxn>
                  <a:cxn ang="0">
                    <a:pos x="0" y="43"/>
                  </a:cxn>
                  <a:cxn ang="0">
                    <a:pos x="16" y="0"/>
                  </a:cxn>
                </a:cxnLst>
                <a:rect l="0" t="0" r="r" b="b"/>
                <a:pathLst>
                  <a:path w="42" h="85">
                    <a:moveTo>
                      <a:pt x="16" y="0"/>
                    </a:moveTo>
                    <a:cubicBezTo>
                      <a:pt x="39" y="0"/>
                      <a:pt x="39" y="0"/>
                      <a:pt x="39" y="0"/>
                    </a:cubicBezTo>
                    <a:cubicBezTo>
                      <a:pt x="39" y="0"/>
                      <a:pt x="39" y="0"/>
                      <a:pt x="39" y="0"/>
                    </a:cubicBezTo>
                    <a:cubicBezTo>
                      <a:pt x="31" y="2"/>
                      <a:pt x="26" y="20"/>
                      <a:pt x="26" y="43"/>
                    </a:cubicBezTo>
                    <a:cubicBezTo>
                      <a:pt x="26" y="66"/>
                      <a:pt x="34" y="85"/>
                      <a:pt x="42" y="85"/>
                    </a:cubicBezTo>
                    <a:cubicBezTo>
                      <a:pt x="16" y="85"/>
                      <a:pt x="16" y="85"/>
                      <a:pt x="16" y="85"/>
                    </a:cubicBezTo>
                    <a:cubicBezTo>
                      <a:pt x="7" y="85"/>
                      <a:pt x="0" y="66"/>
                      <a:pt x="0" y="43"/>
                    </a:cubicBezTo>
                    <a:cubicBezTo>
                      <a:pt x="0" y="19"/>
                      <a:pt x="7" y="0"/>
                      <a:pt x="16" y="0"/>
                    </a:cubicBezTo>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9" name="Freeform 229"/>
              <p:cNvSpPr>
                <a:spLocks/>
              </p:cNvSpPr>
              <p:nvPr/>
            </p:nvSpPr>
            <p:spPr bwMode="auto">
              <a:xfrm>
                <a:off x="4494" y="65"/>
                <a:ext cx="17" cy="58"/>
              </a:xfrm>
              <a:custGeom>
                <a:avLst/>
                <a:gdLst/>
                <a:ahLst/>
                <a:cxnLst>
                  <a:cxn ang="0">
                    <a:pos x="24" y="120"/>
                  </a:cxn>
                  <a:cxn ang="0">
                    <a:pos x="0" y="61"/>
                  </a:cxn>
                  <a:cxn ang="0">
                    <a:pos x="24" y="2"/>
                  </a:cxn>
                  <a:cxn ang="0">
                    <a:pos x="34" y="2"/>
                  </a:cxn>
                  <a:cxn ang="0">
                    <a:pos x="34" y="11"/>
                  </a:cxn>
                  <a:cxn ang="0">
                    <a:pos x="13" y="61"/>
                  </a:cxn>
                  <a:cxn ang="0">
                    <a:pos x="34" y="111"/>
                  </a:cxn>
                  <a:cxn ang="0">
                    <a:pos x="34" y="111"/>
                  </a:cxn>
                  <a:cxn ang="0">
                    <a:pos x="34" y="120"/>
                  </a:cxn>
                  <a:cxn ang="0">
                    <a:pos x="29" y="122"/>
                  </a:cxn>
                  <a:cxn ang="0">
                    <a:pos x="24" y="120"/>
                  </a:cxn>
                </a:cxnLst>
                <a:rect l="0" t="0" r="r" b="b"/>
                <a:pathLst>
                  <a:path w="36" h="122">
                    <a:moveTo>
                      <a:pt x="24" y="120"/>
                    </a:moveTo>
                    <a:cubicBezTo>
                      <a:pt x="9" y="105"/>
                      <a:pt x="0" y="84"/>
                      <a:pt x="0" y="61"/>
                    </a:cubicBezTo>
                    <a:cubicBezTo>
                      <a:pt x="0" y="38"/>
                      <a:pt x="9" y="17"/>
                      <a:pt x="24" y="2"/>
                    </a:cubicBezTo>
                    <a:cubicBezTo>
                      <a:pt x="27" y="0"/>
                      <a:pt x="31" y="0"/>
                      <a:pt x="34" y="2"/>
                    </a:cubicBezTo>
                    <a:cubicBezTo>
                      <a:pt x="36" y="5"/>
                      <a:pt x="36" y="9"/>
                      <a:pt x="34" y="11"/>
                    </a:cubicBezTo>
                    <a:cubicBezTo>
                      <a:pt x="21" y="24"/>
                      <a:pt x="13" y="42"/>
                      <a:pt x="13" y="61"/>
                    </a:cubicBezTo>
                    <a:cubicBezTo>
                      <a:pt x="13" y="80"/>
                      <a:pt x="21" y="98"/>
                      <a:pt x="34" y="111"/>
                    </a:cubicBezTo>
                    <a:cubicBezTo>
                      <a:pt x="34" y="111"/>
                      <a:pt x="34" y="111"/>
                      <a:pt x="34" y="111"/>
                    </a:cubicBezTo>
                    <a:cubicBezTo>
                      <a:pt x="36" y="113"/>
                      <a:pt x="36" y="117"/>
                      <a:pt x="34" y="120"/>
                    </a:cubicBezTo>
                    <a:cubicBezTo>
                      <a:pt x="32" y="121"/>
                      <a:pt x="31" y="122"/>
                      <a:pt x="29" y="122"/>
                    </a:cubicBezTo>
                    <a:cubicBezTo>
                      <a:pt x="27" y="122"/>
                      <a:pt x="26" y="121"/>
                      <a:pt x="24" y="120"/>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20" name="Freeform 230"/>
              <p:cNvSpPr>
                <a:spLocks/>
              </p:cNvSpPr>
              <p:nvPr/>
            </p:nvSpPr>
            <p:spPr bwMode="auto">
              <a:xfrm>
                <a:off x="4479" y="52"/>
                <a:ext cx="22" cy="84"/>
              </a:xfrm>
              <a:custGeom>
                <a:avLst/>
                <a:gdLst/>
                <a:ahLst/>
                <a:cxnLst>
                  <a:cxn ang="0">
                    <a:pos x="35" y="174"/>
                  </a:cxn>
                  <a:cxn ang="0">
                    <a:pos x="0" y="88"/>
                  </a:cxn>
                  <a:cxn ang="0">
                    <a:pos x="35" y="2"/>
                  </a:cxn>
                  <a:cxn ang="0">
                    <a:pos x="35" y="2"/>
                  </a:cxn>
                  <a:cxn ang="0">
                    <a:pos x="44" y="2"/>
                  </a:cxn>
                  <a:cxn ang="0">
                    <a:pos x="44" y="11"/>
                  </a:cxn>
                  <a:cxn ang="0">
                    <a:pos x="13" y="88"/>
                  </a:cxn>
                  <a:cxn ang="0">
                    <a:pos x="44" y="165"/>
                  </a:cxn>
                  <a:cxn ang="0">
                    <a:pos x="44" y="174"/>
                  </a:cxn>
                  <a:cxn ang="0">
                    <a:pos x="40" y="176"/>
                  </a:cxn>
                  <a:cxn ang="0">
                    <a:pos x="35" y="174"/>
                  </a:cxn>
                </a:cxnLst>
                <a:rect l="0" t="0" r="r" b="b"/>
                <a:pathLst>
                  <a:path w="47" h="176">
                    <a:moveTo>
                      <a:pt x="35" y="174"/>
                    </a:moveTo>
                    <a:cubicBezTo>
                      <a:pt x="13" y="152"/>
                      <a:pt x="0" y="122"/>
                      <a:pt x="0" y="88"/>
                    </a:cubicBezTo>
                    <a:cubicBezTo>
                      <a:pt x="0" y="55"/>
                      <a:pt x="13" y="24"/>
                      <a:pt x="35" y="2"/>
                    </a:cubicBezTo>
                    <a:cubicBezTo>
                      <a:pt x="35" y="2"/>
                      <a:pt x="35" y="2"/>
                      <a:pt x="35" y="2"/>
                    </a:cubicBezTo>
                    <a:cubicBezTo>
                      <a:pt x="38" y="0"/>
                      <a:pt x="42" y="0"/>
                      <a:pt x="44" y="2"/>
                    </a:cubicBezTo>
                    <a:cubicBezTo>
                      <a:pt x="47" y="5"/>
                      <a:pt x="47" y="9"/>
                      <a:pt x="44" y="11"/>
                    </a:cubicBezTo>
                    <a:cubicBezTo>
                      <a:pt x="25" y="31"/>
                      <a:pt x="13" y="58"/>
                      <a:pt x="13" y="88"/>
                    </a:cubicBezTo>
                    <a:cubicBezTo>
                      <a:pt x="13" y="118"/>
                      <a:pt x="25" y="145"/>
                      <a:pt x="44" y="165"/>
                    </a:cubicBezTo>
                    <a:cubicBezTo>
                      <a:pt x="47" y="167"/>
                      <a:pt x="47" y="171"/>
                      <a:pt x="44" y="174"/>
                    </a:cubicBezTo>
                    <a:cubicBezTo>
                      <a:pt x="43" y="175"/>
                      <a:pt x="42" y="176"/>
                      <a:pt x="40" y="176"/>
                    </a:cubicBezTo>
                    <a:cubicBezTo>
                      <a:pt x="38" y="176"/>
                      <a:pt x="37" y="175"/>
                      <a:pt x="35" y="174"/>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21" name="Freeform 231"/>
              <p:cNvSpPr>
                <a:spLocks/>
              </p:cNvSpPr>
              <p:nvPr/>
            </p:nvSpPr>
            <p:spPr bwMode="auto">
              <a:xfrm>
                <a:off x="4463" y="39"/>
                <a:ext cx="28" cy="109"/>
              </a:xfrm>
              <a:custGeom>
                <a:avLst/>
                <a:gdLst/>
                <a:ahLst/>
                <a:cxnLst>
                  <a:cxn ang="0">
                    <a:pos x="47" y="229"/>
                  </a:cxn>
                  <a:cxn ang="0">
                    <a:pos x="0" y="116"/>
                  </a:cxn>
                  <a:cxn ang="0">
                    <a:pos x="47" y="3"/>
                  </a:cxn>
                  <a:cxn ang="0">
                    <a:pos x="56" y="3"/>
                  </a:cxn>
                  <a:cxn ang="0">
                    <a:pos x="56" y="12"/>
                  </a:cxn>
                  <a:cxn ang="0">
                    <a:pos x="13" y="116"/>
                  </a:cxn>
                  <a:cxn ang="0">
                    <a:pos x="56" y="220"/>
                  </a:cxn>
                  <a:cxn ang="0">
                    <a:pos x="56" y="220"/>
                  </a:cxn>
                  <a:cxn ang="0">
                    <a:pos x="56" y="229"/>
                  </a:cxn>
                  <a:cxn ang="0">
                    <a:pos x="52" y="231"/>
                  </a:cxn>
                  <a:cxn ang="0">
                    <a:pos x="47" y="229"/>
                  </a:cxn>
                </a:cxnLst>
                <a:rect l="0" t="0" r="r" b="b"/>
                <a:pathLst>
                  <a:path w="59" h="231">
                    <a:moveTo>
                      <a:pt x="47" y="229"/>
                    </a:moveTo>
                    <a:cubicBezTo>
                      <a:pt x="18" y="200"/>
                      <a:pt x="0" y="160"/>
                      <a:pt x="0" y="116"/>
                    </a:cubicBezTo>
                    <a:cubicBezTo>
                      <a:pt x="0" y="72"/>
                      <a:pt x="18" y="32"/>
                      <a:pt x="47" y="3"/>
                    </a:cubicBezTo>
                    <a:cubicBezTo>
                      <a:pt x="50" y="0"/>
                      <a:pt x="54" y="0"/>
                      <a:pt x="56" y="3"/>
                    </a:cubicBezTo>
                    <a:cubicBezTo>
                      <a:pt x="59" y="6"/>
                      <a:pt x="59" y="10"/>
                      <a:pt x="56" y="12"/>
                    </a:cubicBezTo>
                    <a:cubicBezTo>
                      <a:pt x="30" y="39"/>
                      <a:pt x="13" y="75"/>
                      <a:pt x="13" y="116"/>
                    </a:cubicBezTo>
                    <a:cubicBezTo>
                      <a:pt x="13" y="157"/>
                      <a:pt x="30" y="193"/>
                      <a:pt x="56" y="220"/>
                    </a:cubicBezTo>
                    <a:cubicBezTo>
                      <a:pt x="56" y="220"/>
                      <a:pt x="56" y="220"/>
                      <a:pt x="56" y="220"/>
                    </a:cubicBezTo>
                    <a:cubicBezTo>
                      <a:pt x="59" y="222"/>
                      <a:pt x="59" y="226"/>
                      <a:pt x="56" y="229"/>
                    </a:cubicBezTo>
                    <a:cubicBezTo>
                      <a:pt x="55" y="230"/>
                      <a:pt x="53" y="231"/>
                      <a:pt x="52" y="231"/>
                    </a:cubicBezTo>
                    <a:cubicBezTo>
                      <a:pt x="50" y="231"/>
                      <a:pt x="48" y="230"/>
                      <a:pt x="47" y="229"/>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22" name="Freeform 232"/>
              <p:cNvSpPr>
                <a:spLocks/>
              </p:cNvSpPr>
              <p:nvPr/>
            </p:nvSpPr>
            <p:spPr bwMode="auto">
              <a:xfrm>
                <a:off x="4447" y="26"/>
                <a:ext cx="33" cy="135"/>
              </a:xfrm>
              <a:custGeom>
                <a:avLst/>
                <a:gdLst/>
                <a:ahLst/>
                <a:cxnLst>
                  <a:cxn ang="0">
                    <a:pos x="58" y="283"/>
                  </a:cxn>
                  <a:cxn ang="0">
                    <a:pos x="0" y="143"/>
                  </a:cxn>
                  <a:cxn ang="0">
                    <a:pos x="58" y="3"/>
                  </a:cxn>
                  <a:cxn ang="0">
                    <a:pos x="58" y="3"/>
                  </a:cxn>
                  <a:cxn ang="0">
                    <a:pos x="67" y="3"/>
                  </a:cxn>
                  <a:cxn ang="0">
                    <a:pos x="67" y="12"/>
                  </a:cxn>
                  <a:cxn ang="0">
                    <a:pos x="13" y="143"/>
                  </a:cxn>
                  <a:cxn ang="0">
                    <a:pos x="67" y="274"/>
                  </a:cxn>
                  <a:cxn ang="0">
                    <a:pos x="67" y="283"/>
                  </a:cxn>
                  <a:cxn ang="0">
                    <a:pos x="62" y="285"/>
                  </a:cxn>
                  <a:cxn ang="0">
                    <a:pos x="58" y="283"/>
                  </a:cxn>
                </a:cxnLst>
                <a:rect l="0" t="0" r="r" b="b"/>
                <a:pathLst>
                  <a:path w="70" h="285">
                    <a:moveTo>
                      <a:pt x="58" y="283"/>
                    </a:moveTo>
                    <a:cubicBezTo>
                      <a:pt x="22" y="247"/>
                      <a:pt x="0" y="198"/>
                      <a:pt x="0" y="143"/>
                    </a:cubicBezTo>
                    <a:cubicBezTo>
                      <a:pt x="0" y="88"/>
                      <a:pt x="22" y="39"/>
                      <a:pt x="58" y="3"/>
                    </a:cubicBezTo>
                    <a:cubicBezTo>
                      <a:pt x="58" y="3"/>
                      <a:pt x="58" y="3"/>
                      <a:pt x="58" y="3"/>
                    </a:cubicBezTo>
                    <a:cubicBezTo>
                      <a:pt x="60" y="0"/>
                      <a:pt x="64" y="0"/>
                      <a:pt x="67" y="3"/>
                    </a:cubicBezTo>
                    <a:cubicBezTo>
                      <a:pt x="70" y="5"/>
                      <a:pt x="70" y="10"/>
                      <a:pt x="67" y="12"/>
                    </a:cubicBezTo>
                    <a:cubicBezTo>
                      <a:pt x="34" y="46"/>
                      <a:pt x="13" y="92"/>
                      <a:pt x="13" y="143"/>
                    </a:cubicBezTo>
                    <a:cubicBezTo>
                      <a:pt x="13" y="194"/>
                      <a:pt x="34" y="240"/>
                      <a:pt x="67" y="274"/>
                    </a:cubicBezTo>
                    <a:cubicBezTo>
                      <a:pt x="70" y="276"/>
                      <a:pt x="70" y="281"/>
                      <a:pt x="67" y="283"/>
                    </a:cubicBezTo>
                    <a:cubicBezTo>
                      <a:pt x="66" y="284"/>
                      <a:pt x="64" y="285"/>
                      <a:pt x="62" y="285"/>
                    </a:cubicBezTo>
                    <a:cubicBezTo>
                      <a:pt x="61" y="285"/>
                      <a:pt x="59" y="284"/>
                      <a:pt x="58" y="283"/>
                    </a:cubicBez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23" name="Freeform 233"/>
              <p:cNvSpPr>
                <a:spLocks/>
              </p:cNvSpPr>
              <p:nvPr/>
            </p:nvSpPr>
            <p:spPr bwMode="auto">
              <a:xfrm>
                <a:off x="4538" y="86"/>
                <a:ext cx="43" cy="164"/>
              </a:xfrm>
              <a:custGeom>
                <a:avLst/>
                <a:gdLst/>
                <a:ahLst/>
                <a:cxnLst>
                  <a:cxn ang="0">
                    <a:pos x="53" y="173"/>
                  </a:cxn>
                  <a:cxn ang="0">
                    <a:pos x="53" y="6"/>
                  </a:cxn>
                  <a:cxn ang="0">
                    <a:pos x="46" y="0"/>
                  </a:cxn>
                  <a:cxn ang="0">
                    <a:pos x="40" y="6"/>
                  </a:cxn>
                  <a:cxn ang="0">
                    <a:pos x="40" y="175"/>
                  </a:cxn>
                  <a:cxn ang="0">
                    <a:pos x="0" y="346"/>
                  </a:cxn>
                  <a:cxn ang="0">
                    <a:pos x="13" y="346"/>
                  </a:cxn>
                  <a:cxn ang="0">
                    <a:pos x="40" y="232"/>
                  </a:cxn>
                  <a:cxn ang="0">
                    <a:pos x="40" y="346"/>
                  </a:cxn>
                  <a:cxn ang="0">
                    <a:pos x="53" y="346"/>
                  </a:cxn>
                  <a:cxn ang="0">
                    <a:pos x="53" y="233"/>
                  </a:cxn>
                  <a:cxn ang="0">
                    <a:pos x="78" y="346"/>
                  </a:cxn>
                  <a:cxn ang="0">
                    <a:pos x="91" y="346"/>
                  </a:cxn>
                  <a:cxn ang="0">
                    <a:pos x="53" y="174"/>
                  </a:cxn>
                  <a:cxn ang="0">
                    <a:pos x="53" y="173"/>
                  </a:cxn>
                </a:cxnLst>
                <a:rect l="0" t="0" r="r" b="b"/>
                <a:pathLst>
                  <a:path w="91" h="346">
                    <a:moveTo>
                      <a:pt x="53" y="173"/>
                    </a:moveTo>
                    <a:cubicBezTo>
                      <a:pt x="53" y="6"/>
                      <a:pt x="53" y="6"/>
                      <a:pt x="53" y="6"/>
                    </a:cubicBezTo>
                    <a:cubicBezTo>
                      <a:pt x="53" y="3"/>
                      <a:pt x="50" y="0"/>
                      <a:pt x="46" y="0"/>
                    </a:cubicBezTo>
                    <a:cubicBezTo>
                      <a:pt x="43" y="0"/>
                      <a:pt x="40" y="3"/>
                      <a:pt x="40" y="6"/>
                    </a:cubicBezTo>
                    <a:cubicBezTo>
                      <a:pt x="40" y="175"/>
                      <a:pt x="40" y="175"/>
                      <a:pt x="40" y="175"/>
                    </a:cubicBezTo>
                    <a:cubicBezTo>
                      <a:pt x="0" y="346"/>
                      <a:pt x="0" y="346"/>
                      <a:pt x="0" y="346"/>
                    </a:cubicBezTo>
                    <a:cubicBezTo>
                      <a:pt x="13" y="346"/>
                      <a:pt x="13" y="346"/>
                      <a:pt x="13" y="346"/>
                    </a:cubicBezTo>
                    <a:cubicBezTo>
                      <a:pt x="40" y="232"/>
                      <a:pt x="40" y="232"/>
                      <a:pt x="40" y="232"/>
                    </a:cubicBezTo>
                    <a:cubicBezTo>
                      <a:pt x="40" y="346"/>
                      <a:pt x="40" y="346"/>
                      <a:pt x="40" y="346"/>
                    </a:cubicBezTo>
                    <a:cubicBezTo>
                      <a:pt x="53" y="346"/>
                      <a:pt x="53" y="346"/>
                      <a:pt x="53" y="346"/>
                    </a:cubicBezTo>
                    <a:cubicBezTo>
                      <a:pt x="53" y="233"/>
                      <a:pt x="53" y="233"/>
                      <a:pt x="53" y="233"/>
                    </a:cubicBezTo>
                    <a:cubicBezTo>
                      <a:pt x="78" y="346"/>
                      <a:pt x="78" y="346"/>
                      <a:pt x="78" y="346"/>
                    </a:cubicBezTo>
                    <a:cubicBezTo>
                      <a:pt x="91" y="346"/>
                      <a:pt x="91" y="346"/>
                      <a:pt x="91" y="346"/>
                    </a:cubicBezTo>
                    <a:cubicBezTo>
                      <a:pt x="53" y="174"/>
                      <a:pt x="53" y="174"/>
                      <a:pt x="53" y="174"/>
                    </a:cubicBezTo>
                    <a:lnTo>
                      <a:pt x="53" y="173"/>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grpSp>
      </p:grpSp>
      <p:pic>
        <p:nvPicPr>
          <p:cNvPr id="24" name="Picture 49" descr="smart_labs"/>
          <p:cNvPicPr>
            <a:picLocks noChangeAspect="1" noChangeArrowheads="1"/>
          </p:cNvPicPr>
          <p:nvPr userDrawn="1"/>
        </p:nvPicPr>
        <p:blipFill>
          <a:blip r:embed="rId4" cstate="print"/>
          <a:srcRect/>
          <a:stretch>
            <a:fillRect/>
          </a:stretch>
        </p:blipFill>
        <p:spPr bwMode="auto">
          <a:xfrm>
            <a:off x="7276901" y="135805"/>
            <a:ext cx="1712138" cy="520818"/>
          </a:xfrm>
          <a:prstGeom prst="rect">
            <a:avLst/>
          </a:prstGeom>
          <a:noFill/>
        </p:spPr>
      </p:pic>
      <p:sp>
        <p:nvSpPr>
          <p:cNvPr id="2" name="Title 1"/>
          <p:cNvSpPr>
            <a:spLocks noGrp="1"/>
          </p:cNvSpPr>
          <p:nvPr>
            <p:ph type="title"/>
          </p:nvPr>
        </p:nvSpPr>
        <p:spPr>
          <a:xfrm>
            <a:off x="255589" y="194469"/>
            <a:ext cx="6851233" cy="686594"/>
          </a:xfrm>
        </p:spPr>
        <p:txBody>
          <a:bodyPr/>
          <a:lstStyle/>
          <a:p>
            <a:r>
              <a:rPr lang="en-US" smtClean="0"/>
              <a:t>Click to edit Master title style</a:t>
            </a:r>
            <a:endParaRPr lang="fi-FI"/>
          </a:p>
        </p:txBody>
      </p:sp>
      <p:sp>
        <p:nvSpPr>
          <p:cNvPr id="5" name="Text Placeholder 4"/>
          <p:cNvSpPr>
            <a:spLocks noGrp="1"/>
          </p:cNvSpPr>
          <p:nvPr>
            <p:ph type="body" sz="quarter" idx="10"/>
          </p:nvPr>
        </p:nvSpPr>
        <p:spPr>
          <a:xfrm>
            <a:off x="255588" y="996157"/>
            <a:ext cx="8650287" cy="4079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82"/>
          <p:cNvGrpSpPr>
            <a:grpSpLocks/>
          </p:cNvGrpSpPr>
          <p:nvPr userDrawn="1"/>
        </p:nvGrpSpPr>
        <p:grpSpPr bwMode="auto">
          <a:xfrm>
            <a:off x="7802259" y="723826"/>
            <a:ext cx="1096071" cy="1358048"/>
            <a:chOff x="7791450" y="642937"/>
            <a:chExt cx="1114424" cy="1243013"/>
          </a:xfrm>
        </p:grpSpPr>
        <p:sp>
          <p:nvSpPr>
            <p:cNvPr id="6" name="Rounded Rectangle 83"/>
            <p:cNvSpPr/>
            <p:nvPr userDrawn="1"/>
          </p:nvSpPr>
          <p:spPr bwMode="auto">
            <a:xfrm>
              <a:off x="7791450" y="833438"/>
              <a:ext cx="409576" cy="409576"/>
            </a:xfrm>
            <a:prstGeom prst="roundRect">
              <a:avLst>
                <a:gd name="adj" fmla="val 14400"/>
              </a:avLst>
            </a:prstGeom>
            <a:blipFill>
              <a:blip r:embed="rId2" cstate="print"/>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sp>
          <p:nvSpPr>
            <p:cNvPr id="7" name="Rounded Rectangle 84"/>
            <p:cNvSpPr/>
            <p:nvPr userDrawn="1"/>
          </p:nvSpPr>
          <p:spPr bwMode="auto">
            <a:xfrm>
              <a:off x="8096250" y="1343025"/>
              <a:ext cx="542925" cy="542925"/>
            </a:xfrm>
            <a:prstGeom prst="roundRect">
              <a:avLst>
                <a:gd name="adj" fmla="val 13644"/>
              </a:avLst>
            </a:prstGeom>
            <a:blipFill>
              <a:blip r:embed="rId3" cstate="print">
                <a:lum bright="10000"/>
              </a:blip>
              <a:stretch>
                <a:fillRect/>
              </a:stretch>
            </a:blipFill>
            <a:ln w="15875" cap="flat" cmpd="sng" algn="ctr">
              <a:solidFill>
                <a:schemeClr val="bg1"/>
              </a:solidFill>
              <a:prstDash val="solid"/>
              <a:round/>
              <a:headEnd type="none" w="med" len="med"/>
              <a:tailEnd type="none" w="med" len="med"/>
            </a:ln>
            <a:effectLst>
              <a:glow rad="63500">
                <a:schemeClr val="accent3">
                  <a:satMod val="175000"/>
                  <a:alpha val="40000"/>
                </a:schemeClr>
              </a:glow>
              <a:outerShdw blurRad="50800" dist="38100" dir="5400000" algn="t" rotWithShape="0">
                <a:prstClr val="black">
                  <a:alpha val="40000"/>
                </a:prstClr>
              </a:outerShdw>
            </a:effectLst>
          </p:spPr>
          <p:txBody>
            <a:bodyPr lIns="90000" tIns="43200" rIns="90000" bIns="43200" anchor="ctr"/>
            <a:lstStyle/>
            <a:p>
              <a:pPr defTabSz="628879" eaLnBrk="0" hangingPunct="0">
                <a:spcBef>
                  <a:spcPct val="15000"/>
                </a:spcBef>
                <a:spcAft>
                  <a:spcPct val="15000"/>
                </a:spcAft>
                <a:buClr>
                  <a:srgbClr val="FFD308"/>
                </a:buClr>
                <a:buFontTx/>
                <a:buNone/>
                <a:defRPr/>
              </a:pPr>
              <a:endParaRPr lang="fi-FI" sz="1800">
                <a:solidFill>
                  <a:srgbClr val="000000"/>
                </a:solidFill>
                <a:latin typeface="Arial" charset="0"/>
              </a:endParaRPr>
            </a:p>
          </p:txBody>
        </p:sp>
        <p:grpSp>
          <p:nvGrpSpPr>
            <p:cNvPr id="4" name="Group 309"/>
            <p:cNvGrpSpPr>
              <a:grpSpLocks/>
            </p:cNvGrpSpPr>
            <p:nvPr userDrawn="1"/>
          </p:nvGrpSpPr>
          <p:grpSpPr bwMode="auto">
            <a:xfrm>
              <a:off x="8294635" y="642937"/>
              <a:ext cx="611239" cy="611239"/>
              <a:chOff x="4424" y="2138"/>
              <a:chExt cx="268" cy="268"/>
            </a:xfrm>
            <a:effectLst>
              <a:glow rad="63500">
                <a:schemeClr val="accent3">
                  <a:satMod val="175000"/>
                  <a:alpha val="40000"/>
                </a:schemeClr>
              </a:glow>
              <a:outerShdw blurRad="50800" dist="38100" dir="5400000" algn="t" rotWithShape="0">
                <a:prstClr val="black">
                  <a:alpha val="40000"/>
                </a:prstClr>
              </a:outerShdw>
            </a:effectLst>
          </p:grpSpPr>
          <p:sp>
            <p:nvSpPr>
              <p:cNvPr id="9" name="Freeform 310"/>
              <p:cNvSpPr>
                <a:spLocks/>
              </p:cNvSpPr>
              <p:nvPr/>
            </p:nvSpPr>
            <p:spPr bwMode="auto">
              <a:xfrm>
                <a:off x="4427" y="2142"/>
                <a:ext cx="262" cy="261"/>
              </a:xfrm>
              <a:custGeom>
                <a:avLst/>
                <a:gdLst/>
                <a:ahLst/>
                <a:cxnLst>
                  <a:cxn ang="0">
                    <a:pos x="554" y="491"/>
                  </a:cxn>
                  <a:cxn ang="0">
                    <a:pos x="492" y="554"/>
                  </a:cxn>
                  <a:cxn ang="0">
                    <a:pos x="63" y="554"/>
                  </a:cxn>
                  <a:cxn ang="0">
                    <a:pos x="0" y="491"/>
                  </a:cxn>
                  <a:cxn ang="0">
                    <a:pos x="0" y="62"/>
                  </a:cxn>
                  <a:cxn ang="0">
                    <a:pos x="63" y="0"/>
                  </a:cxn>
                  <a:cxn ang="0">
                    <a:pos x="492" y="0"/>
                  </a:cxn>
                  <a:cxn ang="0">
                    <a:pos x="554" y="62"/>
                  </a:cxn>
                  <a:cxn ang="0">
                    <a:pos x="554" y="491"/>
                  </a:cxn>
                </a:cxnLst>
                <a:rect l="0" t="0" r="r" b="b"/>
                <a:pathLst>
                  <a:path w="554" h="554">
                    <a:moveTo>
                      <a:pt x="554" y="491"/>
                    </a:moveTo>
                    <a:cubicBezTo>
                      <a:pt x="554" y="526"/>
                      <a:pt x="526" y="554"/>
                      <a:pt x="492" y="554"/>
                    </a:cubicBezTo>
                    <a:cubicBezTo>
                      <a:pt x="63" y="554"/>
                      <a:pt x="63" y="554"/>
                      <a:pt x="63" y="554"/>
                    </a:cubicBezTo>
                    <a:cubicBezTo>
                      <a:pt x="29" y="554"/>
                      <a:pt x="0" y="526"/>
                      <a:pt x="0" y="491"/>
                    </a:cubicBezTo>
                    <a:cubicBezTo>
                      <a:pt x="0" y="62"/>
                      <a:pt x="0" y="62"/>
                      <a:pt x="0" y="62"/>
                    </a:cubicBezTo>
                    <a:cubicBezTo>
                      <a:pt x="0" y="28"/>
                      <a:pt x="29" y="0"/>
                      <a:pt x="63" y="0"/>
                    </a:cubicBezTo>
                    <a:cubicBezTo>
                      <a:pt x="492" y="0"/>
                      <a:pt x="492" y="0"/>
                      <a:pt x="492" y="0"/>
                    </a:cubicBezTo>
                    <a:cubicBezTo>
                      <a:pt x="526" y="0"/>
                      <a:pt x="554" y="28"/>
                      <a:pt x="554" y="62"/>
                    </a:cubicBezTo>
                    <a:lnTo>
                      <a:pt x="554" y="491"/>
                    </a:lnTo>
                    <a:close/>
                  </a:path>
                </a:pathLst>
              </a:custGeom>
              <a:gradFill rotWithShape="0">
                <a:gsLst>
                  <a:gs pos="0">
                    <a:srgbClr val="FFAF00">
                      <a:gamma/>
                      <a:tint val="50980"/>
                      <a:invGamma/>
                    </a:srgbClr>
                  </a:gs>
                  <a:gs pos="100000">
                    <a:srgbClr val="FFAF00"/>
                  </a:gs>
                </a:gsLst>
                <a:lin ang="5400000" scaled="1"/>
              </a:gradFill>
              <a:ln w="9525">
                <a:noFill/>
                <a:round/>
                <a:headEnd/>
                <a:tailEnd/>
              </a:ln>
            </p:spPr>
            <p:txBody>
              <a:bodyPr/>
              <a:lstStyle/>
              <a:p>
                <a:pPr>
                  <a:buFontTx/>
                  <a:buNone/>
                  <a:defRPr/>
                </a:pPr>
                <a:endParaRPr lang="fi-FI" sz="1800">
                  <a:solidFill>
                    <a:srgbClr val="000000"/>
                  </a:solidFill>
                </a:endParaRPr>
              </a:p>
            </p:txBody>
          </p:sp>
          <p:sp>
            <p:nvSpPr>
              <p:cNvPr id="10" name="Freeform 311"/>
              <p:cNvSpPr>
                <a:spLocks noEditPoints="1"/>
              </p:cNvSpPr>
              <p:nvPr/>
            </p:nvSpPr>
            <p:spPr bwMode="auto">
              <a:xfrm>
                <a:off x="4424" y="2138"/>
                <a:ext cx="268" cy="268"/>
              </a:xfrm>
              <a:custGeom>
                <a:avLst/>
                <a:gdLst/>
                <a:ahLst/>
                <a:cxnLst>
                  <a:cxn ang="0">
                    <a:pos x="69" y="567"/>
                  </a:cxn>
                  <a:cxn ang="0">
                    <a:pos x="0" y="498"/>
                  </a:cxn>
                  <a:cxn ang="0">
                    <a:pos x="0" y="69"/>
                  </a:cxn>
                  <a:cxn ang="0">
                    <a:pos x="69" y="0"/>
                  </a:cxn>
                  <a:cxn ang="0">
                    <a:pos x="498" y="0"/>
                  </a:cxn>
                  <a:cxn ang="0">
                    <a:pos x="567" y="68"/>
                  </a:cxn>
                  <a:cxn ang="0">
                    <a:pos x="567" y="68"/>
                  </a:cxn>
                  <a:cxn ang="0">
                    <a:pos x="567" y="498"/>
                  </a:cxn>
                  <a:cxn ang="0">
                    <a:pos x="498" y="567"/>
                  </a:cxn>
                  <a:cxn ang="0">
                    <a:pos x="69" y="567"/>
                  </a:cxn>
                  <a:cxn ang="0">
                    <a:pos x="13" y="69"/>
                  </a:cxn>
                  <a:cxn ang="0">
                    <a:pos x="13" y="498"/>
                  </a:cxn>
                  <a:cxn ang="0">
                    <a:pos x="69" y="554"/>
                  </a:cxn>
                  <a:cxn ang="0">
                    <a:pos x="498" y="554"/>
                  </a:cxn>
                  <a:cxn ang="0">
                    <a:pos x="554" y="498"/>
                  </a:cxn>
                  <a:cxn ang="0">
                    <a:pos x="554" y="70"/>
                  </a:cxn>
                  <a:cxn ang="0">
                    <a:pos x="554" y="69"/>
                  </a:cxn>
                  <a:cxn ang="0">
                    <a:pos x="498" y="13"/>
                  </a:cxn>
                  <a:cxn ang="0">
                    <a:pos x="69" y="13"/>
                  </a:cxn>
                  <a:cxn ang="0">
                    <a:pos x="13" y="69"/>
                  </a:cxn>
                </a:cxnLst>
                <a:rect l="0" t="0" r="r" b="b"/>
                <a:pathLst>
                  <a:path w="567" h="567">
                    <a:moveTo>
                      <a:pt x="69" y="567"/>
                    </a:moveTo>
                    <a:cubicBezTo>
                      <a:pt x="31" y="567"/>
                      <a:pt x="0" y="536"/>
                      <a:pt x="0" y="498"/>
                    </a:cubicBezTo>
                    <a:cubicBezTo>
                      <a:pt x="0" y="69"/>
                      <a:pt x="0" y="69"/>
                      <a:pt x="0" y="69"/>
                    </a:cubicBezTo>
                    <a:cubicBezTo>
                      <a:pt x="0" y="31"/>
                      <a:pt x="31" y="0"/>
                      <a:pt x="69" y="0"/>
                    </a:cubicBezTo>
                    <a:cubicBezTo>
                      <a:pt x="498" y="0"/>
                      <a:pt x="498" y="0"/>
                      <a:pt x="498" y="0"/>
                    </a:cubicBezTo>
                    <a:cubicBezTo>
                      <a:pt x="535" y="0"/>
                      <a:pt x="566" y="31"/>
                      <a:pt x="567" y="68"/>
                    </a:cubicBezTo>
                    <a:cubicBezTo>
                      <a:pt x="567" y="68"/>
                      <a:pt x="567" y="68"/>
                      <a:pt x="567" y="68"/>
                    </a:cubicBezTo>
                    <a:cubicBezTo>
                      <a:pt x="567" y="498"/>
                      <a:pt x="567" y="498"/>
                      <a:pt x="567" y="498"/>
                    </a:cubicBezTo>
                    <a:cubicBezTo>
                      <a:pt x="567" y="536"/>
                      <a:pt x="536" y="567"/>
                      <a:pt x="498" y="567"/>
                    </a:cubicBezTo>
                    <a:lnTo>
                      <a:pt x="69" y="567"/>
                    </a:lnTo>
                    <a:close/>
                    <a:moveTo>
                      <a:pt x="13" y="69"/>
                    </a:moveTo>
                    <a:cubicBezTo>
                      <a:pt x="13" y="498"/>
                      <a:pt x="13" y="498"/>
                      <a:pt x="13" y="498"/>
                    </a:cubicBezTo>
                    <a:cubicBezTo>
                      <a:pt x="13" y="529"/>
                      <a:pt x="38" y="554"/>
                      <a:pt x="69" y="554"/>
                    </a:cubicBezTo>
                    <a:cubicBezTo>
                      <a:pt x="498" y="554"/>
                      <a:pt x="498" y="554"/>
                      <a:pt x="498" y="554"/>
                    </a:cubicBezTo>
                    <a:cubicBezTo>
                      <a:pt x="529" y="554"/>
                      <a:pt x="554" y="529"/>
                      <a:pt x="554" y="498"/>
                    </a:cubicBezTo>
                    <a:cubicBezTo>
                      <a:pt x="554" y="70"/>
                      <a:pt x="554" y="70"/>
                      <a:pt x="554" y="70"/>
                    </a:cubicBezTo>
                    <a:cubicBezTo>
                      <a:pt x="554" y="69"/>
                      <a:pt x="554" y="69"/>
                      <a:pt x="554" y="69"/>
                    </a:cubicBezTo>
                    <a:cubicBezTo>
                      <a:pt x="554" y="38"/>
                      <a:pt x="529" y="13"/>
                      <a:pt x="498" y="13"/>
                    </a:cubicBezTo>
                    <a:cubicBezTo>
                      <a:pt x="69" y="13"/>
                      <a:pt x="69" y="13"/>
                      <a:pt x="69" y="13"/>
                    </a:cubicBezTo>
                    <a:cubicBezTo>
                      <a:pt x="38" y="13"/>
                      <a:pt x="13" y="38"/>
                      <a:pt x="13" y="69"/>
                    </a:cubicBezTo>
                    <a:close/>
                  </a:path>
                </a:pathLst>
              </a:custGeom>
              <a:solidFill>
                <a:schemeClr val="bg1"/>
              </a:solidFill>
              <a:ln w="9525">
                <a:noFill/>
                <a:round/>
                <a:headEnd/>
                <a:tailEnd/>
              </a:ln>
            </p:spPr>
            <p:txBody>
              <a:bodyPr/>
              <a:lstStyle/>
              <a:p>
                <a:pPr>
                  <a:buFontTx/>
                  <a:buNone/>
                  <a:defRPr/>
                </a:pPr>
                <a:endParaRPr lang="fi-FI" sz="1800">
                  <a:solidFill>
                    <a:srgbClr val="000000"/>
                  </a:solidFill>
                </a:endParaRPr>
              </a:p>
            </p:txBody>
          </p:sp>
          <p:sp>
            <p:nvSpPr>
              <p:cNvPr id="11" name="Rectangle 312"/>
              <p:cNvSpPr>
                <a:spLocks noChangeArrowheads="1"/>
              </p:cNvSpPr>
              <p:nvPr/>
            </p:nvSpPr>
            <p:spPr bwMode="auto">
              <a:xfrm>
                <a:off x="4507" y="2306"/>
                <a:ext cx="10" cy="31"/>
              </a:xfrm>
              <a:prstGeom prst="rect">
                <a:avLst/>
              </a:prstGeom>
              <a:solidFill>
                <a:srgbClr val="FFFFFF"/>
              </a:solidFill>
              <a:ln w="9525">
                <a:noFill/>
                <a:miter lim="800000"/>
                <a:headEnd/>
                <a:tailEnd/>
              </a:ln>
            </p:spPr>
            <p:txBody>
              <a:bodyPr/>
              <a:lstStyle/>
              <a:p>
                <a:pPr>
                  <a:buFontTx/>
                  <a:buNone/>
                  <a:defRPr/>
                </a:pPr>
                <a:endParaRPr lang="fi-FI" sz="1800">
                  <a:solidFill>
                    <a:srgbClr val="000000"/>
                  </a:solidFill>
                </a:endParaRPr>
              </a:p>
            </p:txBody>
          </p:sp>
          <p:sp>
            <p:nvSpPr>
              <p:cNvPr id="12" name="Freeform 313"/>
              <p:cNvSpPr>
                <a:spLocks/>
              </p:cNvSpPr>
              <p:nvPr/>
            </p:nvSpPr>
            <p:spPr bwMode="auto">
              <a:xfrm>
                <a:off x="4614" y="2221"/>
                <a:ext cx="60" cy="120"/>
              </a:xfrm>
              <a:custGeom>
                <a:avLst/>
                <a:gdLst/>
                <a:ahLst/>
                <a:cxnLst>
                  <a:cxn ang="0">
                    <a:pos x="0" y="10"/>
                  </a:cxn>
                  <a:cxn ang="0">
                    <a:pos x="9" y="0"/>
                  </a:cxn>
                  <a:cxn ang="0">
                    <a:pos x="118" y="0"/>
                  </a:cxn>
                  <a:cxn ang="0">
                    <a:pos x="127" y="10"/>
                  </a:cxn>
                  <a:cxn ang="0">
                    <a:pos x="127" y="246"/>
                  </a:cxn>
                  <a:cxn ang="0">
                    <a:pos x="118" y="255"/>
                  </a:cxn>
                  <a:cxn ang="0">
                    <a:pos x="9" y="255"/>
                  </a:cxn>
                  <a:cxn ang="0">
                    <a:pos x="0" y="246"/>
                  </a:cxn>
                  <a:cxn ang="0">
                    <a:pos x="0" y="10"/>
                  </a:cxn>
                </a:cxnLst>
                <a:rect l="0" t="0" r="r" b="b"/>
                <a:pathLst>
                  <a:path w="127" h="255">
                    <a:moveTo>
                      <a:pt x="0" y="10"/>
                    </a:moveTo>
                    <a:cubicBezTo>
                      <a:pt x="0" y="5"/>
                      <a:pt x="4" y="0"/>
                      <a:pt x="9" y="0"/>
                    </a:cubicBezTo>
                    <a:cubicBezTo>
                      <a:pt x="118" y="0"/>
                      <a:pt x="118" y="0"/>
                      <a:pt x="118" y="0"/>
                    </a:cubicBezTo>
                    <a:cubicBezTo>
                      <a:pt x="123" y="0"/>
                      <a:pt x="127" y="5"/>
                      <a:pt x="127" y="10"/>
                    </a:cubicBezTo>
                    <a:cubicBezTo>
                      <a:pt x="127" y="246"/>
                      <a:pt x="127" y="246"/>
                      <a:pt x="127" y="246"/>
                    </a:cubicBezTo>
                    <a:cubicBezTo>
                      <a:pt x="127" y="251"/>
                      <a:pt x="123" y="255"/>
                      <a:pt x="118" y="255"/>
                    </a:cubicBezTo>
                    <a:cubicBezTo>
                      <a:pt x="9" y="255"/>
                      <a:pt x="9" y="255"/>
                      <a:pt x="9" y="255"/>
                    </a:cubicBezTo>
                    <a:cubicBezTo>
                      <a:pt x="4" y="255"/>
                      <a:pt x="0" y="251"/>
                      <a:pt x="0" y="246"/>
                    </a:cubicBezTo>
                    <a:lnTo>
                      <a:pt x="0" y="10"/>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13" name="Freeform 314"/>
              <p:cNvSpPr>
                <a:spLocks noEditPoints="1"/>
              </p:cNvSpPr>
              <p:nvPr/>
            </p:nvSpPr>
            <p:spPr bwMode="auto">
              <a:xfrm>
                <a:off x="4612" y="2219"/>
                <a:ext cx="64" cy="125"/>
              </a:xfrm>
              <a:custGeom>
                <a:avLst/>
                <a:gdLst/>
                <a:ahLst/>
                <a:cxnLst>
                  <a:cxn ang="0">
                    <a:pos x="14" y="264"/>
                  </a:cxn>
                  <a:cxn ang="0">
                    <a:pos x="0" y="250"/>
                  </a:cxn>
                  <a:cxn ang="0">
                    <a:pos x="0" y="14"/>
                  </a:cxn>
                  <a:cxn ang="0">
                    <a:pos x="0" y="14"/>
                  </a:cxn>
                  <a:cxn ang="0">
                    <a:pos x="14" y="0"/>
                  </a:cxn>
                  <a:cxn ang="0">
                    <a:pos x="123" y="0"/>
                  </a:cxn>
                  <a:cxn ang="0">
                    <a:pos x="137" y="14"/>
                  </a:cxn>
                  <a:cxn ang="0">
                    <a:pos x="137" y="250"/>
                  </a:cxn>
                  <a:cxn ang="0">
                    <a:pos x="123" y="264"/>
                  </a:cxn>
                  <a:cxn ang="0">
                    <a:pos x="14" y="264"/>
                  </a:cxn>
                  <a:cxn ang="0">
                    <a:pos x="10" y="250"/>
                  </a:cxn>
                  <a:cxn ang="0">
                    <a:pos x="14" y="254"/>
                  </a:cxn>
                  <a:cxn ang="0">
                    <a:pos x="123" y="254"/>
                  </a:cxn>
                  <a:cxn ang="0">
                    <a:pos x="128" y="250"/>
                  </a:cxn>
                  <a:cxn ang="0">
                    <a:pos x="128" y="14"/>
                  </a:cxn>
                  <a:cxn ang="0">
                    <a:pos x="123" y="9"/>
                  </a:cxn>
                  <a:cxn ang="0">
                    <a:pos x="14" y="9"/>
                  </a:cxn>
                  <a:cxn ang="0">
                    <a:pos x="10" y="14"/>
                  </a:cxn>
                  <a:cxn ang="0">
                    <a:pos x="10" y="250"/>
                  </a:cxn>
                </a:cxnLst>
                <a:rect l="0" t="0" r="r" b="b"/>
                <a:pathLst>
                  <a:path w="137" h="264">
                    <a:moveTo>
                      <a:pt x="14" y="264"/>
                    </a:moveTo>
                    <a:cubicBezTo>
                      <a:pt x="7" y="264"/>
                      <a:pt x="0" y="257"/>
                      <a:pt x="0" y="250"/>
                    </a:cubicBezTo>
                    <a:cubicBezTo>
                      <a:pt x="0" y="14"/>
                      <a:pt x="0" y="14"/>
                      <a:pt x="0" y="14"/>
                    </a:cubicBezTo>
                    <a:cubicBezTo>
                      <a:pt x="0" y="14"/>
                      <a:pt x="0" y="14"/>
                      <a:pt x="0" y="14"/>
                    </a:cubicBezTo>
                    <a:cubicBezTo>
                      <a:pt x="0" y="6"/>
                      <a:pt x="7" y="0"/>
                      <a:pt x="14" y="0"/>
                    </a:cubicBezTo>
                    <a:cubicBezTo>
                      <a:pt x="123" y="0"/>
                      <a:pt x="123" y="0"/>
                      <a:pt x="123" y="0"/>
                    </a:cubicBezTo>
                    <a:cubicBezTo>
                      <a:pt x="131" y="0"/>
                      <a:pt x="137" y="6"/>
                      <a:pt x="137" y="14"/>
                    </a:cubicBezTo>
                    <a:cubicBezTo>
                      <a:pt x="137" y="250"/>
                      <a:pt x="137" y="250"/>
                      <a:pt x="137" y="250"/>
                    </a:cubicBezTo>
                    <a:cubicBezTo>
                      <a:pt x="137" y="257"/>
                      <a:pt x="131" y="264"/>
                      <a:pt x="123" y="264"/>
                    </a:cubicBezTo>
                    <a:lnTo>
                      <a:pt x="14" y="264"/>
                    </a:lnTo>
                    <a:close/>
                    <a:moveTo>
                      <a:pt x="10" y="250"/>
                    </a:moveTo>
                    <a:cubicBezTo>
                      <a:pt x="10" y="252"/>
                      <a:pt x="12" y="254"/>
                      <a:pt x="14" y="254"/>
                    </a:cubicBezTo>
                    <a:cubicBezTo>
                      <a:pt x="123" y="254"/>
                      <a:pt x="123" y="254"/>
                      <a:pt x="123" y="254"/>
                    </a:cubicBezTo>
                    <a:cubicBezTo>
                      <a:pt x="126" y="254"/>
                      <a:pt x="128" y="252"/>
                      <a:pt x="128" y="250"/>
                    </a:cubicBezTo>
                    <a:cubicBezTo>
                      <a:pt x="128" y="14"/>
                      <a:pt x="128" y="14"/>
                      <a:pt x="128" y="14"/>
                    </a:cubicBezTo>
                    <a:cubicBezTo>
                      <a:pt x="128" y="11"/>
                      <a:pt x="126" y="9"/>
                      <a:pt x="123" y="9"/>
                    </a:cubicBezTo>
                    <a:cubicBezTo>
                      <a:pt x="14" y="9"/>
                      <a:pt x="14" y="9"/>
                      <a:pt x="14" y="9"/>
                    </a:cubicBezTo>
                    <a:cubicBezTo>
                      <a:pt x="12" y="9"/>
                      <a:pt x="10" y="11"/>
                      <a:pt x="10" y="14"/>
                    </a:cubicBezTo>
                    <a:lnTo>
                      <a:pt x="10" y="250"/>
                    </a:lnTo>
                    <a:close/>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4" name="Freeform 315"/>
              <p:cNvSpPr>
                <a:spLocks/>
              </p:cNvSpPr>
              <p:nvPr/>
            </p:nvSpPr>
            <p:spPr bwMode="auto">
              <a:xfrm>
                <a:off x="4442" y="2327"/>
                <a:ext cx="142" cy="16"/>
              </a:xfrm>
              <a:custGeom>
                <a:avLst/>
                <a:gdLst/>
                <a:ahLst/>
                <a:cxnLst>
                  <a:cxn ang="0">
                    <a:pos x="264" y="0"/>
                  </a:cxn>
                  <a:cxn ang="0">
                    <a:pos x="36" y="0"/>
                  </a:cxn>
                  <a:cxn ang="0">
                    <a:pos x="22" y="5"/>
                  </a:cxn>
                  <a:cxn ang="0">
                    <a:pos x="0" y="28"/>
                  </a:cxn>
                  <a:cxn ang="0">
                    <a:pos x="0" y="31"/>
                  </a:cxn>
                  <a:cxn ang="0">
                    <a:pos x="3" y="32"/>
                  </a:cxn>
                  <a:cxn ang="0">
                    <a:pos x="4" y="32"/>
                  </a:cxn>
                  <a:cxn ang="0">
                    <a:pos x="297" y="32"/>
                  </a:cxn>
                  <a:cxn ang="0">
                    <a:pos x="301" y="31"/>
                  </a:cxn>
                  <a:cxn ang="0">
                    <a:pos x="301" y="28"/>
                  </a:cxn>
                  <a:cxn ang="0">
                    <a:pos x="278" y="5"/>
                  </a:cxn>
                  <a:cxn ang="0">
                    <a:pos x="264" y="0"/>
                  </a:cxn>
                </a:cxnLst>
                <a:rect l="0" t="0" r="r" b="b"/>
                <a:pathLst>
                  <a:path w="301" h="32">
                    <a:moveTo>
                      <a:pt x="264" y="0"/>
                    </a:moveTo>
                    <a:cubicBezTo>
                      <a:pt x="36" y="0"/>
                      <a:pt x="36" y="0"/>
                      <a:pt x="36" y="0"/>
                    </a:cubicBezTo>
                    <a:cubicBezTo>
                      <a:pt x="28" y="0"/>
                      <a:pt x="24" y="2"/>
                      <a:pt x="22" y="5"/>
                    </a:cubicBezTo>
                    <a:cubicBezTo>
                      <a:pt x="0" y="28"/>
                      <a:pt x="0" y="28"/>
                      <a:pt x="0" y="28"/>
                    </a:cubicBezTo>
                    <a:cubicBezTo>
                      <a:pt x="0" y="31"/>
                      <a:pt x="0" y="31"/>
                      <a:pt x="0" y="31"/>
                    </a:cubicBezTo>
                    <a:cubicBezTo>
                      <a:pt x="0" y="32"/>
                      <a:pt x="1" y="32"/>
                      <a:pt x="3" y="32"/>
                    </a:cubicBezTo>
                    <a:cubicBezTo>
                      <a:pt x="4" y="32"/>
                      <a:pt x="4" y="32"/>
                      <a:pt x="4" y="32"/>
                    </a:cubicBezTo>
                    <a:cubicBezTo>
                      <a:pt x="297" y="32"/>
                      <a:pt x="297" y="32"/>
                      <a:pt x="297" y="32"/>
                    </a:cubicBezTo>
                    <a:cubicBezTo>
                      <a:pt x="299" y="32"/>
                      <a:pt x="301" y="32"/>
                      <a:pt x="301" y="31"/>
                    </a:cubicBezTo>
                    <a:cubicBezTo>
                      <a:pt x="301" y="28"/>
                      <a:pt x="301" y="28"/>
                      <a:pt x="301" y="28"/>
                    </a:cubicBezTo>
                    <a:cubicBezTo>
                      <a:pt x="278" y="5"/>
                      <a:pt x="278" y="5"/>
                      <a:pt x="278" y="5"/>
                    </a:cubicBezTo>
                    <a:cubicBezTo>
                      <a:pt x="276" y="2"/>
                      <a:pt x="272" y="0"/>
                      <a:pt x="264" y="0"/>
                    </a:cubicBezTo>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5" name="Oval 316"/>
              <p:cNvSpPr>
                <a:spLocks noChangeArrowheads="1"/>
              </p:cNvSpPr>
              <p:nvPr/>
            </p:nvSpPr>
            <p:spPr bwMode="auto">
              <a:xfrm>
                <a:off x="4664" y="2229"/>
                <a:ext cx="4" cy="5"/>
              </a:xfrm>
              <a:prstGeom prst="ellipse">
                <a:avLst/>
              </a:pr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16" name="Rectangle 317"/>
              <p:cNvSpPr>
                <a:spLocks noChangeArrowheads="1"/>
              </p:cNvSpPr>
              <p:nvPr/>
            </p:nvSpPr>
            <p:spPr bwMode="auto">
              <a:xfrm>
                <a:off x="4615" y="2295"/>
                <a:ext cx="58" cy="5"/>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17" name="Rectangle 318"/>
              <p:cNvSpPr>
                <a:spLocks noChangeArrowheads="1"/>
              </p:cNvSpPr>
              <p:nvPr/>
            </p:nvSpPr>
            <p:spPr bwMode="auto">
              <a:xfrm>
                <a:off x="4615" y="2287"/>
                <a:ext cx="58" cy="4"/>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18" name="Rectangle 319"/>
              <p:cNvSpPr>
                <a:spLocks noChangeArrowheads="1"/>
              </p:cNvSpPr>
              <p:nvPr/>
            </p:nvSpPr>
            <p:spPr bwMode="auto">
              <a:xfrm>
                <a:off x="4615" y="2270"/>
                <a:ext cx="58" cy="4"/>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19" name="Rectangle 320"/>
              <p:cNvSpPr>
                <a:spLocks noChangeArrowheads="1"/>
              </p:cNvSpPr>
              <p:nvPr/>
            </p:nvSpPr>
            <p:spPr bwMode="auto">
              <a:xfrm>
                <a:off x="4615" y="2278"/>
                <a:ext cx="58" cy="5"/>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20" name="Freeform 321"/>
              <p:cNvSpPr>
                <a:spLocks/>
              </p:cNvSpPr>
              <p:nvPr/>
            </p:nvSpPr>
            <p:spPr bwMode="auto">
              <a:xfrm>
                <a:off x="4546" y="2245"/>
                <a:ext cx="54" cy="43"/>
              </a:xfrm>
              <a:custGeom>
                <a:avLst/>
                <a:gdLst/>
                <a:ahLst/>
                <a:cxnLst>
                  <a:cxn ang="0">
                    <a:pos x="0" y="3"/>
                  </a:cxn>
                  <a:cxn ang="0">
                    <a:pos x="8" y="0"/>
                  </a:cxn>
                  <a:cxn ang="0">
                    <a:pos x="104" y="0"/>
                  </a:cxn>
                  <a:cxn ang="0">
                    <a:pos x="113" y="3"/>
                  </a:cxn>
                  <a:cxn ang="0">
                    <a:pos x="113" y="89"/>
                  </a:cxn>
                  <a:cxn ang="0">
                    <a:pos x="104" y="92"/>
                  </a:cxn>
                  <a:cxn ang="0">
                    <a:pos x="8" y="92"/>
                  </a:cxn>
                  <a:cxn ang="0">
                    <a:pos x="0" y="89"/>
                  </a:cxn>
                  <a:cxn ang="0">
                    <a:pos x="0" y="3"/>
                  </a:cxn>
                </a:cxnLst>
                <a:rect l="0" t="0" r="r" b="b"/>
                <a:pathLst>
                  <a:path w="113" h="92">
                    <a:moveTo>
                      <a:pt x="0" y="3"/>
                    </a:moveTo>
                    <a:cubicBezTo>
                      <a:pt x="0" y="1"/>
                      <a:pt x="3" y="0"/>
                      <a:pt x="8" y="0"/>
                    </a:cubicBezTo>
                    <a:cubicBezTo>
                      <a:pt x="104" y="0"/>
                      <a:pt x="104" y="0"/>
                      <a:pt x="104" y="0"/>
                    </a:cubicBezTo>
                    <a:cubicBezTo>
                      <a:pt x="109" y="0"/>
                      <a:pt x="113" y="1"/>
                      <a:pt x="113" y="3"/>
                    </a:cubicBezTo>
                    <a:cubicBezTo>
                      <a:pt x="113" y="89"/>
                      <a:pt x="113" y="89"/>
                      <a:pt x="113" y="89"/>
                    </a:cubicBezTo>
                    <a:cubicBezTo>
                      <a:pt x="113" y="90"/>
                      <a:pt x="109" y="92"/>
                      <a:pt x="104" y="92"/>
                    </a:cubicBezTo>
                    <a:cubicBezTo>
                      <a:pt x="8" y="92"/>
                      <a:pt x="8" y="92"/>
                      <a:pt x="8" y="92"/>
                    </a:cubicBezTo>
                    <a:cubicBezTo>
                      <a:pt x="3" y="92"/>
                      <a:pt x="0" y="90"/>
                      <a:pt x="0" y="89"/>
                    </a:cubicBezTo>
                    <a:lnTo>
                      <a:pt x="0" y="3"/>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21" name="Freeform 322"/>
              <p:cNvSpPr>
                <a:spLocks noEditPoints="1"/>
              </p:cNvSpPr>
              <p:nvPr/>
            </p:nvSpPr>
            <p:spPr bwMode="auto">
              <a:xfrm>
                <a:off x="4545" y="2243"/>
                <a:ext cx="56" cy="47"/>
              </a:xfrm>
              <a:custGeom>
                <a:avLst/>
                <a:gdLst/>
                <a:ahLst/>
                <a:cxnLst>
                  <a:cxn ang="0">
                    <a:pos x="12" y="100"/>
                  </a:cxn>
                  <a:cxn ang="0">
                    <a:pos x="4" y="99"/>
                  </a:cxn>
                  <a:cxn ang="0">
                    <a:pos x="0" y="93"/>
                  </a:cxn>
                  <a:cxn ang="0">
                    <a:pos x="0" y="7"/>
                  </a:cxn>
                  <a:cxn ang="0">
                    <a:pos x="4" y="1"/>
                  </a:cxn>
                  <a:cxn ang="0">
                    <a:pos x="12" y="0"/>
                  </a:cxn>
                  <a:cxn ang="0">
                    <a:pos x="108" y="0"/>
                  </a:cxn>
                  <a:cxn ang="0">
                    <a:pos x="116" y="1"/>
                  </a:cxn>
                  <a:cxn ang="0">
                    <a:pos x="120" y="7"/>
                  </a:cxn>
                  <a:cxn ang="0">
                    <a:pos x="120" y="93"/>
                  </a:cxn>
                  <a:cxn ang="0">
                    <a:pos x="116" y="99"/>
                  </a:cxn>
                  <a:cxn ang="0">
                    <a:pos x="108" y="100"/>
                  </a:cxn>
                  <a:cxn ang="0">
                    <a:pos x="12" y="100"/>
                  </a:cxn>
                  <a:cxn ang="0">
                    <a:pos x="12" y="92"/>
                  </a:cxn>
                  <a:cxn ang="0">
                    <a:pos x="108" y="92"/>
                  </a:cxn>
                  <a:cxn ang="0">
                    <a:pos x="112" y="92"/>
                  </a:cxn>
                  <a:cxn ang="0">
                    <a:pos x="113" y="91"/>
                  </a:cxn>
                  <a:cxn ang="0">
                    <a:pos x="113" y="8"/>
                  </a:cxn>
                  <a:cxn ang="0">
                    <a:pos x="108" y="8"/>
                  </a:cxn>
                  <a:cxn ang="0">
                    <a:pos x="12" y="8"/>
                  </a:cxn>
                  <a:cxn ang="0">
                    <a:pos x="8" y="8"/>
                  </a:cxn>
                  <a:cxn ang="0">
                    <a:pos x="7" y="8"/>
                  </a:cxn>
                  <a:cxn ang="0">
                    <a:pos x="7" y="91"/>
                  </a:cxn>
                  <a:cxn ang="0">
                    <a:pos x="12" y="92"/>
                  </a:cxn>
                </a:cxnLst>
                <a:rect l="0" t="0" r="r" b="b"/>
                <a:pathLst>
                  <a:path w="120" h="100">
                    <a:moveTo>
                      <a:pt x="12" y="100"/>
                    </a:moveTo>
                    <a:cubicBezTo>
                      <a:pt x="9" y="100"/>
                      <a:pt x="7" y="99"/>
                      <a:pt x="4" y="99"/>
                    </a:cubicBezTo>
                    <a:cubicBezTo>
                      <a:pt x="3" y="98"/>
                      <a:pt x="0" y="96"/>
                      <a:pt x="0" y="93"/>
                    </a:cubicBezTo>
                    <a:cubicBezTo>
                      <a:pt x="0" y="7"/>
                      <a:pt x="0" y="7"/>
                      <a:pt x="0" y="7"/>
                    </a:cubicBezTo>
                    <a:cubicBezTo>
                      <a:pt x="0" y="3"/>
                      <a:pt x="3" y="2"/>
                      <a:pt x="4" y="1"/>
                    </a:cubicBezTo>
                    <a:cubicBezTo>
                      <a:pt x="7" y="0"/>
                      <a:pt x="9" y="0"/>
                      <a:pt x="12" y="0"/>
                    </a:cubicBezTo>
                    <a:cubicBezTo>
                      <a:pt x="108" y="0"/>
                      <a:pt x="108" y="0"/>
                      <a:pt x="108" y="0"/>
                    </a:cubicBezTo>
                    <a:cubicBezTo>
                      <a:pt x="111" y="0"/>
                      <a:pt x="114" y="0"/>
                      <a:pt x="116" y="1"/>
                    </a:cubicBezTo>
                    <a:cubicBezTo>
                      <a:pt x="118" y="2"/>
                      <a:pt x="120" y="3"/>
                      <a:pt x="120" y="7"/>
                    </a:cubicBezTo>
                    <a:cubicBezTo>
                      <a:pt x="120" y="93"/>
                      <a:pt x="120" y="93"/>
                      <a:pt x="120" y="93"/>
                    </a:cubicBezTo>
                    <a:cubicBezTo>
                      <a:pt x="120" y="96"/>
                      <a:pt x="118" y="98"/>
                      <a:pt x="116" y="99"/>
                    </a:cubicBezTo>
                    <a:cubicBezTo>
                      <a:pt x="114" y="99"/>
                      <a:pt x="111" y="100"/>
                      <a:pt x="108" y="100"/>
                    </a:cubicBezTo>
                    <a:lnTo>
                      <a:pt x="12" y="100"/>
                    </a:lnTo>
                    <a:close/>
                    <a:moveTo>
                      <a:pt x="12" y="92"/>
                    </a:moveTo>
                    <a:cubicBezTo>
                      <a:pt x="108" y="92"/>
                      <a:pt x="108" y="92"/>
                      <a:pt x="108" y="92"/>
                    </a:cubicBezTo>
                    <a:cubicBezTo>
                      <a:pt x="110" y="92"/>
                      <a:pt x="111" y="92"/>
                      <a:pt x="112" y="92"/>
                    </a:cubicBezTo>
                    <a:cubicBezTo>
                      <a:pt x="113" y="91"/>
                      <a:pt x="113" y="91"/>
                      <a:pt x="113" y="91"/>
                    </a:cubicBezTo>
                    <a:cubicBezTo>
                      <a:pt x="113" y="8"/>
                      <a:pt x="113" y="8"/>
                      <a:pt x="113" y="8"/>
                    </a:cubicBezTo>
                    <a:cubicBezTo>
                      <a:pt x="112" y="8"/>
                      <a:pt x="110" y="7"/>
                      <a:pt x="108" y="8"/>
                    </a:cubicBezTo>
                    <a:cubicBezTo>
                      <a:pt x="12" y="8"/>
                      <a:pt x="12" y="8"/>
                      <a:pt x="12" y="8"/>
                    </a:cubicBezTo>
                    <a:cubicBezTo>
                      <a:pt x="10" y="8"/>
                      <a:pt x="9" y="8"/>
                      <a:pt x="8" y="8"/>
                    </a:cubicBezTo>
                    <a:cubicBezTo>
                      <a:pt x="7" y="8"/>
                      <a:pt x="7" y="8"/>
                      <a:pt x="7" y="8"/>
                    </a:cubicBezTo>
                    <a:cubicBezTo>
                      <a:pt x="7" y="91"/>
                      <a:pt x="7" y="91"/>
                      <a:pt x="7" y="91"/>
                    </a:cubicBezTo>
                    <a:cubicBezTo>
                      <a:pt x="8" y="92"/>
                      <a:pt x="10" y="92"/>
                      <a:pt x="12" y="92"/>
                    </a:cubicBezTo>
                    <a:close/>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22" name="Rectangle 323"/>
              <p:cNvSpPr>
                <a:spLocks noChangeArrowheads="1"/>
              </p:cNvSpPr>
              <p:nvPr/>
            </p:nvSpPr>
            <p:spPr bwMode="auto">
              <a:xfrm>
                <a:off x="4547" y="2273"/>
                <a:ext cx="51" cy="3"/>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23" name="Rectangle 324"/>
              <p:cNvSpPr>
                <a:spLocks noChangeArrowheads="1"/>
              </p:cNvSpPr>
              <p:nvPr/>
            </p:nvSpPr>
            <p:spPr bwMode="auto">
              <a:xfrm>
                <a:off x="4547" y="2265"/>
                <a:ext cx="51" cy="3"/>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24" name="Rectangle 325"/>
              <p:cNvSpPr>
                <a:spLocks noChangeArrowheads="1"/>
              </p:cNvSpPr>
              <p:nvPr/>
            </p:nvSpPr>
            <p:spPr bwMode="auto">
              <a:xfrm>
                <a:off x="4547" y="2250"/>
                <a:ext cx="51" cy="3"/>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25" name="Rectangle 326"/>
              <p:cNvSpPr>
                <a:spLocks noChangeArrowheads="1"/>
              </p:cNvSpPr>
              <p:nvPr/>
            </p:nvSpPr>
            <p:spPr bwMode="auto">
              <a:xfrm>
                <a:off x="4547" y="2258"/>
                <a:ext cx="51" cy="3"/>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26" name="Rectangle 327"/>
              <p:cNvSpPr>
                <a:spLocks noChangeArrowheads="1"/>
              </p:cNvSpPr>
              <p:nvPr/>
            </p:nvSpPr>
            <p:spPr bwMode="auto">
              <a:xfrm>
                <a:off x="4547" y="2280"/>
                <a:ext cx="51" cy="3"/>
              </a:xfrm>
              <a:prstGeom prst="rect">
                <a:avLst/>
              </a:prstGeom>
              <a:solidFill>
                <a:srgbClr val="FFAF00"/>
              </a:solidFill>
              <a:ln w="9525">
                <a:noFill/>
                <a:miter lim="800000"/>
                <a:headEnd/>
                <a:tailEnd/>
              </a:ln>
            </p:spPr>
            <p:txBody>
              <a:bodyPr/>
              <a:lstStyle/>
              <a:p>
                <a:pPr>
                  <a:buFontTx/>
                  <a:buNone/>
                  <a:defRPr/>
                </a:pPr>
                <a:endParaRPr lang="fi-FI" sz="1800">
                  <a:solidFill>
                    <a:srgbClr val="000000"/>
                  </a:solidFill>
                </a:endParaRPr>
              </a:p>
            </p:txBody>
          </p:sp>
          <p:sp>
            <p:nvSpPr>
              <p:cNvPr id="27" name="Freeform 328"/>
              <p:cNvSpPr>
                <a:spLocks/>
              </p:cNvSpPr>
              <p:nvPr/>
            </p:nvSpPr>
            <p:spPr bwMode="auto">
              <a:xfrm>
                <a:off x="4448" y="2224"/>
                <a:ext cx="130" cy="85"/>
              </a:xfrm>
              <a:custGeom>
                <a:avLst/>
                <a:gdLst/>
                <a:ahLst/>
                <a:cxnLst>
                  <a:cxn ang="0">
                    <a:pos x="261" y="0"/>
                  </a:cxn>
                  <a:cxn ang="0">
                    <a:pos x="14" y="0"/>
                  </a:cxn>
                  <a:cxn ang="0">
                    <a:pos x="0" y="14"/>
                  </a:cxn>
                  <a:cxn ang="0">
                    <a:pos x="0" y="166"/>
                  </a:cxn>
                  <a:cxn ang="0">
                    <a:pos x="14" y="180"/>
                  </a:cxn>
                  <a:cxn ang="0">
                    <a:pos x="261" y="180"/>
                  </a:cxn>
                  <a:cxn ang="0">
                    <a:pos x="276" y="166"/>
                  </a:cxn>
                  <a:cxn ang="0">
                    <a:pos x="276" y="14"/>
                  </a:cxn>
                  <a:cxn ang="0">
                    <a:pos x="261" y="0"/>
                  </a:cxn>
                </a:cxnLst>
                <a:rect l="0" t="0" r="r" b="b"/>
                <a:pathLst>
                  <a:path w="276" h="180">
                    <a:moveTo>
                      <a:pt x="261" y="0"/>
                    </a:moveTo>
                    <a:cubicBezTo>
                      <a:pt x="14" y="0"/>
                      <a:pt x="14" y="0"/>
                      <a:pt x="14" y="0"/>
                    </a:cubicBezTo>
                    <a:cubicBezTo>
                      <a:pt x="6" y="0"/>
                      <a:pt x="0" y="6"/>
                      <a:pt x="0" y="14"/>
                    </a:cubicBezTo>
                    <a:cubicBezTo>
                      <a:pt x="0" y="166"/>
                      <a:pt x="0" y="166"/>
                      <a:pt x="0" y="166"/>
                    </a:cubicBezTo>
                    <a:cubicBezTo>
                      <a:pt x="0" y="174"/>
                      <a:pt x="6" y="180"/>
                      <a:pt x="14" y="180"/>
                    </a:cubicBezTo>
                    <a:cubicBezTo>
                      <a:pt x="261" y="180"/>
                      <a:pt x="261" y="180"/>
                      <a:pt x="261" y="180"/>
                    </a:cubicBezTo>
                    <a:cubicBezTo>
                      <a:pt x="269" y="180"/>
                      <a:pt x="276" y="174"/>
                      <a:pt x="276" y="166"/>
                    </a:cubicBezTo>
                    <a:cubicBezTo>
                      <a:pt x="276" y="14"/>
                      <a:pt x="276" y="14"/>
                      <a:pt x="276" y="14"/>
                    </a:cubicBezTo>
                    <a:cubicBezTo>
                      <a:pt x="276" y="6"/>
                      <a:pt x="269" y="0"/>
                      <a:pt x="261" y="0"/>
                    </a:cubicBezTo>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28" name="Freeform 329"/>
              <p:cNvSpPr>
                <a:spLocks/>
              </p:cNvSpPr>
              <p:nvPr/>
            </p:nvSpPr>
            <p:spPr bwMode="auto">
              <a:xfrm>
                <a:off x="4451" y="2228"/>
                <a:ext cx="123" cy="78"/>
              </a:xfrm>
              <a:custGeom>
                <a:avLst/>
                <a:gdLst/>
                <a:ahLst/>
                <a:cxnLst>
                  <a:cxn ang="0">
                    <a:pos x="254" y="0"/>
                  </a:cxn>
                  <a:cxn ang="0">
                    <a:pos x="8" y="0"/>
                  </a:cxn>
                  <a:cxn ang="0">
                    <a:pos x="0" y="8"/>
                  </a:cxn>
                  <a:cxn ang="0">
                    <a:pos x="0" y="158"/>
                  </a:cxn>
                  <a:cxn ang="0">
                    <a:pos x="8" y="166"/>
                  </a:cxn>
                  <a:cxn ang="0">
                    <a:pos x="254" y="166"/>
                  </a:cxn>
                  <a:cxn ang="0">
                    <a:pos x="261" y="158"/>
                  </a:cxn>
                  <a:cxn ang="0">
                    <a:pos x="261" y="8"/>
                  </a:cxn>
                  <a:cxn ang="0">
                    <a:pos x="254" y="0"/>
                  </a:cxn>
                </a:cxnLst>
                <a:rect l="0" t="0" r="r" b="b"/>
                <a:pathLst>
                  <a:path w="261" h="166">
                    <a:moveTo>
                      <a:pt x="254" y="0"/>
                    </a:moveTo>
                    <a:cubicBezTo>
                      <a:pt x="8" y="0"/>
                      <a:pt x="8" y="0"/>
                      <a:pt x="8" y="0"/>
                    </a:cubicBezTo>
                    <a:cubicBezTo>
                      <a:pt x="4" y="0"/>
                      <a:pt x="0" y="3"/>
                      <a:pt x="0" y="8"/>
                    </a:cubicBezTo>
                    <a:cubicBezTo>
                      <a:pt x="0" y="158"/>
                      <a:pt x="0" y="158"/>
                      <a:pt x="0" y="158"/>
                    </a:cubicBezTo>
                    <a:cubicBezTo>
                      <a:pt x="0" y="162"/>
                      <a:pt x="4" y="166"/>
                      <a:pt x="8" y="166"/>
                    </a:cubicBezTo>
                    <a:cubicBezTo>
                      <a:pt x="254" y="166"/>
                      <a:pt x="254" y="166"/>
                      <a:pt x="254" y="166"/>
                    </a:cubicBezTo>
                    <a:cubicBezTo>
                      <a:pt x="258" y="166"/>
                      <a:pt x="261" y="162"/>
                      <a:pt x="261" y="158"/>
                    </a:cubicBezTo>
                    <a:cubicBezTo>
                      <a:pt x="261" y="8"/>
                      <a:pt x="261" y="8"/>
                      <a:pt x="261" y="8"/>
                    </a:cubicBezTo>
                    <a:cubicBezTo>
                      <a:pt x="261" y="3"/>
                      <a:pt x="258" y="0"/>
                      <a:pt x="254" y="0"/>
                    </a:cubicBezTo>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29" name="Freeform 330"/>
              <p:cNvSpPr>
                <a:spLocks/>
              </p:cNvSpPr>
              <p:nvPr/>
            </p:nvSpPr>
            <p:spPr bwMode="auto">
              <a:xfrm>
                <a:off x="4454" y="2231"/>
                <a:ext cx="117" cy="71"/>
              </a:xfrm>
              <a:custGeom>
                <a:avLst/>
                <a:gdLst/>
                <a:ahLst/>
                <a:cxnLst>
                  <a:cxn ang="0">
                    <a:pos x="241" y="0"/>
                  </a:cxn>
                  <a:cxn ang="0">
                    <a:pos x="7" y="0"/>
                  </a:cxn>
                  <a:cxn ang="0">
                    <a:pos x="0" y="7"/>
                  </a:cxn>
                  <a:cxn ang="0">
                    <a:pos x="0" y="145"/>
                  </a:cxn>
                  <a:cxn ang="0">
                    <a:pos x="7" y="152"/>
                  </a:cxn>
                  <a:cxn ang="0">
                    <a:pos x="241" y="152"/>
                  </a:cxn>
                  <a:cxn ang="0">
                    <a:pos x="247" y="145"/>
                  </a:cxn>
                  <a:cxn ang="0">
                    <a:pos x="247" y="7"/>
                  </a:cxn>
                  <a:cxn ang="0">
                    <a:pos x="241" y="0"/>
                  </a:cxn>
                </a:cxnLst>
                <a:rect l="0" t="0" r="r" b="b"/>
                <a:pathLst>
                  <a:path w="247" h="152">
                    <a:moveTo>
                      <a:pt x="241" y="0"/>
                    </a:moveTo>
                    <a:cubicBezTo>
                      <a:pt x="7" y="0"/>
                      <a:pt x="7" y="0"/>
                      <a:pt x="7" y="0"/>
                    </a:cubicBezTo>
                    <a:cubicBezTo>
                      <a:pt x="3" y="0"/>
                      <a:pt x="0" y="3"/>
                      <a:pt x="0" y="7"/>
                    </a:cubicBezTo>
                    <a:cubicBezTo>
                      <a:pt x="0" y="145"/>
                      <a:pt x="0" y="145"/>
                      <a:pt x="0" y="145"/>
                    </a:cubicBezTo>
                    <a:cubicBezTo>
                      <a:pt x="0" y="149"/>
                      <a:pt x="3" y="152"/>
                      <a:pt x="7" y="152"/>
                    </a:cubicBezTo>
                    <a:cubicBezTo>
                      <a:pt x="241" y="152"/>
                      <a:pt x="241" y="152"/>
                      <a:pt x="241" y="152"/>
                    </a:cubicBezTo>
                    <a:cubicBezTo>
                      <a:pt x="244" y="152"/>
                      <a:pt x="247" y="149"/>
                      <a:pt x="247" y="145"/>
                    </a:cubicBezTo>
                    <a:cubicBezTo>
                      <a:pt x="247" y="7"/>
                      <a:pt x="247" y="7"/>
                      <a:pt x="247" y="7"/>
                    </a:cubicBezTo>
                    <a:cubicBezTo>
                      <a:pt x="247" y="3"/>
                      <a:pt x="244" y="0"/>
                      <a:pt x="241" y="0"/>
                    </a:cubicBezTo>
                  </a:path>
                </a:pathLst>
              </a:custGeom>
              <a:solidFill>
                <a:srgbClr val="FFAF00"/>
              </a:solidFill>
              <a:ln w="9525">
                <a:noFill/>
                <a:round/>
                <a:headEnd/>
                <a:tailEnd/>
              </a:ln>
            </p:spPr>
            <p:txBody>
              <a:bodyPr/>
              <a:lstStyle/>
              <a:p>
                <a:pPr>
                  <a:buFontTx/>
                  <a:buNone/>
                  <a:defRPr/>
                </a:pPr>
                <a:endParaRPr lang="fi-FI" sz="1800">
                  <a:solidFill>
                    <a:srgbClr val="000000"/>
                  </a:solidFill>
                </a:endParaRPr>
              </a:p>
            </p:txBody>
          </p:sp>
          <p:sp>
            <p:nvSpPr>
              <p:cNvPr id="30" name="Freeform 331"/>
              <p:cNvSpPr>
                <a:spLocks/>
              </p:cNvSpPr>
              <p:nvPr/>
            </p:nvSpPr>
            <p:spPr bwMode="auto">
              <a:xfrm>
                <a:off x="4458" y="2234"/>
                <a:ext cx="110" cy="65"/>
              </a:xfrm>
              <a:custGeom>
                <a:avLst/>
                <a:gdLst/>
                <a:ahLst/>
                <a:cxnLst>
                  <a:cxn ang="0">
                    <a:pos x="233" y="130"/>
                  </a:cxn>
                  <a:cxn ang="0">
                    <a:pos x="226" y="137"/>
                  </a:cxn>
                  <a:cxn ang="0">
                    <a:pos x="8" y="137"/>
                  </a:cxn>
                  <a:cxn ang="0">
                    <a:pos x="0" y="130"/>
                  </a:cxn>
                  <a:cxn ang="0">
                    <a:pos x="0" y="7"/>
                  </a:cxn>
                  <a:cxn ang="0">
                    <a:pos x="8" y="0"/>
                  </a:cxn>
                  <a:cxn ang="0">
                    <a:pos x="226" y="0"/>
                  </a:cxn>
                  <a:cxn ang="0">
                    <a:pos x="233" y="7"/>
                  </a:cxn>
                  <a:cxn ang="0">
                    <a:pos x="233" y="130"/>
                  </a:cxn>
                </a:cxnLst>
                <a:rect l="0" t="0" r="r" b="b"/>
                <a:pathLst>
                  <a:path w="233" h="137">
                    <a:moveTo>
                      <a:pt x="233" y="130"/>
                    </a:moveTo>
                    <a:cubicBezTo>
                      <a:pt x="233" y="134"/>
                      <a:pt x="230" y="137"/>
                      <a:pt x="226" y="137"/>
                    </a:cubicBezTo>
                    <a:cubicBezTo>
                      <a:pt x="8" y="137"/>
                      <a:pt x="8" y="137"/>
                      <a:pt x="8" y="137"/>
                    </a:cubicBezTo>
                    <a:cubicBezTo>
                      <a:pt x="4" y="137"/>
                      <a:pt x="0" y="134"/>
                      <a:pt x="0" y="130"/>
                    </a:cubicBezTo>
                    <a:cubicBezTo>
                      <a:pt x="0" y="7"/>
                      <a:pt x="0" y="7"/>
                      <a:pt x="0" y="7"/>
                    </a:cubicBezTo>
                    <a:cubicBezTo>
                      <a:pt x="0" y="3"/>
                      <a:pt x="4" y="0"/>
                      <a:pt x="8" y="0"/>
                    </a:cubicBezTo>
                    <a:cubicBezTo>
                      <a:pt x="226" y="0"/>
                      <a:pt x="226" y="0"/>
                      <a:pt x="226" y="0"/>
                    </a:cubicBezTo>
                    <a:cubicBezTo>
                      <a:pt x="230" y="0"/>
                      <a:pt x="233" y="3"/>
                      <a:pt x="233" y="7"/>
                    </a:cubicBezTo>
                    <a:lnTo>
                      <a:pt x="233" y="130"/>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sp>
            <p:nvSpPr>
              <p:cNvPr id="31" name="Freeform 332"/>
              <p:cNvSpPr>
                <a:spLocks/>
              </p:cNvSpPr>
              <p:nvPr/>
            </p:nvSpPr>
            <p:spPr bwMode="auto">
              <a:xfrm>
                <a:off x="4444" y="2328"/>
                <a:ext cx="137" cy="14"/>
              </a:xfrm>
              <a:custGeom>
                <a:avLst/>
                <a:gdLst/>
                <a:ahLst/>
                <a:cxnLst>
                  <a:cxn ang="0">
                    <a:pos x="0" y="26"/>
                  </a:cxn>
                  <a:cxn ang="0">
                    <a:pos x="22" y="3"/>
                  </a:cxn>
                  <a:cxn ang="0">
                    <a:pos x="22" y="3"/>
                  </a:cxn>
                  <a:cxn ang="0">
                    <a:pos x="22" y="3"/>
                  </a:cxn>
                  <a:cxn ang="0">
                    <a:pos x="30" y="0"/>
                  </a:cxn>
                  <a:cxn ang="0">
                    <a:pos x="258" y="0"/>
                  </a:cxn>
                  <a:cxn ang="0">
                    <a:pos x="266" y="3"/>
                  </a:cxn>
                  <a:cxn ang="0">
                    <a:pos x="266" y="3"/>
                  </a:cxn>
                  <a:cxn ang="0">
                    <a:pos x="266" y="3"/>
                  </a:cxn>
                  <a:cxn ang="0">
                    <a:pos x="289" y="26"/>
                  </a:cxn>
                  <a:cxn ang="0">
                    <a:pos x="289" y="28"/>
                  </a:cxn>
                  <a:cxn ang="0">
                    <a:pos x="0" y="28"/>
                  </a:cxn>
                  <a:cxn ang="0">
                    <a:pos x="0" y="26"/>
                  </a:cxn>
                </a:cxnLst>
                <a:rect l="0" t="0" r="r" b="b"/>
                <a:pathLst>
                  <a:path w="289" h="28">
                    <a:moveTo>
                      <a:pt x="0" y="26"/>
                    </a:moveTo>
                    <a:cubicBezTo>
                      <a:pt x="22" y="3"/>
                      <a:pt x="22" y="3"/>
                      <a:pt x="22" y="3"/>
                    </a:cubicBezTo>
                    <a:cubicBezTo>
                      <a:pt x="22" y="3"/>
                      <a:pt x="22" y="3"/>
                      <a:pt x="22" y="3"/>
                    </a:cubicBezTo>
                    <a:cubicBezTo>
                      <a:pt x="22" y="3"/>
                      <a:pt x="22" y="3"/>
                      <a:pt x="22" y="3"/>
                    </a:cubicBezTo>
                    <a:cubicBezTo>
                      <a:pt x="25" y="0"/>
                      <a:pt x="28" y="0"/>
                      <a:pt x="30" y="0"/>
                    </a:cubicBezTo>
                    <a:cubicBezTo>
                      <a:pt x="258" y="0"/>
                      <a:pt x="258" y="0"/>
                      <a:pt x="258" y="0"/>
                    </a:cubicBezTo>
                    <a:cubicBezTo>
                      <a:pt x="260" y="0"/>
                      <a:pt x="263" y="0"/>
                      <a:pt x="266" y="3"/>
                    </a:cubicBezTo>
                    <a:cubicBezTo>
                      <a:pt x="266" y="3"/>
                      <a:pt x="266" y="3"/>
                      <a:pt x="266" y="3"/>
                    </a:cubicBezTo>
                    <a:cubicBezTo>
                      <a:pt x="266" y="3"/>
                      <a:pt x="266" y="3"/>
                      <a:pt x="266" y="3"/>
                    </a:cubicBezTo>
                    <a:cubicBezTo>
                      <a:pt x="289" y="26"/>
                      <a:pt x="289" y="26"/>
                      <a:pt x="289" y="26"/>
                    </a:cubicBezTo>
                    <a:cubicBezTo>
                      <a:pt x="289" y="28"/>
                      <a:pt x="289" y="28"/>
                      <a:pt x="289" y="28"/>
                    </a:cubicBezTo>
                    <a:cubicBezTo>
                      <a:pt x="0" y="28"/>
                      <a:pt x="0" y="28"/>
                      <a:pt x="0" y="28"/>
                    </a:cubicBezTo>
                    <a:lnTo>
                      <a:pt x="0" y="26"/>
                    </a:lnTo>
                    <a:close/>
                  </a:path>
                </a:pathLst>
              </a:custGeom>
              <a:solidFill>
                <a:srgbClr val="FFFFFF"/>
              </a:solidFill>
              <a:ln w="9525">
                <a:noFill/>
                <a:round/>
                <a:headEnd/>
                <a:tailEnd/>
              </a:ln>
            </p:spPr>
            <p:txBody>
              <a:bodyPr/>
              <a:lstStyle/>
              <a:p>
                <a:pPr>
                  <a:buFontTx/>
                  <a:buNone/>
                  <a:defRPr/>
                </a:pPr>
                <a:endParaRPr lang="fi-FI" sz="1800">
                  <a:solidFill>
                    <a:srgbClr val="000000"/>
                  </a:solidFill>
                </a:endParaRPr>
              </a:p>
            </p:txBody>
          </p:sp>
        </p:grpSp>
      </p:grpSp>
      <p:pic>
        <p:nvPicPr>
          <p:cNvPr id="32" name="Picture 50" descr="smart_labs"/>
          <p:cNvPicPr>
            <a:picLocks noChangeAspect="1" noChangeArrowheads="1"/>
          </p:cNvPicPr>
          <p:nvPr userDrawn="1"/>
        </p:nvPicPr>
        <p:blipFill>
          <a:blip r:embed="rId4" cstate="print"/>
          <a:srcRect/>
          <a:stretch>
            <a:fillRect/>
          </a:stretch>
        </p:blipFill>
        <p:spPr bwMode="auto">
          <a:xfrm>
            <a:off x="7276901" y="135805"/>
            <a:ext cx="1712138" cy="520818"/>
          </a:xfrm>
          <a:prstGeom prst="rect">
            <a:avLst/>
          </a:prstGeom>
          <a:noFill/>
        </p:spPr>
      </p:pic>
      <p:sp>
        <p:nvSpPr>
          <p:cNvPr id="2" name="Title 1"/>
          <p:cNvSpPr>
            <a:spLocks noGrp="1"/>
          </p:cNvSpPr>
          <p:nvPr>
            <p:ph type="title"/>
          </p:nvPr>
        </p:nvSpPr>
        <p:spPr>
          <a:xfrm>
            <a:off x="255589" y="194469"/>
            <a:ext cx="6851233" cy="686594"/>
          </a:xfrm>
        </p:spPr>
        <p:txBody>
          <a:bodyPr/>
          <a:lstStyle/>
          <a:p>
            <a:r>
              <a:rPr lang="en-US" smtClean="0"/>
              <a:t>Click to edit Master title style</a:t>
            </a:r>
            <a:endParaRPr lang="fi-FI"/>
          </a:p>
        </p:txBody>
      </p:sp>
      <p:sp>
        <p:nvSpPr>
          <p:cNvPr id="5" name="Text Placeholder 4"/>
          <p:cNvSpPr>
            <a:spLocks noGrp="1"/>
          </p:cNvSpPr>
          <p:nvPr>
            <p:ph type="body" sz="quarter" idx="10"/>
          </p:nvPr>
        </p:nvSpPr>
        <p:spPr>
          <a:xfrm>
            <a:off x="255588" y="996157"/>
            <a:ext cx="8650287" cy="4079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60000"/>
                <a:lumOff val="40000"/>
              </a:schemeClr>
            </a:gs>
            <a:gs pos="100000">
              <a:schemeClr val="accent3"/>
            </a:gs>
          </a:gsLst>
          <a:lin ang="2700000" scaled="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4001" y="187854"/>
            <a:ext cx="8634413" cy="6892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endParaRPr lang="en-US" smtClean="0"/>
          </a:p>
        </p:txBody>
      </p:sp>
      <p:sp>
        <p:nvSpPr>
          <p:cNvPr id="1116163" name="Text Box 3"/>
          <p:cNvSpPr txBox="1">
            <a:spLocks noChangeArrowheads="1"/>
          </p:cNvSpPr>
          <p:nvPr/>
        </p:nvSpPr>
        <p:spPr bwMode="auto">
          <a:xfrm>
            <a:off x="242889" y="5378979"/>
            <a:ext cx="3044825" cy="111125"/>
          </a:xfrm>
          <a:prstGeom prst="rect">
            <a:avLst/>
          </a:prstGeom>
          <a:noFill/>
          <a:ln w="9525" algn="ctr">
            <a:noFill/>
            <a:miter lim="800000"/>
            <a:headEnd/>
            <a:tailEnd/>
          </a:ln>
          <a:effectLst/>
        </p:spPr>
        <p:txBody>
          <a:bodyPr lIns="0" tIns="0" rIns="0" bIns="0"/>
          <a:lstStyle/>
          <a:p>
            <a:pPr>
              <a:defRPr/>
            </a:pPr>
            <a:endParaRPr lang="en-US" sz="800">
              <a:cs typeface="+mn-cs"/>
            </a:endParaRPr>
          </a:p>
        </p:txBody>
      </p:sp>
      <p:sp>
        <p:nvSpPr>
          <p:cNvPr id="1116165" name="Rectangle 5"/>
          <p:cNvSpPr>
            <a:spLocks noChangeArrowheads="1"/>
          </p:cNvSpPr>
          <p:nvPr/>
        </p:nvSpPr>
        <p:spPr bwMode="auto">
          <a:xfrm>
            <a:off x="254000" y="5490104"/>
            <a:ext cx="6235812" cy="264688"/>
          </a:xfrm>
          <a:prstGeom prst="rect">
            <a:avLst/>
          </a:prstGeom>
          <a:noFill/>
          <a:ln w="9525">
            <a:noFill/>
            <a:miter lim="800000"/>
            <a:headEnd/>
            <a:tailEnd/>
          </a:ln>
          <a:effectLst/>
        </p:spPr>
        <p:txBody>
          <a:bodyPr wrap="square" lIns="0" tIns="0" rIns="0" bIns="0">
            <a:spAutoFit/>
          </a:bodyPr>
          <a:lstStyle/>
          <a:p>
            <a:pPr marL="0" marR="0" indent="0" algn="l" defTabSz="914400" rtl="0" eaLnBrk="0" fontAlgn="base" latinLnBrk="0" hangingPunct="0">
              <a:lnSpc>
                <a:spcPct val="100000"/>
              </a:lnSpc>
              <a:spcBef>
                <a:spcPct val="15000"/>
              </a:spcBef>
              <a:spcAft>
                <a:spcPct val="15000"/>
              </a:spcAft>
              <a:buClr>
                <a:schemeClr val="accent1"/>
              </a:buClr>
              <a:buSzTx/>
              <a:buFontTx/>
              <a:buNone/>
              <a:tabLst>
                <a:tab pos="450850" algn="l"/>
              </a:tabLst>
              <a:defRPr/>
            </a:pPr>
            <a:fld id="{6977F4EE-BA2C-4849-A284-029B135B86FA}" type="slidenum">
              <a:rPr lang="en-US" sz="800">
                <a:cs typeface="+mn-cs"/>
              </a:rPr>
              <a:pPr marL="0" marR="0" indent="0" algn="l" defTabSz="914400" rtl="0" eaLnBrk="0" fontAlgn="base" latinLnBrk="0" hangingPunct="0">
                <a:lnSpc>
                  <a:spcPct val="100000"/>
                </a:lnSpc>
                <a:spcBef>
                  <a:spcPct val="15000"/>
                </a:spcBef>
                <a:spcAft>
                  <a:spcPct val="15000"/>
                </a:spcAft>
                <a:buClr>
                  <a:schemeClr val="accent1"/>
                </a:buClr>
                <a:buSzTx/>
                <a:buFontTx/>
                <a:buNone/>
                <a:tabLst>
                  <a:tab pos="450850" algn="l"/>
                </a:tabLst>
                <a:defRPr/>
              </a:pPr>
              <a:t>‹#›</a:t>
            </a:fld>
            <a:r>
              <a:rPr lang="en-US" sz="800" dirty="0">
                <a:cs typeface="+mn-cs"/>
              </a:rPr>
              <a:t>	© Nokia Siemens Networks </a:t>
            </a:r>
            <a:r>
              <a:rPr lang="en-US" sz="800" dirty="0" smtClean="0">
                <a:cs typeface="+mn-cs"/>
              </a:rPr>
              <a:t>2011		</a:t>
            </a:r>
            <a:r>
              <a:rPr lang="en-US" sz="800" dirty="0" smtClean="0"/>
              <a:t>August 2011</a:t>
            </a:r>
          </a:p>
          <a:p>
            <a:pPr eaLnBrk="0" hangingPunct="0">
              <a:tabLst>
                <a:tab pos="450850" algn="l"/>
              </a:tabLst>
              <a:defRPr/>
            </a:pPr>
            <a:r>
              <a:rPr lang="en-US" sz="800" dirty="0" smtClean="0">
                <a:cs typeface="+mn-cs"/>
              </a:rPr>
              <a:t>	</a:t>
            </a:r>
            <a:endParaRPr lang="en-US" sz="800" dirty="0">
              <a:cs typeface="+mn-cs"/>
            </a:endParaRPr>
          </a:p>
        </p:txBody>
      </p:sp>
      <p:sp>
        <p:nvSpPr>
          <p:cNvPr id="6151" name="Rectangle 36"/>
          <p:cNvSpPr>
            <a:spLocks noGrp="1" noChangeArrowheads="1"/>
          </p:cNvSpPr>
          <p:nvPr>
            <p:ph type="body" idx="1"/>
          </p:nvPr>
        </p:nvSpPr>
        <p:spPr bwMode="auto">
          <a:xfrm>
            <a:off x="254001" y="997479"/>
            <a:ext cx="8639175" cy="4079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44" name="Rectangle 7" descr="xData1"/>
          <p:cNvSpPr>
            <a:spLocks noChangeArrowheads="1"/>
          </p:cNvSpPr>
          <p:nvPr/>
        </p:nvSpPr>
        <p:spPr bwMode="auto">
          <a:xfrm>
            <a:off x="813067" y="5602166"/>
            <a:ext cx="3892550" cy="110800"/>
          </a:xfrm>
          <a:prstGeom prst="rect">
            <a:avLst/>
          </a:prstGeom>
          <a:noFill/>
          <a:ln w="9525">
            <a:noFill/>
            <a:miter lim="800000"/>
            <a:headEnd/>
            <a:tailEnd/>
          </a:ln>
          <a:effectLst/>
        </p:spPr>
        <p:txBody>
          <a:bodyPr lIns="0" tIns="0" rIns="0" bIns="0">
            <a:spAutoFit/>
          </a:bodyPr>
          <a:lstStyle/>
          <a:p>
            <a:pPr eaLnBrk="0" hangingPunct="0">
              <a:lnSpc>
                <a:spcPct val="90000"/>
              </a:lnSpc>
              <a:spcBef>
                <a:spcPct val="30000"/>
              </a:spcBef>
              <a:buClr>
                <a:schemeClr val="accent1"/>
              </a:buClr>
              <a:tabLst>
                <a:tab pos="450850" algn="l"/>
              </a:tabLst>
              <a:defRPr/>
            </a:pPr>
            <a:r>
              <a:rPr lang="en-US" sz="800" b="1" dirty="0">
                <a:cs typeface="+mn-cs"/>
              </a:rPr>
              <a:t>For internal use</a:t>
            </a:r>
          </a:p>
        </p:txBody>
      </p:sp>
      <p:pic>
        <p:nvPicPr>
          <p:cNvPr id="6156" name="Picture 37" descr="NSN_reg_rgb_030"/>
          <p:cNvPicPr>
            <a:picLocks noChangeArrowheads="1"/>
          </p:cNvPicPr>
          <p:nvPr/>
        </p:nvPicPr>
        <p:blipFill>
          <a:blip r:embed="rId7" cstate="print"/>
          <a:srcRect l="3407" t="6992"/>
          <a:stretch>
            <a:fillRect/>
          </a:stretch>
        </p:blipFill>
        <p:spPr bwMode="auto">
          <a:xfrm>
            <a:off x="7715250" y="5119688"/>
            <a:ext cx="1328738" cy="58076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a:solidFill>
            <a:schemeClr val="bg2"/>
          </a:solidFill>
          <a:latin typeface="+mj-lt"/>
          <a:ea typeface="+mj-ea"/>
          <a:cs typeface="+mj-cs"/>
        </a:defRPr>
      </a:lvl1pPr>
      <a:lvl2pPr algn="l" rtl="0" eaLnBrk="1" fontAlgn="base" hangingPunct="1">
        <a:lnSpc>
          <a:spcPct val="90000"/>
        </a:lnSpc>
        <a:spcBef>
          <a:spcPct val="0"/>
        </a:spcBef>
        <a:spcAft>
          <a:spcPct val="0"/>
        </a:spcAft>
        <a:defRPr sz="2800">
          <a:solidFill>
            <a:schemeClr val="bg2"/>
          </a:solidFill>
          <a:latin typeface="Arial" charset="0"/>
        </a:defRPr>
      </a:lvl2pPr>
      <a:lvl3pPr algn="l" rtl="0" eaLnBrk="1" fontAlgn="base" hangingPunct="1">
        <a:lnSpc>
          <a:spcPct val="90000"/>
        </a:lnSpc>
        <a:spcBef>
          <a:spcPct val="0"/>
        </a:spcBef>
        <a:spcAft>
          <a:spcPct val="0"/>
        </a:spcAft>
        <a:defRPr sz="2800">
          <a:solidFill>
            <a:schemeClr val="bg2"/>
          </a:solidFill>
          <a:latin typeface="Arial" charset="0"/>
        </a:defRPr>
      </a:lvl3pPr>
      <a:lvl4pPr algn="l" rtl="0" eaLnBrk="1" fontAlgn="base" hangingPunct="1">
        <a:lnSpc>
          <a:spcPct val="90000"/>
        </a:lnSpc>
        <a:spcBef>
          <a:spcPct val="0"/>
        </a:spcBef>
        <a:spcAft>
          <a:spcPct val="0"/>
        </a:spcAft>
        <a:defRPr sz="2800">
          <a:solidFill>
            <a:schemeClr val="bg2"/>
          </a:solidFill>
          <a:latin typeface="Arial" charset="0"/>
        </a:defRPr>
      </a:lvl4pPr>
      <a:lvl5pPr algn="l" rtl="0" eaLnBrk="1" fontAlgn="base" hangingPunct="1">
        <a:lnSpc>
          <a:spcPct val="90000"/>
        </a:lnSpc>
        <a:spcBef>
          <a:spcPct val="0"/>
        </a:spcBef>
        <a:spcAft>
          <a:spcPct val="0"/>
        </a:spcAft>
        <a:defRPr sz="2800">
          <a:solidFill>
            <a:schemeClr val="bg2"/>
          </a:solidFill>
          <a:latin typeface="Arial" charset="0"/>
        </a:defRPr>
      </a:lvl5pPr>
      <a:lvl6pPr marL="457200" algn="l" rtl="0" eaLnBrk="1" fontAlgn="base" hangingPunct="1">
        <a:lnSpc>
          <a:spcPct val="90000"/>
        </a:lnSpc>
        <a:spcBef>
          <a:spcPct val="0"/>
        </a:spcBef>
        <a:spcAft>
          <a:spcPct val="0"/>
        </a:spcAft>
        <a:defRPr sz="2800" b="1">
          <a:solidFill>
            <a:schemeClr val="bg2"/>
          </a:solidFill>
          <a:latin typeface="Arial" charset="0"/>
        </a:defRPr>
      </a:lvl6pPr>
      <a:lvl7pPr marL="914400" algn="l" rtl="0" eaLnBrk="1" fontAlgn="base" hangingPunct="1">
        <a:lnSpc>
          <a:spcPct val="90000"/>
        </a:lnSpc>
        <a:spcBef>
          <a:spcPct val="0"/>
        </a:spcBef>
        <a:spcAft>
          <a:spcPct val="0"/>
        </a:spcAft>
        <a:defRPr sz="2800" b="1">
          <a:solidFill>
            <a:schemeClr val="bg2"/>
          </a:solidFill>
          <a:latin typeface="Arial" charset="0"/>
        </a:defRPr>
      </a:lvl7pPr>
      <a:lvl8pPr marL="1371600" algn="l" rtl="0" eaLnBrk="1" fontAlgn="base" hangingPunct="1">
        <a:lnSpc>
          <a:spcPct val="90000"/>
        </a:lnSpc>
        <a:spcBef>
          <a:spcPct val="0"/>
        </a:spcBef>
        <a:spcAft>
          <a:spcPct val="0"/>
        </a:spcAft>
        <a:defRPr sz="2800" b="1">
          <a:solidFill>
            <a:schemeClr val="bg2"/>
          </a:solidFill>
          <a:latin typeface="Arial" charset="0"/>
        </a:defRPr>
      </a:lvl8pPr>
      <a:lvl9pPr marL="1828800" algn="l" rtl="0" eaLnBrk="1" fontAlgn="base" hangingPunct="1">
        <a:lnSpc>
          <a:spcPct val="90000"/>
        </a:lnSpc>
        <a:spcBef>
          <a:spcPct val="0"/>
        </a:spcBef>
        <a:spcAft>
          <a:spcPct val="0"/>
        </a:spcAft>
        <a:defRPr sz="2800" b="1">
          <a:solidFill>
            <a:schemeClr val="bg2"/>
          </a:solidFill>
          <a:latin typeface="Arial" charset="0"/>
        </a:defRPr>
      </a:lvl9pPr>
    </p:titleStyle>
    <p:bodyStyle>
      <a:lvl1pPr marL="342900" indent="-342900" algn="l" rtl="0" eaLnBrk="1" fontAlgn="base" hangingPunct="1">
        <a:lnSpc>
          <a:spcPct val="90000"/>
        </a:lnSpc>
        <a:spcBef>
          <a:spcPct val="30000"/>
        </a:spcBef>
        <a:spcAft>
          <a:spcPct val="0"/>
        </a:spcAft>
        <a:buClr>
          <a:schemeClr val="accent2"/>
        </a:buClr>
        <a:buSzPct val="110000"/>
        <a:defRPr sz="2000">
          <a:solidFill>
            <a:schemeClr val="tx1"/>
          </a:solidFill>
          <a:latin typeface="+mn-lt"/>
          <a:ea typeface="+mn-ea"/>
          <a:cs typeface="+mn-cs"/>
        </a:defRPr>
      </a:lvl1pPr>
      <a:lvl2pPr marL="269875" indent="-268288" algn="l" rtl="0" eaLnBrk="1" fontAlgn="base" hangingPunct="1">
        <a:lnSpc>
          <a:spcPct val="90000"/>
        </a:lnSpc>
        <a:spcBef>
          <a:spcPct val="30000"/>
        </a:spcBef>
        <a:spcAft>
          <a:spcPct val="0"/>
        </a:spcAft>
        <a:buClr>
          <a:schemeClr val="accent2"/>
        </a:buClr>
        <a:buSzPct val="110000"/>
        <a:buChar char="•"/>
        <a:defRPr sz="2000">
          <a:solidFill>
            <a:schemeClr val="tx1"/>
          </a:solidFill>
          <a:latin typeface="+mn-lt"/>
        </a:defRPr>
      </a:lvl2pPr>
      <a:lvl3pPr marL="561975" indent="-279400" algn="l" rtl="0" eaLnBrk="1" fontAlgn="base" hangingPunct="1">
        <a:lnSpc>
          <a:spcPct val="90000"/>
        </a:lnSpc>
        <a:spcBef>
          <a:spcPct val="30000"/>
        </a:spcBef>
        <a:spcAft>
          <a:spcPct val="0"/>
        </a:spcAft>
        <a:buClr>
          <a:schemeClr val="accent2"/>
        </a:buClr>
        <a:buSzPct val="110000"/>
        <a:buFont typeface="Arial" charset="0"/>
        <a:buChar char="–"/>
        <a:defRPr>
          <a:solidFill>
            <a:schemeClr val="tx1"/>
          </a:solidFill>
          <a:latin typeface="+mn-lt"/>
        </a:defRPr>
      </a:lvl3pPr>
      <a:lvl4pPr marL="792163" indent="-228600" algn="l" rtl="0" eaLnBrk="1" fontAlgn="base" hangingPunct="1">
        <a:lnSpc>
          <a:spcPct val="90000"/>
        </a:lnSpc>
        <a:spcBef>
          <a:spcPct val="30000"/>
        </a:spcBef>
        <a:spcAft>
          <a:spcPct val="0"/>
        </a:spcAft>
        <a:buClr>
          <a:schemeClr val="accent2"/>
        </a:buClr>
        <a:buSzPct val="110000"/>
        <a:buFont typeface="Wingdings" pitchFamily="2" charset="2"/>
        <a:buChar char="§"/>
        <a:defRPr sz="1600">
          <a:solidFill>
            <a:schemeClr val="tx1"/>
          </a:solidFill>
          <a:latin typeface="+mn-lt"/>
        </a:defRPr>
      </a:lvl4pPr>
      <a:lvl5pPr marL="957263" indent="-163513" algn="l" rtl="0" eaLnBrk="1" fontAlgn="base" hangingPunct="1">
        <a:lnSpc>
          <a:spcPct val="90000"/>
        </a:lnSpc>
        <a:spcBef>
          <a:spcPct val="30000"/>
        </a:spcBef>
        <a:spcAft>
          <a:spcPct val="0"/>
        </a:spcAft>
        <a:buClr>
          <a:schemeClr val="accent2"/>
        </a:buClr>
        <a:buSzPct val="110000"/>
        <a:buChar char="•"/>
        <a:defRPr sz="1400">
          <a:solidFill>
            <a:schemeClr val="tx1"/>
          </a:solidFill>
          <a:latin typeface="+mn-lt"/>
        </a:defRPr>
      </a:lvl5pPr>
      <a:lvl6pPr marL="1414463" indent="-163513" algn="l" rtl="0" eaLnBrk="1" fontAlgn="base" hangingPunct="1">
        <a:lnSpc>
          <a:spcPct val="90000"/>
        </a:lnSpc>
        <a:spcBef>
          <a:spcPct val="30000"/>
        </a:spcBef>
        <a:spcAft>
          <a:spcPct val="0"/>
        </a:spcAft>
        <a:buClr>
          <a:schemeClr val="accent2"/>
        </a:buClr>
        <a:buSzPct val="110000"/>
        <a:buChar char="•"/>
        <a:defRPr sz="1400">
          <a:solidFill>
            <a:schemeClr val="tx1"/>
          </a:solidFill>
          <a:latin typeface="+mn-lt"/>
        </a:defRPr>
      </a:lvl6pPr>
      <a:lvl7pPr marL="1871663" indent="-163513" algn="l" rtl="0" eaLnBrk="1" fontAlgn="base" hangingPunct="1">
        <a:lnSpc>
          <a:spcPct val="90000"/>
        </a:lnSpc>
        <a:spcBef>
          <a:spcPct val="30000"/>
        </a:spcBef>
        <a:spcAft>
          <a:spcPct val="0"/>
        </a:spcAft>
        <a:buClr>
          <a:schemeClr val="accent2"/>
        </a:buClr>
        <a:buSzPct val="110000"/>
        <a:buChar char="•"/>
        <a:defRPr sz="1400">
          <a:solidFill>
            <a:schemeClr val="tx1"/>
          </a:solidFill>
          <a:latin typeface="+mn-lt"/>
        </a:defRPr>
      </a:lvl7pPr>
      <a:lvl8pPr marL="2328863" indent="-163513" algn="l" rtl="0" eaLnBrk="1" fontAlgn="base" hangingPunct="1">
        <a:lnSpc>
          <a:spcPct val="90000"/>
        </a:lnSpc>
        <a:spcBef>
          <a:spcPct val="30000"/>
        </a:spcBef>
        <a:spcAft>
          <a:spcPct val="0"/>
        </a:spcAft>
        <a:buClr>
          <a:schemeClr val="accent2"/>
        </a:buClr>
        <a:buSzPct val="110000"/>
        <a:buChar char="•"/>
        <a:defRPr sz="1400">
          <a:solidFill>
            <a:schemeClr val="tx1"/>
          </a:solidFill>
          <a:latin typeface="+mn-lt"/>
        </a:defRPr>
      </a:lvl8pPr>
      <a:lvl9pPr marL="2786063" indent="-163513" algn="l" rtl="0" eaLnBrk="1" fontAlgn="base" hangingPunct="1">
        <a:lnSpc>
          <a:spcPct val="90000"/>
        </a:lnSpc>
        <a:spcBef>
          <a:spcPct val="30000"/>
        </a:spcBef>
        <a:spcAft>
          <a:spcPct val="0"/>
        </a:spcAft>
        <a:buClr>
          <a:schemeClr val="accent2"/>
        </a:buClr>
        <a:buSzPct val="11000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255751" y="996836"/>
            <a:ext cx="8633760" cy="40867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5"/>
          <p:cNvSpPr>
            <a:spLocks noGrp="1" noChangeArrowheads="1"/>
          </p:cNvSpPr>
          <p:nvPr>
            <p:ph type="title"/>
          </p:nvPr>
        </p:nvSpPr>
        <p:spPr bwMode="auto">
          <a:xfrm>
            <a:off x="255751" y="194608"/>
            <a:ext cx="8633760" cy="6860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 name="Rectangle 4"/>
          <p:cNvSpPr>
            <a:spLocks noChangeArrowheads="1"/>
          </p:cNvSpPr>
          <p:nvPr/>
        </p:nvSpPr>
        <p:spPr bwMode="auto">
          <a:xfrm>
            <a:off x="243152" y="5492393"/>
            <a:ext cx="6846031" cy="127404"/>
          </a:xfrm>
          <a:prstGeom prst="rect">
            <a:avLst/>
          </a:prstGeom>
          <a:noFill/>
          <a:ln w="9525" algn="ctr">
            <a:noFill/>
            <a:miter lim="800000"/>
            <a:headEnd/>
            <a:tailEnd/>
          </a:ln>
          <a:effectLst/>
        </p:spPr>
        <p:txBody>
          <a:bodyPr lIns="0" tIns="0" rIns="0" bIns="0"/>
          <a:lstStyle/>
          <a:p>
            <a:pPr>
              <a:buFontTx/>
              <a:buNone/>
              <a:tabLst>
                <a:tab pos="220108" algn="l"/>
                <a:tab pos="1847331" algn="l"/>
              </a:tabLst>
              <a:defRPr/>
            </a:pPr>
            <a:fld id="{5E85FD73-5504-4FF4-807B-EA6BCD6C274A}" type="slidenum">
              <a:rPr sz="700" noProof="1">
                <a:solidFill>
                  <a:srgbClr val="68717A">
                    <a:lumMod val="75000"/>
                  </a:srgbClr>
                </a:solidFill>
              </a:rPr>
              <a:pPr>
                <a:buFontTx/>
                <a:buNone/>
                <a:tabLst>
                  <a:tab pos="220108" algn="l"/>
                  <a:tab pos="1847331" algn="l"/>
                </a:tabLst>
                <a:defRPr/>
              </a:pPr>
              <a:t>‹#›</a:t>
            </a:fld>
            <a:r>
              <a:rPr lang="fi-FI" sz="700" dirty="0">
                <a:solidFill>
                  <a:srgbClr val="68717A">
                    <a:lumMod val="75000"/>
                  </a:srgbClr>
                </a:solidFill>
              </a:rPr>
              <a:t>	</a:t>
            </a:r>
            <a:r>
              <a:rPr lang="en-US" sz="700" dirty="0">
                <a:solidFill>
                  <a:srgbClr val="68717A">
                    <a:lumMod val="75000"/>
                  </a:srgbClr>
                </a:solidFill>
              </a:rPr>
              <a:t>© Nokia Siemens Networks</a:t>
            </a:r>
            <a:endParaRPr lang="de-DE" sz="700" noProof="1">
              <a:solidFill>
                <a:srgbClr val="68717A">
                  <a:lumMod val="75000"/>
                </a:srgbClr>
              </a:solidFill>
            </a:endParaRPr>
          </a:p>
        </p:txBody>
      </p:sp>
      <p:grpSp>
        <p:nvGrpSpPr>
          <p:cNvPr id="2" name="Group 27"/>
          <p:cNvGrpSpPr>
            <a:grpSpLocks/>
          </p:cNvGrpSpPr>
          <p:nvPr/>
        </p:nvGrpSpPr>
        <p:grpSpPr bwMode="auto">
          <a:xfrm>
            <a:off x="-215435" y="-180607"/>
            <a:ext cx="9572350" cy="6076214"/>
            <a:chOff x="-136" y="-136"/>
            <a:chExt cx="6030" cy="4592"/>
          </a:xfrm>
        </p:grpSpPr>
        <p:sp>
          <p:nvSpPr>
            <p:cNvPr id="7" name="Line 28"/>
            <p:cNvSpPr>
              <a:spLocks noChangeShapeType="1"/>
            </p:cNvSpPr>
            <p:nvPr userDrawn="1"/>
          </p:nvSpPr>
          <p:spPr bwMode="auto">
            <a:xfrm>
              <a:off x="158" y="434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8" name="Line 29"/>
            <p:cNvSpPr>
              <a:spLocks noChangeShapeType="1"/>
            </p:cNvSpPr>
            <p:nvPr userDrawn="1"/>
          </p:nvSpPr>
          <p:spPr bwMode="auto">
            <a:xfrm rot="5400000">
              <a:off x="-80" y="69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9" name="Line 30"/>
            <p:cNvSpPr>
              <a:spLocks noChangeShapeType="1"/>
            </p:cNvSpPr>
            <p:nvPr userDrawn="1"/>
          </p:nvSpPr>
          <p:spPr bwMode="auto">
            <a:xfrm rot="5400000">
              <a:off x="-80" y="609"/>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0" name="Line 31"/>
            <p:cNvSpPr>
              <a:spLocks noChangeShapeType="1"/>
            </p:cNvSpPr>
            <p:nvPr userDrawn="1"/>
          </p:nvSpPr>
          <p:spPr bwMode="auto">
            <a:xfrm rot="5400000">
              <a:off x="-80" y="4191"/>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1" name="Line 32"/>
            <p:cNvSpPr>
              <a:spLocks noChangeShapeType="1"/>
            </p:cNvSpPr>
            <p:nvPr userDrawn="1"/>
          </p:nvSpPr>
          <p:spPr bwMode="auto">
            <a:xfrm rot="5400000">
              <a:off x="-80" y="3875"/>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2" name="Line 33"/>
            <p:cNvSpPr>
              <a:spLocks noChangeShapeType="1"/>
            </p:cNvSpPr>
            <p:nvPr userDrawn="1"/>
          </p:nvSpPr>
          <p:spPr bwMode="auto">
            <a:xfrm rot="5400000">
              <a:off x="-80" y="378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3" name="Line 34"/>
            <p:cNvSpPr>
              <a:spLocks noChangeShapeType="1"/>
            </p:cNvSpPr>
            <p:nvPr userDrawn="1"/>
          </p:nvSpPr>
          <p:spPr bwMode="auto">
            <a:xfrm rot="5400000">
              <a:off x="-80" y="8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4" name="Line 35"/>
            <p:cNvSpPr>
              <a:spLocks noChangeShapeType="1"/>
            </p:cNvSpPr>
            <p:nvPr userDrawn="1"/>
          </p:nvSpPr>
          <p:spPr bwMode="auto">
            <a:xfrm>
              <a:off x="159" y="-136"/>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5" name="Line 36"/>
            <p:cNvSpPr>
              <a:spLocks noChangeShapeType="1"/>
            </p:cNvSpPr>
            <p:nvPr userDrawn="1"/>
          </p:nvSpPr>
          <p:spPr bwMode="auto">
            <a:xfrm>
              <a:off x="5602" y="434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6" name="Line 37"/>
            <p:cNvSpPr>
              <a:spLocks noChangeShapeType="1"/>
            </p:cNvSpPr>
            <p:nvPr userDrawn="1"/>
          </p:nvSpPr>
          <p:spPr bwMode="auto">
            <a:xfrm>
              <a:off x="5602" y="-136"/>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7" name="Line 38"/>
            <p:cNvSpPr>
              <a:spLocks noChangeShapeType="1"/>
            </p:cNvSpPr>
            <p:nvPr userDrawn="1"/>
          </p:nvSpPr>
          <p:spPr bwMode="auto">
            <a:xfrm rot="5400000">
              <a:off x="5838" y="69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8" name="Line 39"/>
            <p:cNvSpPr>
              <a:spLocks noChangeShapeType="1"/>
            </p:cNvSpPr>
            <p:nvPr userDrawn="1"/>
          </p:nvSpPr>
          <p:spPr bwMode="auto">
            <a:xfrm rot="5400000">
              <a:off x="5838" y="609"/>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19" name="Line 40"/>
            <p:cNvSpPr>
              <a:spLocks noChangeShapeType="1"/>
            </p:cNvSpPr>
            <p:nvPr userDrawn="1"/>
          </p:nvSpPr>
          <p:spPr bwMode="auto">
            <a:xfrm rot="5400000">
              <a:off x="5838" y="4191"/>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20" name="Line 41"/>
            <p:cNvSpPr>
              <a:spLocks noChangeShapeType="1"/>
            </p:cNvSpPr>
            <p:nvPr userDrawn="1"/>
          </p:nvSpPr>
          <p:spPr bwMode="auto">
            <a:xfrm rot="5400000">
              <a:off x="5838" y="3875"/>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21" name="Line 42"/>
            <p:cNvSpPr>
              <a:spLocks noChangeShapeType="1"/>
            </p:cNvSpPr>
            <p:nvPr userDrawn="1"/>
          </p:nvSpPr>
          <p:spPr bwMode="auto">
            <a:xfrm rot="5400000">
              <a:off x="5838" y="3783"/>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sp>
          <p:nvSpPr>
            <p:cNvPr id="22" name="Line 43"/>
            <p:cNvSpPr>
              <a:spLocks noChangeShapeType="1"/>
            </p:cNvSpPr>
            <p:nvPr userDrawn="1"/>
          </p:nvSpPr>
          <p:spPr bwMode="auto">
            <a:xfrm rot="5400000">
              <a:off x="5838" y="87"/>
              <a:ext cx="0" cy="113"/>
            </a:xfrm>
            <a:prstGeom prst="line">
              <a:avLst/>
            </a:prstGeom>
            <a:noFill/>
            <a:ln w="9525">
              <a:solidFill>
                <a:schemeClr val="bg1"/>
              </a:solidFill>
              <a:round/>
              <a:headEnd/>
              <a:tailEnd/>
            </a:ln>
            <a:effectLst/>
          </p:spPr>
          <p:txBody>
            <a:bodyPr anchor="ctr"/>
            <a:lstStyle/>
            <a:p>
              <a:pPr eaLnBrk="0" hangingPunct="0">
                <a:spcBef>
                  <a:spcPct val="15000"/>
                </a:spcBef>
                <a:spcAft>
                  <a:spcPct val="15000"/>
                </a:spcAft>
                <a:buClr>
                  <a:srgbClr val="FFD308"/>
                </a:buClr>
                <a:buFontTx/>
                <a:buNone/>
                <a:defRPr/>
              </a:pPr>
              <a:endParaRPr lang="en-US" sz="1800">
                <a:solidFill>
                  <a:srgbClr val="000000"/>
                </a:solidFill>
                <a:latin typeface="Arial" pitchFamily="-111" charset="0"/>
                <a:cs typeface="Arial" charset="0"/>
              </a:endParaRPr>
            </a:p>
          </p:txBody>
        </p:sp>
      </p:grpSp>
      <p:grpSp>
        <p:nvGrpSpPr>
          <p:cNvPr id="3" name="Group 57"/>
          <p:cNvGrpSpPr>
            <a:grpSpLocks/>
          </p:cNvGrpSpPr>
          <p:nvPr/>
        </p:nvGrpSpPr>
        <p:grpSpPr bwMode="auto">
          <a:xfrm>
            <a:off x="647564" y="5745801"/>
            <a:ext cx="5436258" cy="149806"/>
            <a:chOff x="408" y="4343"/>
            <a:chExt cx="3424" cy="113"/>
          </a:xfrm>
        </p:grpSpPr>
        <p:grpSp>
          <p:nvGrpSpPr>
            <p:cNvPr id="4" name="Group 58"/>
            <p:cNvGrpSpPr>
              <a:grpSpLocks/>
            </p:cNvGrpSpPr>
            <p:nvPr userDrawn="1"/>
          </p:nvGrpSpPr>
          <p:grpSpPr bwMode="auto">
            <a:xfrm>
              <a:off x="929" y="4343"/>
              <a:ext cx="2903" cy="113"/>
              <a:chOff x="929" y="4343"/>
              <a:chExt cx="2903" cy="113"/>
            </a:xfrm>
          </p:grpSpPr>
          <p:sp>
            <p:nvSpPr>
              <p:cNvPr id="26" name="AutoShape 59"/>
              <p:cNvSpPr>
                <a:spLocks noChangeArrowheads="1"/>
              </p:cNvSpPr>
              <p:nvPr/>
            </p:nvSpPr>
            <p:spPr bwMode="auto">
              <a:xfrm>
                <a:off x="929" y="4343"/>
                <a:ext cx="181" cy="113"/>
              </a:xfrm>
              <a:prstGeom prst="roundRect">
                <a:avLst>
                  <a:gd name="adj" fmla="val 16667"/>
                </a:avLst>
              </a:prstGeom>
              <a:solidFill>
                <a:srgbClr val="FFD308"/>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211 B 8</a:t>
                </a:r>
                <a:endParaRPr lang="en-US" sz="500" b="1">
                  <a:solidFill>
                    <a:srgbClr val="FFFFFF"/>
                  </a:solidFill>
                </a:endParaRPr>
              </a:p>
            </p:txBody>
          </p:sp>
          <p:sp>
            <p:nvSpPr>
              <p:cNvPr id="27" name="AutoShape 60"/>
              <p:cNvSpPr>
                <a:spLocks noChangeArrowheads="1"/>
              </p:cNvSpPr>
              <p:nvPr/>
            </p:nvSpPr>
            <p:spPr bwMode="auto">
              <a:xfrm>
                <a:off x="1156" y="4343"/>
                <a:ext cx="181" cy="113"/>
              </a:xfrm>
              <a:prstGeom prst="roundRect">
                <a:avLst>
                  <a:gd name="adj" fmla="val 16667"/>
                </a:avLst>
              </a:prstGeom>
              <a:solidFill>
                <a:srgbClr val="FFAF00"/>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175 B 0</a:t>
                </a:r>
                <a:endParaRPr lang="en-US" sz="500" b="1">
                  <a:solidFill>
                    <a:srgbClr val="FFFFFF"/>
                  </a:solidFill>
                </a:endParaRPr>
              </a:p>
            </p:txBody>
          </p:sp>
          <p:sp>
            <p:nvSpPr>
              <p:cNvPr id="28" name="AutoShape 61"/>
              <p:cNvSpPr>
                <a:spLocks noChangeArrowheads="1"/>
              </p:cNvSpPr>
              <p:nvPr/>
            </p:nvSpPr>
            <p:spPr bwMode="auto">
              <a:xfrm>
                <a:off x="1383" y="4343"/>
                <a:ext cx="181" cy="113"/>
              </a:xfrm>
              <a:prstGeom prst="roundRect">
                <a:avLst>
                  <a:gd name="adj" fmla="val 16667"/>
                </a:avLst>
              </a:prstGeom>
              <a:solidFill>
                <a:srgbClr val="7F10A2"/>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127 G 16 </a:t>
                </a:r>
                <a:br>
                  <a:rPr lang="en-GB" sz="500" b="1">
                    <a:solidFill>
                      <a:srgbClr val="FFFFFF"/>
                    </a:solidFill>
                  </a:rPr>
                </a:br>
                <a:r>
                  <a:rPr lang="en-GB" sz="500" b="1">
                    <a:solidFill>
                      <a:srgbClr val="FFFFFF"/>
                    </a:solidFill>
                  </a:rPr>
                  <a:t>B 162</a:t>
                </a:r>
                <a:endParaRPr lang="en-US" sz="500" b="1">
                  <a:solidFill>
                    <a:srgbClr val="FFFFFF"/>
                  </a:solidFill>
                </a:endParaRPr>
              </a:p>
            </p:txBody>
          </p:sp>
          <p:sp>
            <p:nvSpPr>
              <p:cNvPr id="29" name="AutoShape 62"/>
              <p:cNvSpPr>
                <a:spLocks noChangeArrowheads="1"/>
              </p:cNvSpPr>
              <p:nvPr/>
            </p:nvSpPr>
            <p:spPr bwMode="auto">
              <a:xfrm>
                <a:off x="2970" y="4343"/>
                <a:ext cx="181" cy="113"/>
              </a:xfrm>
              <a:prstGeom prst="roundRect">
                <a:avLst>
                  <a:gd name="adj" fmla="val 16667"/>
                </a:avLst>
              </a:prstGeom>
              <a:solidFill>
                <a:srgbClr val="A2A6AD"/>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163 G 166 B 173</a:t>
                </a:r>
                <a:endParaRPr lang="en-US" sz="500" b="1">
                  <a:solidFill>
                    <a:srgbClr val="FFFFFF"/>
                  </a:solidFill>
                </a:endParaRPr>
              </a:p>
            </p:txBody>
          </p:sp>
          <p:sp>
            <p:nvSpPr>
              <p:cNvPr id="30" name="AutoShape 63"/>
              <p:cNvSpPr>
                <a:spLocks noChangeArrowheads="1"/>
              </p:cNvSpPr>
              <p:nvPr/>
            </p:nvSpPr>
            <p:spPr bwMode="auto">
              <a:xfrm>
                <a:off x="2743" y="4343"/>
                <a:ext cx="181" cy="113"/>
              </a:xfrm>
              <a:prstGeom prst="roundRect">
                <a:avLst>
                  <a:gd name="adj" fmla="val 16667"/>
                </a:avLst>
              </a:prstGeom>
              <a:solidFill>
                <a:srgbClr val="68717A"/>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104</a:t>
                </a:r>
                <a:br>
                  <a:rPr lang="en-GB" sz="500" b="1">
                    <a:solidFill>
                      <a:srgbClr val="FFFFFF"/>
                    </a:solidFill>
                  </a:rPr>
                </a:br>
                <a:r>
                  <a:rPr lang="en-GB" sz="500" b="1">
                    <a:solidFill>
                      <a:srgbClr val="FFFFFF"/>
                    </a:solidFill>
                  </a:rPr>
                  <a:t>G 113 B 122</a:t>
                </a:r>
                <a:endParaRPr lang="en-US" sz="500" b="1">
                  <a:solidFill>
                    <a:srgbClr val="FFFFFF"/>
                  </a:solidFill>
                </a:endParaRPr>
              </a:p>
            </p:txBody>
          </p:sp>
          <p:sp>
            <p:nvSpPr>
              <p:cNvPr id="31" name="AutoShape 64"/>
              <p:cNvSpPr>
                <a:spLocks noChangeArrowheads="1"/>
              </p:cNvSpPr>
              <p:nvPr/>
            </p:nvSpPr>
            <p:spPr bwMode="auto">
              <a:xfrm>
                <a:off x="3197" y="4343"/>
                <a:ext cx="181" cy="113"/>
              </a:xfrm>
              <a:prstGeom prst="roundRect">
                <a:avLst>
                  <a:gd name="adj" fmla="val 16667"/>
                </a:avLst>
              </a:prstGeom>
              <a:solidFill>
                <a:srgbClr val="EAEAEA"/>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234 G 234 </a:t>
                </a:r>
                <a:br>
                  <a:rPr lang="en-GB" sz="500" b="1">
                    <a:solidFill>
                      <a:srgbClr val="FFFFFF"/>
                    </a:solidFill>
                  </a:rPr>
                </a:br>
                <a:r>
                  <a:rPr lang="en-GB" sz="500" b="1">
                    <a:solidFill>
                      <a:srgbClr val="FFFFFF"/>
                    </a:solidFill>
                  </a:rPr>
                  <a:t>B 234</a:t>
                </a:r>
                <a:endParaRPr lang="en-US" sz="500" b="1">
                  <a:solidFill>
                    <a:srgbClr val="FFFFFF"/>
                  </a:solidFill>
                </a:endParaRPr>
              </a:p>
            </p:txBody>
          </p:sp>
          <p:sp>
            <p:nvSpPr>
              <p:cNvPr id="32" name="AutoShape 65"/>
              <p:cNvSpPr>
                <a:spLocks noChangeArrowheads="1"/>
              </p:cNvSpPr>
              <p:nvPr/>
            </p:nvSpPr>
            <p:spPr bwMode="auto">
              <a:xfrm>
                <a:off x="3424" y="4343"/>
                <a:ext cx="181" cy="113"/>
              </a:xfrm>
              <a:prstGeom prst="roundRect">
                <a:avLst>
                  <a:gd name="adj" fmla="val 16667"/>
                </a:avLst>
              </a:prstGeom>
              <a:solidFill>
                <a:srgbClr val="AF0033"/>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175 </a:t>
                </a:r>
                <a:br>
                  <a:rPr lang="en-GB" sz="500" b="1">
                    <a:solidFill>
                      <a:srgbClr val="FFFFFF"/>
                    </a:solidFill>
                  </a:rPr>
                </a:br>
                <a:r>
                  <a:rPr lang="en-GB" sz="500" b="1">
                    <a:solidFill>
                      <a:srgbClr val="FFFFFF"/>
                    </a:solidFill>
                  </a:rPr>
                  <a:t>G 0 </a:t>
                </a:r>
                <a:br>
                  <a:rPr lang="en-GB" sz="500" b="1">
                    <a:solidFill>
                      <a:srgbClr val="FFFFFF"/>
                    </a:solidFill>
                  </a:rPr>
                </a:br>
                <a:r>
                  <a:rPr lang="en-GB" sz="500" b="1">
                    <a:solidFill>
                      <a:srgbClr val="FFFFFF"/>
                    </a:solidFill>
                  </a:rPr>
                  <a:t>B 51</a:t>
                </a:r>
                <a:endParaRPr lang="en-US" sz="500" b="1">
                  <a:solidFill>
                    <a:srgbClr val="FFFFFF"/>
                  </a:solidFill>
                </a:endParaRPr>
              </a:p>
            </p:txBody>
          </p:sp>
          <p:sp>
            <p:nvSpPr>
              <p:cNvPr id="33" name="AutoShape 66"/>
              <p:cNvSpPr>
                <a:spLocks noChangeArrowheads="1"/>
              </p:cNvSpPr>
              <p:nvPr/>
            </p:nvSpPr>
            <p:spPr bwMode="auto">
              <a:xfrm>
                <a:off x="2516" y="4343"/>
                <a:ext cx="181" cy="113"/>
              </a:xfrm>
              <a:prstGeom prst="roundRect">
                <a:avLst>
                  <a:gd name="adj" fmla="val 16667"/>
                </a:avLst>
              </a:prstGeom>
              <a:solidFill>
                <a:srgbClr val="000000"/>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0 </a:t>
                </a:r>
                <a:br>
                  <a:rPr lang="en-GB" sz="500" b="1">
                    <a:solidFill>
                      <a:srgbClr val="FFFFFF"/>
                    </a:solidFill>
                  </a:rPr>
                </a:br>
                <a:r>
                  <a:rPr lang="en-GB" sz="500" b="1">
                    <a:solidFill>
                      <a:srgbClr val="FFFFFF"/>
                    </a:solidFill>
                  </a:rPr>
                  <a:t>G 0 </a:t>
                </a:r>
                <a:br>
                  <a:rPr lang="en-GB" sz="500" b="1">
                    <a:solidFill>
                      <a:srgbClr val="FFFFFF"/>
                    </a:solidFill>
                  </a:rPr>
                </a:br>
                <a:r>
                  <a:rPr lang="en-GB" sz="500" b="1">
                    <a:solidFill>
                      <a:srgbClr val="FFFFFF"/>
                    </a:solidFill>
                  </a:rPr>
                  <a:t>B 0</a:t>
                </a:r>
                <a:endParaRPr lang="en-US" sz="500" b="1">
                  <a:solidFill>
                    <a:srgbClr val="FFFFFF"/>
                  </a:solidFill>
                </a:endParaRPr>
              </a:p>
            </p:txBody>
          </p:sp>
          <p:sp>
            <p:nvSpPr>
              <p:cNvPr id="34" name="AutoShape 67"/>
              <p:cNvSpPr>
                <a:spLocks noChangeArrowheads="1"/>
              </p:cNvSpPr>
              <p:nvPr/>
            </p:nvSpPr>
            <p:spPr bwMode="auto">
              <a:xfrm>
                <a:off x="2290" y="4343"/>
                <a:ext cx="181" cy="113"/>
              </a:xfrm>
              <a:prstGeom prst="roundRect">
                <a:avLst>
                  <a:gd name="adj" fmla="val 16667"/>
                </a:avLst>
              </a:prstGeom>
              <a:solidFill>
                <a:srgbClr val="FFFFFF"/>
              </a:solidFill>
              <a:ln w="9525">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255 G 255 B 255</a:t>
                </a:r>
                <a:endParaRPr lang="en-US" sz="500" b="1">
                  <a:solidFill>
                    <a:srgbClr val="FFFFFF"/>
                  </a:solidFill>
                </a:endParaRPr>
              </a:p>
            </p:txBody>
          </p:sp>
          <p:sp>
            <p:nvSpPr>
              <p:cNvPr id="35" name="Rectangle 68"/>
              <p:cNvSpPr>
                <a:spLocks noChangeArrowheads="1"/>
              </p:cNvSpPr>
              <p:nvPr/>
            </p:nvSpPr>
            <p:spPr bwMode="auto">
              <a:xfrm>
                <a:off x="1761" y="4343"/>
                <a:ext cx="499" cy="113"/>
              </a:xfrm>
              <a:prstGeom prst="rect">
                <a:avLst/>
              </a:prstGeom>
              <a:noFill/>
              <a:ln w="9525">
                <a:noFill/>
                <a:miter lim="800000"/>
                <a:headEnd/>
                <a:tailEnd/>
              </a:ln>
              <a:effectLst/>
            </p:spPr>
            <p:txBody>
              <a:bodyPr wrap="none" lIns="18000" tIns="0" rIns="36000" bIns="0" anchor="ctr"/>
              <a:lstStyle/>
              <a:p>
                <a:pPr algn="r" defTabSz="628879" eaLnBrk="0" hangingPunct="0">
                  <a:spcBef>
                    <a:spcPct val="15000"/>
                  </a:spcBef>
                  <a:spcAft>
                    <a:spcPct val="15000"/>
                  </a:spcAft>
                  <a:buClr>
                    <a:srgbClr val="FFD308"/>
                  </a:buClr>
                  <a:buFontTx/>
                  <a:buNone/>
                  <a:defRPr/>
                </a:pPr>
                <a:r>
                  <a:rPr lang="en-GB" sz="500" b="1">
                    <a:solidFill>
                      <a:srgbClr val="FFFFFF"/>
                    </a:solidFill>
                  </a:rPr>
                  <a:t>Supporting colors:</a:t>
                </a:r>
              </a:p>
            </p:txBody>
          </p:sp>
          <p:sp>
            <p:nvSpPr>
              <p:cNvPr id="36" name="AutoShape 69"/>
              <p:cNvSpPr>
                <a:spLocks noChangeArrowheads="1"/>
              </p:cNvSpPr>
              <p:nvPr userDrawn="1"/>
            </p:nvSpPr>
            <p:spPr bwMode="auto">
              <a:xfrm>
                <a:off x="3651" y="4343"/>
                <a:ext cx="181" cy="113"/>
              </a:xfrm>
              <a:prstGeom prst="roundRect">
                <a:avLst>
                  <a:gd name="adj" fmla="val 16667"/>
                </a:avLst>
              </a:prstGeom>
              <a:solidFill>
                <a:srgbClr val="34C333"/>
              </a:solidFill>
              <a:ln w="9525" algn="ctr">
                <a:solidFill>
                  <a:srgbClr val="FFFFFF"/>
                </a:solidFill>
                <a:round/>
                <a:headEnd/>
                <a:tailEnd/>
              </a:ln>
              <a:effectLst/>
            </p:spPr>
            <p:txBody>
              <a:bodyPr lIns="18000" tIns="252000" rIns="18000" bIns="0"/>
              <a:lstStyle/>
              <a:p>
                <a:pPr defTabSz="628879" eaLnBrk="0" hangingPunct="0">
                  <a:spcBef>
                    <a:spcPct val="15000"/>
                  </a:spcBef>
                  <a:spcAft>
                    <a:spcPct val="15000"/>
                  </a:spcAft>
                  <a:buClr>
                    <a:srgbClr val="FFD308"/>
                  </a:buClr>
                  <a:buFontTx/>
                  <a:buNone/>
                  <a:defRPr/>
                </a:pPr>
                <a:r>
                  <a:rPr lang="en-GB" sz="500" b="1">
                    <a:solidFill>
                      <a:srgbClr val="FFFFFF"/>
                    </a:solidFill>
                  </a:rPr>
                  <a:t>R 52 </a:t>
                </a:r>
                <a:br>
                  <a:rPr lang="en-GB" sz="500" b="1">
                    <a:solidFill>
                      <a:srgbClr val="FFFFFF"/>
                    </a:solidFill>
                  </a:rPr>
                </a:br>
                <a:r>
                  <a:rPr lang="en-GB" sz="500" b="1">
                    <a:solidFill>
                      <a:srgbClr val="FFFFFF"/>
                    </a:solidFill>
                  </a:rPr>
                  <a:t>G 195 B 51</a:t>
                </a:r>
                <a:endParaRPr lang="en-US" sz="500" b="1">
                  <a:solidFill>
                    <a:srgbClr val="FFFFFF"/>
                  </a:solidFill>
                </a:endParaRPr>
              </a:p>
            </p:txBody>
          </p:sp>
        </p:grpSp>
        <p:sp>
          <p:nvSpPr>
            <p:cNvPr id="25" name="Rectangle 70"/>
            <p:cNvSpPr>
              <a:spLocks noChangeArrowheads="1"/>
            </p:cNvSpPr>
            <p:nvPr userDrawn="1"/>
          </p:nvSpPr>
          <p:spPr bwMode="auto">
            <a:xfrm>
              <a:off x="408" y="4343"/>
              <a:ext cx="499" cy="113"/>
            </a:xfrm>
            <a:prstGeom prst="rect">
              <a:avLst/>
            </a:prstGeom>
            <a:noFill/>
            <a:ln w="9525">
              <a:noFill/>
              <a:miter lim="800000"/>
              <a:headEnd/>
              <a:tailEnd/>
            </a:ln>
            <a:effectLst/>
          </p:spPr>
          <p:txBody>
            <a:bodyPr wrap="none" lIns="18000" tIns="0" rIns="36000" bIns="0" anchor="ctr"/>
            <a:lstStyle/>
            <a:p>
              <a:pPr algn="r" defTabSz="628879" eaLnBrk="0" hangingPunct="0">
                <a:spcBef>
                  <a:spcPct val="15000"/>
                </a:spcBef>
                <a:spcAft>
                  <a:spcPct val="15000"/>
                </a:spcAft>
                <a:buClr>
                  <a:srgbClr val="FFD308"/>
                </a:buClr>
                <a:buFontTx/>
                <a:buNone/>
                <a:defRPr/>
              </a:pPr>
              <a:r>
                <a:rPr lang="en-GB" sz="500" b="1">
                  <a:solidFill>
                    <a:srgbClr val="FFFFFF"/>
                  </a:solidFill>
                </a:rPr>
                <a:t>Primary colors:</a:t>
              </a:r>
            </a:p>
          </p:txBody>
        </p:sp>
      </p:grpSp>
      <p:pic>
        <p:nvPicPr>
          <p:cNvPr id="1031" name="Picture 15" descr="NSN-logo_PPT"/>
          <p:cNvPicPr>
            <a:picLocks noChangeAspect="1" noChangeArrowheads="1"/>
          </p:cNvPicPr>
          <p:nvPr/>
        </p:nvPicPr>
        <p:blipFill>
          <a:blip r:embed="rId9" cstate="print"/>
          <a:srcRect/>
          <a:stretch>
            <a:fillRect/>
          </a:stretch>
        </p:blipFill>
        <p:spPr bwMode="auto">
          <a:xfrm>
            <a:off x="8050449" y="5199782"/>
            <a:ext cx="837801" cy="39341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300" b="1">
          <a:solidFill>
            <a:schemeClr val="tx2"/>
          </a:solidFill>
          <a:latin typeface="+mj-lt"/>
          <a:ea typeface="ＭＳ Ｐゴシック" charset="-128"/>
          <a:cs typeface="+mj-cs"/>
        </a:defRPr>
      </a:lvl1pPr>
      <a:lvl2pPr algn="l" rtl="0" eaLnBrk="0" fontAlgn="base" hangingPunct="0">
        <a:lnSpc>
          <a:spcPct val="90000"/>
        </a:lnSpc>
        <a:spcBef>
          <a:spcPct val="0"/>
        </a:spcBef>
        <a:spcAft>
          <a:spcPct val="0"/>
        </a:spcAft>
        <a:defRPr sz="2300" b="1">
          <a:solidFill>
            <a:schemeClr val="tx2"/>
          </a:solidFill>
          <a:latin typeface="Arial" charset="0"/>
          <a:ea typeface="ＭＳ Ｐゴシック" charset="-128"/>
        </a:defRPr>
      </a:lvl2pPr>
      <a:lvl3pPr algn="l" rtl="0" eaLnBrk="0" fontAlgn="base" hangingPunct="0">
        <a:lnSpc>
          <a:spcPct val="90000"/>
        </a:lnSpc>
        <a:spcBef>
          <a:spcPct val="0"/>
        </a:spcBef>
        <a:spcAft>
          <a:spcPct val="0"/>
        </a:spcAft>
        <a:defRPr sz="2300" b="1">
          <a:solidFill>
            <a:schemeClr val="tx2"/>
          </a:solidFill>
          <a:latin typeface="Arial" charset="0"/>
          <a:ea typeface="ＭＳ Ｐゴシック" charset="-128"/>
        </a:defRPr>
      </a:lvl3pPr>
      <a:lvl4pPr algn="l" rtl="0" eaLnBrk="0" fontAlgn="base" hangingPunct="0">
        <a:lnSpc>
          <a:spcPct val="90000"/>
        </a:lnSpc>
        <a:spcBef>
          <a:spcPct val="0"/>
        </a:spcBef>
        <a:spcAft>
          <a:spcPct val="0"/>
        </a:spcAft>
        <a:defRPr sz="2300" b="1">
          <a:solidFill>
            <a:schemeClr val="tx2"/>
          </a:solidFill>
          <a:latin typeface="Arial" charset="0"/>
          <a:ea typeface="ＭＳ Ｐゴシック" charset="-128"/>
        </a:defRPr>
      </a:lvl4pPr>
      <a:lvl5pPr algn="l" rtl="0" eaLnBrk="0" fontAlgn="base" hangingPunct="0">
        <a:lnSpc>
          <a:spcPct val="90000"/>
        </a:lnSpc>
        <a:spcBef>
          <a:spcPct val="0"/>
        </a:spcBef>
        <a:spcAft>
          <a:spcPct val="0"/>
        </a:spcAft>
        <a:defRPr sz="2300" b="1">
          <a:solidFill>
            <a:schemeClr val="tx2"/>
          </a:solidFill>
          <a:latin typeface="Arial" charset="0"/>
          <a:ea typeface="ＭＳ Ｐゴシック" charset="-128"/>
        </a:defRPr>
      </a:lvl5pPr>
      <a:lvl6pPr marL="377327" algn="l" rtl="0" fontAlgn="base">
        <a:lnSpc>
          <a:spcPct val="90000"/>
        </a:lnSpc>
        <a:spcBef>
          <a:spcPct val="0"/>
        </a:spcBef>
        <a:spcAft>
          <a:spcPct val="0"/>
        </a:spcAft>
        <a:defRPr sz="2300" b="1">
          <a:solidFill>
            <a:schemeClr val="bg2"/>
          </a:solidFill>
          <a:latin typeface="Arial" charset="0"/>
        </a:defRPr>
      </a:lvl6pPr>
      <a:lvl7pPr marL="754654" algn="l" rtl="0" fontAlgn="base">
        <a:lnSpc>
          <a:spcPct val="90000"/>
        </a:lnSpc>
        <a:spcBef>
          <a:spcPct val="0"/>
        </a:spcBef>
        <a:spcAft>
          <a:spcPct val="0"/>
        </a:spcAft>
        <a:defRPr sz="2300" b="1">
          <a:solidFill>
            <a:schemeClr val="bg2"/>
          </a:solidFill>
          <a:latin typeface="Arial" charset="0"/>
        </a:defRPr>
      </a:lvl7pPr>
      <a:lvl8pPr marL="1131981" algn="l" rtl="0" fontAlgn="base">
        <a:lnSpc>
          <a:spcPct val="90000"/>
        </a:lnSpc>
        <a:spcBef>
          <a:spcPct val="0"/>
        </a:spcBef>
        <a:spcAft>
          <a:spcPct val="0"/>
        </a:spcAft>
        <a:defRPr sz="2300" b="1">
          <a:solidFill>
            <a:schemeClr val="bg2"/>
          </a:solidFill>
          <a:latin typeface="Arial" charset="0"/>
        </a:defRPr>
      </a:lvl8pPr>
      <a:lvl9pPr marL="1509309" algn="l" rtl="0" fontAlgn="base">
        <a:lnSpc>
          <a:spcPct val="90000"/>
        </a:lnSpc>
        <a:spcBef>
          <a:spcPct val="0"/>
        </a:spcBef>
        <a:spcAft>
          <a:spcPct val="0"/>
        </a:spcAft>
        <a:defRPr sz="2300" b="1">
          <a:solidFill>
            <a:schemeClr val="bg2"/>
          </a:solidFill>
          <a:latin typeface="Arial" charset="0"/>
        </a:defRPr>
      </a:lvl9pPr>
    </p:titleStyle>
    <p:bodyStyle>
      <a:lvl1pPr marL="146738" indent="-146738" algn="l" rtl="0" eaLnBrk="0" fontAlgn="base" hangingPunct="0">
        <a:lnSpc>
          <a:spcPct val="85000"/>
        </a:lnSpc>
        <a:spcBef>
          <a:spcPct val="30000"/>
        </a:spcBef>
        <a:spcAft>
          <a:spcPct val="0"/>
        </a:spcAft>
        <a:buClr>
          <a:schemeClr val="accent2"/>
        </a:buClr>
        <a:buSzPct val="110000"/>
        <a:defRPr lang="en-US" sz="2000">
          <a:solidFill>
            <a:schemeClr val="tx1"/>
          </a:solidFill>
          <a:latin typeface="+mn-lt"/>
          <a:ea typeface="ＭＳ Ｐゴシック" charset="-128"/>
          <a:cs typeface="+mn-cs"/>
        </a:defRPr>
      </a:lvl1pPr>
      <a:lvl2pPr marL="446766" indent="-151979" algn="l" rtl="0" eaLnBrk="0" fontAlgn="base" hangingPunct="0">
        <a:lnSpc>
          <a:spcPct val="85000"/>
        </a:lnSpc>
        <a:spcBef>
          <a:spcPct val="30000"/>
        </a:spcBef>
        <a:spcAft>
          <a:spcPct val="0"/>
        </a:spcAft>
        <a:buClr>
          <a:schemeClr val="accent2"/>
        </a:buClr>
        <a:buSzPct val="110000"/>
        <a:buChar char="•"/>
        <a:defRPr lang="en-US" sz="1700">
          <a:solidFill>
            <a:schemeClr val="tx1"/>
          </a:solidFill>
          <a:latin typeface="+mn-lt"/>
          <a:ea typeface="ＭＳ Ｐゴシック" charset="-128"/>
          <a:cs typeface="+mn-cs"/>
        </a:defRPr>
      </a:lvl2pPr>
      <a:lvl3pPr marL="746793" indent="-151979" algn="l" rtl="0" eaLnBrk="0" fontAlgn="base" hangingPunct="0">
        <a:lnSpc>
          <a:spcPct val="85000"/>
        </a:lnSpc>
        <a:spcBef>
          <a:spcPct val="30000"/>
        </a:spcBef>
        <a:spcAft>
          <a:spcPct val="0"/>
        </a:spcAft>
        <a:buClr>
          <a:schemeClr val="accent2"/>
        </a:buClr>
        <a:buSzPct val="110000"/>
        <a:buFont typeface="Arial" charset="0"/>
        <a:buChar char="–"/>
        <a:defRPr lang="en-US">
          <a:solidFill>
            <a:schemeClr val="tx1"/>
          </a:solidFill>
          <a:latin typeface="+mn-lt"/>
          <a:ea typeface="ＭＳ Ｐゴシック" charset="-128"/>
          <a:cs typeface="+mn-cs"/>
        </a:defRPr>
      </a:lvl3pPr>
      <a:lvl4pPr marL="1040270" indent="-145429" algn="l" rtl="0" eaLnBrk="0" fontAlgn="base" hangingPunct="0">
        <a:lnSpc>
          <a:spcPct val="85000"/>
        </a:lnSpc>
        <a:spcBef>
          <a:spcPct val="30000"/>
        </a:spcBef>
        <a:spcAft>
          <a:spcPct val="0"/>
        </a:spcAft>
        <a:buClr>
          <a:schemeClr val="accent2"/>
        </a:buClr>
        <a:buSzPct val="110000"/>
        <a:buFont typeface="Arial" charset="0"/>
        <a:buChar char="▪"/>
        <a:defRPr lang="en-US" sz="1300">
          <a:solidFill>
            <a:schemeClr val="tx1"/>
          </a:solidFill>
          <a:latin typeface="+mn-lt"/>
          <a:ea typeface="ＭＳ Ｐゴシック" charset="-128"/>
          <a:cs typeface="+mn-cs"/>
        </a:defRPr>
      </a:lvl4pPr>
      <a:lvl5pPr marL="1341608" indent="-153290" algn="l" rtl="0" eaLnBrk="0" fontAlgn="base" hangingPunct="0">
        <a:lnSpc>
          <a:spcPct val="85000"/>
        </a:lnSpc>
        <a:spcBef>
          <a:spcPct val="30000"/>
        </a:spcBef>
        <a:spcAft>
          <a:spcPct val="0"/>
        </a:spcAft>
        <a:buClr>
          <a:schemeClr val="accent2"/>
        </a:buClr>
        <a:buSzPct val="110000"/>
        <a:buChar char="•"/>
        <a:defRPr lang="en-US" sz="1200">
          <a:solidFill>
            <a:schemeClr val="tx1"/>
          </a:solidFill>
          <a:latin typeface="+mn-lt"/>
          <a:ea typeface="ＭＳ Ｐゴシック" charset="-128"/>
          <a:cs typeface="+mn-cs"/>
        </a:defRPr>
      </a:lvl5pPr>
      <a:lvl6pPr marL="1610192" indent="-188664" algn="l" rtl="0" fontAlgn="base">
        <a:lnSpc>
          <a:spcPct val="90000"/>
        </a:lnSpc>
        <a:spcBef>
          <a:spcPct val="30000"/>
        </a:spcBef>
        <a:spcAft>
          <a:spcPct val="0"/>
        </a:spcAft>
        <a:buClr>
          <a:schemeClr val="accent2"/>
        </a:buClr>
        <a:buSzPct val="110000"/>
        <a:buChar char="•"/>
        <a:defRPr sz="1300">
          <a:solidFill>
            <a:schemeClr val="tx1"/>
          </a:solidFill>
          <a:latin typeface="+mn-lt"/>
        </a:defRPr>
      </a:lvl6pPr>
      <a:lvl7pPr marL="1987519" indent="-188664" algn="l" rtl="0" fontAlgn="base">
        <a:lnSpc>
          <a:spcPct val="90000"/>
        </a:lnSpc>
        <a:spcBef>
          <a:spcPct val="30000"/>
        </a:spcBef>
        <a:spcAft>
          <a:spcPct val="0"/>
        </a:spcAft>
        <a:buClr>
          <a:schemeClr val="accent2"/>
        </a:buClr>
        <a:buSzPct val="110000"/>
        <a:buChar char="•"/>
        <a:defRPr sz="1300">
          <a:solidFill>
            <a:schemeClr val="tx1"/>
          </a:solidFill>
          <a:latin typeface="+mn-lt"/>
        </a:defRPr>
      </a:lvl7pPr>
      <a:lvl8pPr marL="2364846" indent="-188664" algn="l" rtl="0" fontAlgn="base">
        <a:lnSpc>
          <a:spcPct val="90000"/>
        </a:lnSpc>
        <a:spcBef>
          <a:spcPct val="30000"/>
        </a:spcBef>
        <a:spcAft>
          <a:spcPct val="0"/>
        </a:spcAft>
        <a:buClr>
          <a:schemeClr val="accent2"/>
        </a:buClr>
        <a:buSzPct val="110000"/>
        <a:buChar char="•"/>
        <a:defRPr sz="1300">
          <a:solidFill>
            <a:schemeClr val="tx1"/>
          </a:solidFill>
          <a:latin typeface="+mn-lt"/>
        </a:defRPr>
      </a:lvl8pPr>
      <a:lvl9pPr marL="2742173" indent="-188664" algn="l" rtl="0" fontAlgn="base">
        <a:lnSpc>
          <a:spcPct val="90000"/>
        </a:lnSpc>
        <a:spcBef>
          <a:spcPct val="30000"/>
        </a:spcBef>
        <a:spcAft>
          <a:spcPct val="0"/>
        </a:spcAft>
        <a:buClr>
          <a:schemeClr val="accent2"/>
        </a:buClr>
        <a:buSzPct val="110000"/>
        <a:buChar char="•"/>
        <a:defRPr sz="1300">
          <a:solidFill>
            <a:schemeClr val="tx1"/>
          </a:solidFill>
          <a:latin typeface="+mn-lt"/>
        </a:defRPr>
      </a:lvl9pPr>
    </p:bodyStyle>
    <p:otherStyle>
      <a:defPPr>
        <a:defRPr lang="fi-FI"/>
      </a:defPPr>
      <a:lvl1pPr marL="0" algn="l" defTabSz="754654" rtl="0" eaLnBrk="1" latinLnBrk="0" hangingPunct="1">
        <a:defRPr sz="1500" kern="1200">
          <a:solidFill>
            <a:schemeClr val="tx1"/>
          </a:solidFill>
          <a:latin typeface="+mn-lt"/>
          <a:ea typeface="+mn-ea"/>
          <a:cs typeface="+mn-cs"/>
        </a:defRPr>
      </a:lvl1pPr>
      <a:lvl2pPr marL="377327" algn="l" defTabSz="754654" rtl="0" eaLnBrk="1" latinLnBrk="0" hangingPunct="1">
        <a:defRPr sz="1500" kern="1200">
          <a:solidFill>
            <a:schemeClr val="tx1"/>
          </a:solidFill>
          <a:latin typeface="+mn-lt"/>
          <a:ea typeface="+mn-ea"/>
          <a:cs typeface="+mn-cs"/>
        </a:defRPr>
      </a:lvl2pPr>
      <a:lvl3pPr marL="754654" algn="l" defTabSz="754654" rtl="0" eaLnBrk="1" latinLnBrk="0" hangingPunct="1">
        <a:defRPr sz="1500" kern="1200">
          <a:solidFill>
            <a:schemeClr val="tx1"/>
          </a:solidFill>
          <a:latin typeface="+mn-lt"/>
          <a:ea typeface="+mn-ea"/>
          <a:cs typeface="+mn-cs"/>
        </a:defRPr>
      </a:lvl3pPr>
      <a:lvl4pPr marL="1131981" algn="l" defTabSz="754654" rtl="0" eaLnBrk="1" latinLnBrk="0" hangingPunct="1">
        <a:defRPr sz="1500" kern="1200">
          <a:solidFill>
            <a:schemeClr val="tx1"/>
          </a:solidFill>
          <a:latin typeface="+mn-lt"/>
          <a:ea typeface="+mn-ea"/>
          <a:cs typeface="+mn-cs"/>
        </a:defRPr>
      </a:lvl4pPr>
      <a:lvl5pPr marL="1509309" algn="l" defTabSz="754654" rtl="0" eaLnBrk="1" latinLnBrk="0" hangingPunct="1">
        <a:defRPr sz="1500" kern="1200">
          <a:solidFill>
            <a:schemeClr val="tx1"/>
          </a:solidFill>
          <a:latin typeface="+mn-lt"/>
          <a:ea typeface="+mn-ea"/>
          <a:cs typeface="+mn-cs"/>
        </a:defRPr>
      </a:lvl5pPr>
      <a:lvl6pPr marL="1886636" algn="l" defTabSz="754654" rtl="0" eaLnBrk="1" latinLnBrk="0" hangingPunct="1">
        <a:defRPr sz="1500" kern="1200">
          <a:solidFill>
            <a:schemeClr val="tx1"/>
          </a:solidFill>
          <a:latin typeface="+mn-lt"/>
          <a:ea typeface="+mn-ea"/>
          <a:cs typeface="+mn-cs"/>
        </a:defRPr>
      </a:lvl6pPr>
      <a:lvl7pPr marL="2263963" algn="l" defTabSz="754654" rtl="0" eaLnBrk="1" latinLnBrk="0" hangingPunct="1">
        <a:defRPr sz="1500" kern="1200">
          <a:solidFill>
            <a:schemeClr val="tx1"/>
          </a:solidFill>
          <a:latin typeface="+mn-lt"/>
          <a:ea typeface="+mn-ea"/>
          <a:cs typeface="+mn-cs"/>
        </a:defRPr>
      </a:lvl7pPr>
      <a:lvl8pPr marL="2641290" algn="l" defTabSz="754654" rtl="0" eaLnBrk="1" latinLnBrk="0" hangingPunct="1">
        <a:defRPr sz="1500" kern="1200">
          <a:solidFill>
            <a:schemeClr val="tx1"/>
          </a:solidFill>
          <a:latin typeface="+mn-lt"/>
          <a:ea typeface="+mn-ea"/>
          <a:cs typeface="+mn-cs"/>
        </a:defRPr>
      </a:lvl8pPr>
      <a:lvl9pPr marL="3018617" algn="l" defTabSz="75465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png"/><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hyperlink" Target="https://telcoassetmarketplace.com/web/"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images.google.fi/imgres?imgurl=http://berryscoop.com/wp-content/uploads/2009/10/rim-blackberry-logo071.jpg&amp;imgrefurl=http://www.berryscoop.com/2010/01/rim-confirms-new-raleigh-office/&amp;usg=__5zXJSNdPzOFUAoFDpOD6p6th0V4=&amp;h=303&amp;w=450&amp;sz=15&amp;hl=fi&amp;start=1&amp;um=1&amp;itbs=1&amp;tbnid=aofJS58tAWo8iM:&amp;tbnh=86&amp;tbnw=127&amp;prev=/images?q=rim&amp;um=1&amp;hl=fi&amp;sa=N&amp;rlz=1T4GGLL_fiFI340&amp;tbs=isch:1" TargetMode="External"/><Relationship Id="rId18" Type="http://schemas.openxmlformats.org/officeDocument/2006/relationships/image" Target="../media/image48.jpeg"/><Relationship Id="rId26" Type="http://schemas.openxmlformats.org/officeDocument/2006/relationships/image" Target="../media/image56.png"/><Relationship Id="rId3" Type="http://schemas.openxmlformats.org/officeDocument/2006/relationships/image" Target="../media/image37.png"/><Relationship Id="rId21" Type="http://schemas.openxmlformats.org/officeDocument/2006/relationships/image" Target="../media/image51.jpeg"/><Relationship Id="rId7" Type="http://schemas.openxmlformats.org/officeDocument/2006/relationships/image" Target="../media/image41.jpeg"/><Relationship Id="rId12" Type="http://schemas.openxmlformats.org/officeDocument/2006/relationships/image" Target="../media/image45.png"/><Relationship Id="rId17" Type="http://schemas.openxmlformats.org/officeDocument/2006/relationships/hyperlink" Target="http://images.google.fi/imgres?imgurl=http://static.technorati.com/09/12/13/2291/android.jpg&amp;imgrefurl=http://technorati.com/technology/android/article/google-to-break-mobile-market-open/&amp;usg=__4aM3IbXDNLAEzToStIHN4QLqQ4Y=&amp;h=768&amp;w=1024&amp;sz=64&amp;hl=fi&amp;start=10&amp;um=1&amp;itbs=1&amp;tbnid=I-03dx05EYUZJM:&amp;tbnh=113&amp;tbnw=150&amp;prev=/images?q=android&amp;um=1&amp;hl=fi&amp;rlz=1T4GGLL_fiFI340&amp;tbs=isch:1" TargetMode="External"/><Relationship Id="rId25" Type="http://schemas.openxmlformats.org/officeDocument/2006/relationships/image" Target="../media/image55.png"/><Relationship Id="rId33" Type="http://schemas.openxmlformats.org/officeDocument/2006/relationships/image" Target="../media/image63.png"/><Relationship Id="rId2" Type="http://schemas.openxmlformats.org/officeDocument/2006/relationships/notesSlide" Target="../notesSlides/notesSlide6.xml"/><Relationship Id="rId16" Type="http://schemas.openxmlformats.org/officeDocument/2006/relationships/image" Target="../media/image47.jpeg"/><Relationship Id="rId20" Type="http://schemas.openxmlformats.org/officeDocument/2006/relationships/image" Target="../media/image50.jpeg"/><Relationship Id="rId29"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hyperlink" Target="http://www.htc.com/europe/" TargetMode="External"/><Relationship Id="rId24" Type="http://schemas.openxmlformats.org/officeDocument/2006/relationships/image" Target="../media/image54.jpeg"/><Relationship Id="rId32" Type="http://schemas.openxmlformats.org/officeDocument/2006/relationships/image" Target="../media/image62.png"/><Relationship Id="rId5" Type="http://schemas.openxmlformats.org/officeDocument/2006/relationships/image" Target="../media/image39.png"/><Relationship Id="rId15" Type="http://schemas.openxmlformats.org/officeDocument/2006/relationships/hyperlink" Target="http://images.google.fi/imgres?imgurl=http://weblogs.baltimoresun.com/business/consuminginterests/blog/apple-logo1.jpg&amp;imgrefurl=http://weblogs.baltimoresun.com/business/consuminginterests/blog/technology/&amp;usg=__ZRYiHpjAeWfxq74V5CGJfAEt_Dk=&amp;h=480&amp;w=397&amp;sz=22&amp;hl=fi&amp;start=1&amp;um=1&amp;itbs=1&amp;tbnid=HhYIr-Oz_5sLkM:&amp;tbnh=129&amp;tbnw=107&amp;prev=/images?q=apple&amp;um=1&amp;hl=fi&amp;rlz=1T4GGLL_fiFI340&amp;tbs=isch:1" TargetMode="External"/><Relationship Id="rId23" Type="http://schemas.openxmlformats.org/officeDocument/2006/relationships/image" Target="../media/image53.png"/><Relationship Id="rId28" Type="http://schemas.openxmlformats.org/officeDocument/2006/relationships/image" Target="../media/image58.png"/><Relationship Id="rId10" Type="http://schemas.openxmlformats.org/officeDocument/2006/relationships/image" Target="../media/image44.png"/><Relationship Id="rId19" Type="http://schemas.openxmlformats.org/officeDocument/2006/relationships/image" Target="../media/image49.jpeg"/><Relationship Id="rId31" Type="http://schemas.openxmlformats.org/officeDocument/2006/relationships/image" Target="../media/image61.png"/><Relationship Id="rId4" Type="http://schemas.openxmlformats.org/officeDocument/2006/relationships/image" Target="../media/image38.png"/><Relationship Id="rId9" Type="http://schemas.openxmlformats.org/officeDocument/2006/relationships/image" Target="../media/image43.jpeg"/><Relationship Id="rId14" Type="http://schemas.openxmlformats.org/officeDocument/2006/relationships/image" Target="../media/image46.jpeg"/><Relationship Id="rId22" Type="http://schemas.openxmlformats.org/officeDocument/2006/relationships/image" Target="../media/image52.png"/><Relationship Id="rId27" Type="http://schemas.openxmlformats.org/officeDocument/2006/relationships/image" Target="../media/image57.jpeg"/><Relationship Id="rId30"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xml"/><Relationship Id="rId7" Type="http://schemas.openxmlformats.org/officeDocument/2006/relationships/oleObject" Target="../embeddings/oleObject2.bin"/><Relationship Id="rId12" Type="http://schemas.openxmlformats.org/officeDocument/2006/relationships/image" Target="../media/image25.jpe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notesSlide" Target="../notesSlides/notesSlide3.xml"/><Relationship Id="rId11" Type="http://schemas.openxmlformats.org/officeDocument/2006/relationships/image" Target="../media/image24.png"/><Relationship Id="rId5" Type="http://schemas.openxmlformats.org/officeDocument/2006/relationships/slideLayout" Target="../slideLayouts/slideLayout4.xml"/><Relationship Id="rId10" Type="http://schemas.openxmlformats.org/officeDocument/2006/relationships/image" Target="../media/image23.png"/><Relationship Id="rId4" Type="http://schemas.openxmlformats.org/officeDocument/2006/relationships/tags" Target="../tags/tag3.xml"/><Relationship Id="rId9" Type="http://schemas.openxmlformats.org/officeDocument/2006/relationships/image" Target="../media/image2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sz="quarter"/>
          </p:nvPr>
        </p:nvSpPr>
        <p:spPr/>
        <p:txBody>
          <a:bodyPr/>
          <a:lstStyle/>
          <a:p>
            <a:pPr eaLnBrk="1" hangingPunct="1"/>
            <a:r>
              <a:rPr lang="en-US" sz="2800" b="0" smtClean="0">
                <a:solidFill>
                  <a:srgbClr val="7F10A2"/>
                </a:solidFill>
              </a:rPr>
              <a:t/>
            </a:r>
            <a:br>
              <a:rPr lang="en-US" sz="2800" b="0" smtClean="0">
                <a:solidFill>
                  <a:srgbClr val="7F10A2"/>
                </a:solidFill>
              </a:rPr>
            </a:br>
            <a:r>
              <a:rPr lang="en-US" sz="2800" b="0" smtClean="0">
                <a:solidFill>
                  <a:srgbClr val="7F10A2"/>
                </a:solidFill>
              </a:rPr>
              <a:t>“Jumping The Barrier”</a:t>
            </a:r>
            <a:br>
              <a:rPr lang="en-US" sz="2800" b="0" smtClean="0">
                <a:solidFill>
                  <a:srgbClr val="7F10A2"/>
                </a:solidFill>
              </a:rPr>
            </a:br>
            <a:r>
              <a:rPr lang="en-US" sz="2800" smtClean="0">
                <a:solidFill>
                  <a:srgbClr val="7F10A2"/>
                </a:solidFill>
              </a:rPr>
              <a:t/>
            </a:r>
            <a:br>
              <a:rPr lang="en-US" sz="2800" smtClean="0">
                <a:solidFill>
                  <a:srgbClr val="7F10A2"/>
                </a:solidFill>
              </a:rPr>
            </a:br>
            <a:r>
              <a:rPr lang="en-US" sz="2800" b="0" dirty="0" smtClean="0">
                <a:solidFill>
                  <a:srgbClr val="7F10A2"/>
                </a:solidFill>
              </a:rPr>
              <a:t>	</a:t>
            </a:r>
            <a:br>
              <a:rPr lang="en-US" sz="2800" b="0" dirty="0" smtClean="0">
                <a:solidFill>
                  <a:srgbClr val="7F10A2"/>
                </a:solidFill>
              </a:rPr>
            </a:br>
            <a:r>
              <a:rPr lang="en-US" sz="2800" b="0" dirty="0" smtClean="0">
                <a:solidFill>
                  <a:srgbClr val="7F10A2"/>
                </a:solidFill>
              </a:rPr>
              <a:t>Service Delivery Framework</a:t>
            </a:r>
            <a:endParaRPr lang="en-US" sz="2800" dirty="0" smtClean="0">
              <a:ea typeface="MS PGothic" pitchFamily="34" charset="-128"/>
            </a:endParaRPr>
          </a:p>
        </p:txBody>
      </p:sp>
      <p:sp>
        <p:nvSpPr>
          <p:cNvPr id="20483" name="Rectangle 3"/>
          <p:cNvSpPr>
            <a:spLocks noGrp="1" noChangeArrowheads="1"/>
          </p:cNvSpPr>
          <p:nvPr>
            <p:ph type="subTitle" sz="quarter" idx="1"/>
          </p:nvPr>
        </p:nvSpPr>
        <p:spPr>
          <a:xfrm>
            <a:off x="293688" y="2504282"/>
            <a:ext cx="8634412" cy="982927"/>
          </a:xfrm>
        </p:spPr>
        <p:txBody>
          <a:bodyPr/>
          <a:lstStyle/>
          <a:p>
            <a:pPr marL="0" indent="0" eaLnBrk="1" hangingPunct="1"/>
            <a:endParaRPr lang="en-US" dirty="0" smtClean="0"/>
          </a:p>
          <a:p>
            <a:pPr marL="0" indent="0" eaLnBrk="1" hangingPunct="1"/>
            <a:endParaRPr lang="en-US" dirty="0" smtClean="0"/>
          </a:p>
          <a:p>
            <a:pPr marL="0" indent="0" eaLnBrk="1" hangingPunct="1"/>
            <a:r>
              <a:rPr lang="en-US" sz="2000" smtClean="0"/>
              <a:t>MIT October Plenary </a:t>
            </a:r>
            <a:r>
              <a:rPr lang="en-US" sz="2000" dirty="0" smtClean="0"/>
              <a:t>2011</a:t>
            </a:r>
          </a:p>
          <a:p>
            <a:pPr marL="0" indent="0" eaLnBrk="1" hangingPunct="1"/>
            <a:endParaRPr lang="en-US" sz="2000" dirty="0" smtClean="0"/>
          </a:p>
          <a:p>
            <a:pPr marL="0" indent="0" eaLnBrk="1" hangingPunct="1"/>
            <a:r>
              <a:rPr lang="en-US" sz="1800" smtClean="0"/>
              <a:t>Jan Kok</a:t>
            </a:r>
          </a:p>
          <a:p>
            <a:pPr marL="0" indent="0" eaLnBrk="1" hangingPunct="1"/>
            <a:r>
              <a:rPr lang="en-US" sz="1800" smtClean="0"/>
              <a:t>Principal Innovator</a:t>
            </a:r>
          </a:p>
          <a:p>
            <a:pPr marL="0" indent="0" eaLnBrk="1" hangingPunct="1"/>
            <a:r>
              <a:rPr lang="en-US" sz="1800" smtClean="0"/>
              <a:t>Nokia Siemens Networks</a:t>
            </a:r>
          </a:p>
          <a:p>
            <a:pPr marL="0" indent="0" eaLnBrk="1" hangingPunct="1"/>
            <a:r>
              <a:rPr lang="en-US" sz="1800" smtClean="0"/>
              <a:t> </a:t>
            </a:r>
            <a:endParaRPr lang="en-US" sz="1800" dirty="0" smtClean="0"/>
          </a:p>
          <a:p>
            <a:pPr marL="0" indent="0" eaLnBrk="1" hangingPunct="1"/>
            <a:endParaRPr lang="en-US" sz="2000" dirty="0" smtClean="0"/>
          </a:p>
        </p:txBody>
      </p:sp>
      <p:sp>
        <p:nvSpPr>
          <p:cNvPr id="189442" name="Rectangle 2"/>
          <p:cNvSpPr>
            <a:spLocks noChangeArrowheads="1"/>
          </p:cNvSpPr>
          <p:nvPr/>
        </p:nvSpPr>
        <p:spPr bwMode="auto">
          <a:xfrm>
            <a:off x="0" y="-153888"/>
            <a:ext cx="1847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84088" y="955617"/>
            <a:ext cx="3327400" cy="220927"/>
          </a:xfrm>
          <a:prstGeom prst="rect">
            <a:avLst/>
          </a:prstGeom>
          <a:noFill/>
          <a:ln w="9525" algn="ctr">
            <a:noFill/>
            <a:miter lim="800000"/>
            <a:headEnd/>
            <a:tailEnd/>
          </a:ln>
        </p:spPr>
        <p:txBody>
          <a:bodyPr lIns="36000" tIns="0" rIns="36000" bIns="36000"/>
          <a:lstStyle/>
          <a:p>
            <a:pPr>
              <a:buFontTx/>
              <a:buNone/>
            </a:pPr>
            <a:r>
              <a:rPr lang="en-US" sz="1100" b="1">
                <a:solidFill>
                  <a:schemeClr val="bg2"/>
                </a:solidFill>
                <a:cs typeface="Times New Roman" pitchFamily="18" charset="0"/>
              </a:rPr>
              <a:t>3rd party applications &amp; content</a:t>
            </a:r>
          </a:p>
        </p:txBody>
      </p:sp>
      <p:sp>
        <p:nvSpPr>
          <p:cNvPr id="31747" name="Rectangle 3"/>
          <p:cNvSpPr>
            <a:spLocks noGrp="1" noChangeArrowheads="1"/>
          </p:cNvSpPr>
          <p:nvPr>
            <p:ph type="title"/>
          </p:nvPr>
        </p:nvSpPr>
        <p:spPr/>
        <p:txBody>
          <a:bodyPr/>
          <a:lstStyle/>
          <a:p>
            <a:pPr eaLnBrk="1" hangingPunct="1"/>
            <a:r>
              <a:rPr lang="en-US" sz="2000" smtClean="0">
                <a:solidFill>
                  <a:schemeClr val="tx1"/>
                </a:solidFill>
              </a:rPr>
              <a:t>SDF High level architecture</a:t>
            </a:r>
            <a:br>
              <a:rPr lang="en-US" sz="2000" smtClean="0">
                <a:solidFill>
                  <a:schemeClr val="tx1"/>
                </a:solidFill>
              </a:rPr>
            </a:br>
            <a:r>
              <a:rPr lang="en-US" sz="2000" smtClean="0">
                <a:solidFill>
                  <a:schemeClr val="tx1"/>
                </a:solidFill>
              </a:rPr>
              <a:t>Six main domains</a:t>
            </a:r>
            <a:endParaRPr lang="en-US" sz="2000" b="0" smtClean="0">
              <a:solidFill>
                <a:schemeClr val="tx1"/>
              </a:solidFill>
            </a:endParaRPr>
          </a:p>
        </p:txBody>
      </p:sp>
      <p:sp>
        <p:nvSpPr>
          <p:cNvPr id="31748" name="AutoShape 4"/>
          <p:cNvSpPr>
            <a:spLocks noChangeArrowheads="1"/>
          </p:cNvSpPr>
          <p:nvPr/>
        </p:nvSpPr>
        <p:spPr bwMode="auto">
          <a:xfrm>
            <a:off x="650739" y="1771857"/>
            <a:ext cx="6950075" cy="2491053"/>
          </a:xfrm>
          <a:prstGeom prst="roundRect">
            <a:avLst>
              <a:gd name="adj" fmla="val 5741"/>
            </a:avLst>
          </a:prstGeom>
          <a:solidFill>
            <a:schemeClr val="bg1"/>
          </a:solidFill>
          <a:ln w="25400" algn="ctr">
            <a:solidFill>
              <a:schemeClr val="tx2"/>
            </a:solidFill>
            <a:round/>
            <a:headEnd/>
            <a:tailEnd/>
          </a:ln>
        </p:spPr>
        <p:txBody>
          <a:bodyPr wrap="none" lIns="0" tIns="0" rIns="0" bIns="0"/>
          <a:lstStyle/>
          <a:p>
            <a:pPr algn="ctr">
              <a:buFontTx/>
              <a:buNone/>
            </a:pPr>
            <a:r>
              <a:rPr lang="en-US" sz="1600" b="1">
                <a:solidFill>
                  <a:srgbClr val="4D4D4D"/>
                </a:solidFill>
              </a:rPr>
              <a:t>Service Delivery Framework</a:t>
            </a:r>
          </a:p>
        </p:txBody>
      </p:sp>
      <p:sp>
        <p:nvSpPr>
          <p:cNvPr id="43013" name="AutoShape 5"/>
          <p:cNvSpPr>
            <a:spLocks noChangeArrowheads="1"/>
          </p:cNvSpPr>
          <p:nvPr/>
        </p:nvSpPr>
        <p:spPr bwMode="auto">
          <a:xfrm>
            <a:off x="6634027" y="2152857"/>
            <a:ext cx="858837" cy="2022740"/>
          </a:xfrm>
          <a:prstGeom prst="flowChartAlternateProcess">
            <a:avLst/>
          </a:prstGeom>
          <a:gradFill rotWithShape="1">
            <a:gsLst>
              <a:gs pos="0">
                <a:schemeClr val="accent1">
                  <a:gamma/>
                  <a:tint val="54510"/>
                  <a:invGamma/>
                </a:schemeClr>
              </a:gs>
              <a:gs pos="100000">
                <a:schemeClr val="accent1"/>
              </a:gs>
            </a:gsLst>
            <a:lin ang="5400000" scaled="1"/>
          </a:gradFill>
          <a:ln w="19050" algn="ctr">
            <a:solidFill>
              <a:schemeClr val="accent1"/>
            </a:solidFill>
            <a:miter lim="800000"/>
            <a:headEnd/>
            <a:tailEnd/>
          </a:ln>
          <a:effectLst/>
        </p:spPr>
        <p:txBody>
          <a:bodyPr lIns="36000" tIns="36000" rIns="0" bIns="36000" anchor="ctr"/>
          <a:lstStyle/>
          <a:p>
            <a:pPr marL="90488" indent="-90488" algn="ctr">
              <a:buFontTx/>
              <a:buNone/>
              <a:defRPr/>
            </a:pPr>
            <a:r>
              <a:rPr lang="en-US" sz="1050" b="1" smtClean="0">
                <a:solidFill>
                  <a:srgbClr val="4D4D4D"/>
                </a:solidFill>
                <a:cs typeface="Times New Roman" pitchFamily="18" charset="0"/>
              </a:rPr>
              <a:t>6. </a:t>
            </a:r>
            <a:r>
              <a:rPr lang="en-US" sz="1050" b="1">
                <a:solidFill>
                  <a:srgbClr val="4D4D4D"/>
                </a:solidFill>
                <a:cs typeface="Times New Roman" pitchFamily="18" charset="0"/>
              </a:rPr>
              <a:t>OSS/</a:t>
            </a:r>
          </a:p>
          <a:p>
            <a:pPr marL="90488" indent="-90488" algn="ctr">
              <a:buFontTx/>
              <a:buNone/>
              <a:defRPr/>
            </a:pPr>
            <a:r>
              <a:rPr lang="en-US" sz="1050" b="1">
                <a:solidFill>
                  <a:srgbClr val="4D4D4D"/>
                </a:solidFill>
                <a:cs typeface="Times New Roman" pitchFamily="18" charset="0"/>
              </a:rPr>
              <a:t>BSS</a:t>
            </a:r>
          </a:p>
          <a:p>
            <a:pPr marL="90488" indent="-90488" algn="ctr">
              <a:buFontTx/>
              <a:buNone/>
              <a:defRPr/>
            </a:pPr>
            <a:r>
              <a:rPr lang="en-US" sz="1050" b="1">
                <a:solidFill>
                  <a:srgbClr val="4D4D4D"/>
                </a:solidFill>
                <a:cs typeface="Times New Roman" pitchFamily="18" charset="0"/>
              </a:rPr>
              <a:t>Gateway</a:t>
            </a:r>
          </a:p>
          <a:p>
            <a:pPr marL="90488" indent="-90488" algn="ctr">
              <a:buFontTx/>
              <a:buNone/>
              <a:defRPr/>
            </a:pPr>
            <a:endParaRPr lang="en-US" sz="1050" b="1">
              <a:solidFill>
                <a:srgbClr val="4D4D4D"/>
              </a:solidFill>
              <a:cs typeface="Times New Roman" pitchFamily="18" charset="0"/>
            </a:endParaRPr>
          </a:p>
        </p:txBody>
      </p:sp>
      <p:sp>
        <p:nvSpPr>
          <p:cNvPr id="43014" name="AutoShape 6"/>
          <p:cNvSpPr>
            <a:spLocks noChangeArrowheads="1"/>
          </p:cNvSpPr>
          <p:nvPr/>
        </p:nvSpPr>
        <p:spPr bwMode="auto">
          <a:xfrm>
            <a:off x="1925501" y="2156826"/>
            <a:ext cx="3098800" cy="840052"/>
          </a:xfrm>
          <a:prstGeom prst="flowChartAlternateProcess">
            <a:avLst/>
          </a:prstGeom>
          <a:gradFill rotWithShape="1">
            <a:gsLst>
              <a:gs pos="0">
                <a:schemeClr val="hlink">
                  <a:gamma/>
                  <a:tint val="54510"/>
                  <a:invGamma/>
                </a:schemeClr>
              </a:gs>
              <a:gs pos="100000">
                <a:schemeClr val="hlink"/>
              </a:gs>
            </a:gsLst>
            <a:lin ang="5400000" scaled="1"/>
          </a:gradFill>
          <a:ln w="19050">
            <a:solidFill>
              <a:schemeClr val="hlink"/>
            </a:solidFill>
            <a:miter lim="800000"/>
            <a:headEnd/>
            <a:tailEnd/>
          </a:ln>
          <a:effectLst/>
        </p:spPr>
        <p:txBody>
          <a:bodyPr lIns="36000" tIns="36000" rIns="36000" bIns="36000" anchor="ctr" anchorCtr="1"/>
          <a:lstStyle/>
          <a:p>
            <a:pPr algn="ctr">
              <a:buFontTx/>
              <a:buNone/>
              <a:defRPr/>
            </a:pPr>
            <a:r>
              <a:rPr lang="en-US" sz="1100" b="1" smtClean="0">
                <a:solidFill>
                  <a:schemeClr val="bg1"/>
                </a:solidFill>
                <a:cs typeface="Times New Roman" pitchFamily="18" charset="0"/>
              </a:rPr>
              <a:t>3. SOA </a:t>
            </a:r>
            <a:r>
              <a:rPr lang="en-US" sz="1100" b="1">
                <a:solidFill>
                  <a:schemeClr val="bg1"/>
                </a:solidFill>
                <a:cs typeface="Times New Roman" pitchFamily="18" charset="0"/>
              </a:rPr>
              <a:t>instrumentation</a:t>
            </a:r>
          </a:p>
        </p:txBody>
      </p:sp>
      <p:grpSp>
        <p:nvGrpSpPr>
          <p:cNvPr id="31751" name="Group 7"/>
          <p:cNvGrpSpPr>
            <a:grpSpLocks/>
          </p:cNvGrpSpPr>
          <p:nvPr/>
        </p:nvGrpSpPr>
        <p:grpSpPr bwMode="auto">
          <a:xfrm>
            <a:off x="5535476" y="1177868"/>
            <a:ext cx="1585912" cy="390260"/>
            <a:chOff x="3537" y="935"/>
            <a:chExt cx="999" cy="295"/>
          </a:xfrm>
        </p:grpSpPr>
        <p:sp>
          <p:nvSpPr>
            <p:cNvPr id="31789" name="AutoShape 8"/>
            <p:cNvSpPr>
              <a:spLocks noChangeArrowheads="1"/>
            </p:cNvSpPr>
            <p:nvPr/>
          </p:nvSpPr>
          <p:spPr bwMode="auto">
            <a:xfrm>
              <a:off x="3537" y="935"/>
              <a:ext cx="409" cy="295"/>
            </a:xfrm>
            <a:prstGeom prst="roundRect">
              <a:avLst>
                <a:gd name="adj" fmla="val 16667"/>
              </a:avLst>
            </a:prstGeom>
            <a:solidFill>
              <a:schemeClr val="accent1"/>
            </a:solidFill>
            <a:ln w="12700" algn="ctr">
              <a:noFill/>
              <a:round/>
              <a:headEnd/>
              <a:tailEnd/>
            </a:ln>
          </p:spPr>
          <p:txBody>
            <a:bodyPr lIns="35993" tIns="35993" rIns="35993" bIns="35993" anchor="ctr"/>
            <a:lstStyle/>
            <a:p>
              <a:pPr algn="ctr">
                <a:buFontTx/>
                <a:buNone/>
              </a:pPr>
              <a:r>
                <a:rPr lang="en-US" sz="700" b="1">
                  <a:solidFill>
                    <a:srgbClr val="4D4D4D"/>
                  </a:solidFill>
                </a:rPr>
                <a:t>Content Providers</a:t>
              </a:r>
            </a:p>
          </p:txBody>
        </p:sp>
        <p:sp>
          <p:nvSpPr>
            <p:cNvPr id="31790" name="AutoShape 9"/>
            <p:cNvSpPr>
              <a:spLocks noChangeArrowheads="1"/>
            </p:cNvSpPr>
            <p:nvPr/>
          </p:nvSpPr>
          <p:spPr bwMode="auto">
            <a:xfrm>
              <a:off x="4127" y="935"/>
              <a:ext cx="409" cy="295"/>
            </a:xfrm>
            <a:prstGeom prst="roundRect">
              <a:avLst>
                <a:gd name="adj" fmla="val 16667"/>
              </a:avLst>
            </a:prstGeom>
            <a:solidFill>
              <a:schemeClr val="accent1"/>
            </a:solidFill>
            <a:ln w="12700" algn="ctr">
              <a:noFill/>
              <a:round/>
              <a:headEnd/>
              <a:tailEnd/>
            </a:ln>
          </p:spPr>
          <p:txBody>
            <a:bodyPr lIns="35993" tIns="35993" rIns="35993" bIns="35993" anchor="ctr"/>
            <a:lstStyle/>
            <a:p>
              <a:pPr algn="ctr">
                <a:buFontTx/>
                <a:buNone/>
              </a:pPr>
              <a:endParaRPr lang="de-DE" sz="700" b="1">
                <a:solidFill>
                  <a:srgbClr val="4D4D4D"/>
                </a:solidFill>
              </a:endParaRPr>
            </a:p>
          </p:txBody>
        </p:sp>
        <p:sp>
          <p:nvSpPr>
            <p:cNvPr id="31791" name="Line 10"/>
            <p:cNvSpPr>
              <a:spLocks noChangeShapeType="1"/>
            </p:cNvSpPr>
            <p:nvPr/>
          </p:nvSpPr>
          <p:spPr bwMode="auto">
            <a:xfrm flipV="1">
              <a:off x="3979" y="1071"/>
              <a:ext cx="128" cy="1"/>
            </a:xfrm>
            <a:prstGeom prst="line">
              <a:avLst/>
            </a:prstGeom>
            <a:noFill/>
            <a:ln w="38100">
              <a:solidFill>
                <a:schemeClr val="bg2"/>
              </a:solidFill>
              <a:prstDash val="sysDot"/>
              <a:round/>
              <a:headEnd/>
              <a:tailEnd/>
            </a:ln>
          </p:spPr>
          <p:txBody>
            <a:bodyPr lIns="0" tIns="0" rIns="0" bIns="0"/>
            <a:lstStyle/>
            <a:p>
              <a:endParaRPr lang="en-US" sz="1100"/>
            </a:p>
          </p:txBody>
        </p:sp>
      </p:grpSp>
      <p:sp>
        <p:nvSpPr>
          <p:cNvPr id="31752" name="AutoShape 11"/>
          <p:cNvSpPr>
            <a:spLocks noChangeArrowheads="1"/>
          </p:cNvSpPr>
          <p:nvPr/>
        </p:nvSpPr>
        <p:spPr bwMode="auto">
          <a:xfrm>
            <a:off x="647564" y="913284"/>
            <a:ext cx="6950075" cy="779198"/>
          </a:xfrm>
          <a:prstGeom prst="roundRect">
            <a:avLst>
              <a:gd name="adj" fmla="val 19014"/>
            </a:avLst>
          </a:prstGeom>
          <a:noFill/>
          <a:ln w="25400" algn="ctr">
            <a:solidFill>
              <a:schemeClr val="tx2"/>
            </a:solidFill>
            <a:round/>
            <a:headEnd/>
            <a:tailEnd/>
          </a:ln>
        </p:spPr>
        <p:txBody>
          <a:bodyPr wrap="none" lIns="0" tIns="0" rIns="0" bIns="0"/>
          <a:lstStyle/>
          <a:p>
            <a:pPr algn="ctr">
              <a:buFontTx/>
              <a:buNone/>
            </a:pPr>
            <a:endParaRPr lang="fi-FI" sz="1800" b="1">
              <a:solidFill>
                <a:schemeClr val="bg2"/>
              </a:solidFill>
            </a:endParaRPr>
          </a:p>
        </p:txBody>
      </p:sp>
      <p:sp>
        <p:nvSpPr>
          <p:cNvPr id="43020" name="AutoShape 12"/>
          <p:cNvSpPr>
            <a:spLocks noChangeArrowheads="1"/>
          </p:cNvSpPr>
          <p:nvPr/>
        </p:nvSpPr>
        <p:spPr bwMode="auto">
          <a:xfrm rot="16200000">
            <a:off x="5356882" y="1875045"/>
            <a:ext cx="833438" cy="1397000"/>
          </a:xfrm>
          <a:prstGeom prst="flowChartAlternateProcess">
            <a:avLst/>
          </a:prstGeom>
          <a:gradFill rotWithShape="1">
            <a:gsLst>
              <a:gs pos="0">
                <a:schemeClr val="accent2">
                  <a:gamma/>
                  <a:tint val="54510"/>
                  <a:invGamma/>
                </a:schemeClr>
              </a:gs>
              <a:gs pos="100000">
                <a:schemeClr val="accent2"/>
              </a:gs>
            </a:gsLst>
            <a:lin ang="5400000" scaled="1"/>
          </a:gradFill>
          <a:ln w="19050">
            <a:solidFill>
              <a:schemeClr val="accent2"/>
            </a:solidFill>
            <a:miter lim="800000"/>
            <a:headEnd/>
            <a:tailEnd/>
          </a:ln>
          <a:effectLst/>
        </p:spPr>
        <p:txBody>
          <a:bodyPr vert="eaVert" lIns="36000" tIns="36000" rIns="36000" bIns="36000" anchor="ctr" anchorCtr="1"/>
          <a:lstStyle/>
          <a:p>
            <a:pPr algn="ctr">
              <a:buFontTx/>
              <a:buNone/>
              <a:defRPr/>
            </a:pPr>
            <a:r>
              <a:rPr lang="en-US" sz="1050" b="1" smtClean="0">
                <a:solidFill>
                  <a:srgbClr val="4D4D4D"/>
                </a:solidFill>
                <a:cs typeface="Times New Roman" pitchFamily="18" charset="0"/>
              </a:rPr>
              <a:t>5. </a:t>
            </a:r>
            <a:r>
              <a:rPr lang="en-US" sz="1050" b="1">
                <a:solidFill>
                  <a:srgbClr val="4D4D4D"/>
                </a:solidFill>
                <a:cs typeface="Times New Roman" pitchFamily="18" charset="0"/>
              </a:rPr>
              <a:t>Content Mgmt &amp; Delivery</a:t>
            </a:r>
          </a:p>
        </p:txBody>
      </p:sp>
      <p:sp>
        <p:nvSpPr>
          <p:cNvPr id="43021" name="AutoShape 13"/>
          <p:cNvSpPr>
            <a:spLocks noChangeArrowheads="1"/>
          </p:cNvSpPr>
          <p:nvPr/>
        </p:nvSpPr>
        <p:spPr bwMode="auto">
          <a:xfrm>
            <a:off x="761863" y="2151534"/>
            <a:ext cx="1055688" cy="2024063"/>
          </a:xfrm>
          <a:prstGeom prst="flowChartAlternateProcess">
            <a:avLst/>
          </a:prstGeom>
          <a:gradFill rotWithShape="1">
            <a:gsLst>
              <a:gs pos="0">
                <a:schemeClr val="accent2">
                  <a:gamma/>
                  <a:tint val="54510"/>
                  <a:invGamma/>
                </a:schemeClr>
              </a:gs>
              <a:gs pos="100000">
                <a:schemeClr val="accent2"/>
              </a:gs>
            </a:gsLst>
            <a:lin ang="5400000" scaled="1"/>
          </a:gradFill>
          <a:ln w="19050" algn="ctr">
            <a:solidFill>
              <a:schemeClr val="accent2"/>
            </a:solidFill>
            <a:miter lim="800000"/>
            <a:headEnd/>
            <a:tailEnd/>
          </a:ln>
          <a:effectLst/>
        </p:spPr>
        <p:txBody>
          <a:bodyPr wrap="none" lIns="36000" tIns="36000" rIns="36000" bIns="36000" anchorCtr="1"/>
          <a:lstStyle/>
          <a:p>
            <a:pPr algn="ctr">
              <a:buFontTx/>
              <a:buNone/>
              <a:defRPr/>
            </a:pPr>
            <a:r>
              <a:rPr lang="en-US" sz="1100" b="1" smtClean="0">
                <a:solidFill>
                  <a:srgbClr val="4D4D4D"/>
                </a:solidFill>
              </a:rPr>
              <a:t>4. Enablers</a:t>
            </a:r>
            <a:endParaRPr lang="en-US" sz="1100" b="1">
              <a:solidFill>
                <a:srgbClr val="4D4D4D"/>
              </a:solidFill>
            </a:endParaRPr>
          </a:p>
        </p:txBody>
      </p:sp>
      <p:sp>
        <p:nvSpPr>
          <p:cNvPr id="31755" name="AutoShape 14"/>
          <p:cNvSpPr>
            <a:spLocks noChangeArrowheads="1"/>
          </p:cNvSpPr>
          <p:nvPr/>
        </p:nvSpPr>
        <p:spPr bwMode="auto">
          <a:xfrm>
            <a:off x="7692889" y="3016722"/>
            <a:ext cx="862013" cy="1905000"/>
          </a:xfrm>
          <a:prstGeom prst="roundRect">
            <a:avLst>
              <a:gd name="adj" fmla="val 16667"/>
            </a:avLst>
          </a:prstGeom>
          <a:solidFill>
            <a:schemeClr val="tx2"/>
          </a:solidFill>
          <a:ln w="9525" algn="ctr">
            <a:noFill/>
            <a:round/>
            <a:headEnd/>
            <a:tailEnd/>
          </a:ln>
        </p:spPr>
        <p:txBody>
          <a:bodyPr wrap="none" lIns="90000" tIns="43200" rIns="90000" bIns="43200" anchor="ctr"/>
          <a:lstStyle/>
          <a:p>
            <a:pPr algn="ctr" defTabSz="762000" eaLnBrk="0" hangingPunct="0">
              <a:spcBef>
                <a:spcPct val="15000"/>
              </a:spcBef>
              <a:spcAft>
                <a:spcPct val="15000"/>
              </a:spcAft>
              <a:buClr>
                <a:schemeClr val="accent1"/>
              </a:buClr>
              <a:buFontTx/>
              <a:buNone/>
            </a:pPr>
            <a:r>
              <a:rPr lang="en-US" sz="1200" b="1">
                <a:solidFill>
                  <a:schemeClr val="bg1"/>
                </a:solidFill>
              </a:rPr>
              <a:t>OSS</a:t>
            </a:r>
          </a:p>
        </p:txBody>
      </p:sp>
      <p:sp>
        <p:nvSpPr>
          <p:cNvPr id="31756" name="AutoShape 15"/>
          <p:cNvSpPr>
            <a:spLocks noChangeArrowheads="1"/>
          </p:cNvSpPr>
          <p:nvPr/>
        </p:nvSpPr>
        <p:spPr bwMode="auto">
          <a:xfrm>
            <a:off x="7896089" y="1771857"/>
            <a:ext cx="862013" cy="1875896"/>
          </a:xfrm>
          <a:prstGeom prst="roundRect">
            <a:avLst>
              <a:gd name="adj" fmla="val 16667"/>
            </a:avLst>
          </a:prstGeom>
          <a:solidFill>
            <a:schemeClr val="tx2"/>
          </a:solidFill>
          <a:ln w="25400" algn="ctr">
            <a:solidFill>
              <a:schemeClr val="bg1"/>
            </a:solidFill>
            <a:round/>
            <a:headEnd/>
            <a:tailEnd/>
          </a:ln>
        </p:spPr>
        <p:txBody>
          <a:bodyPr wrap="none" lIns="90000" tIns="43200" rIns="90000" bIns="43200" anchor="ctr"/>
          <a:lstStyle/>
          <a:p>
            <a:pPr algn="ctr" defTabSz="762000" eaLnBrk="0" hangingPunct="0">
              <a:spcBef>
                <a:spcPct val="15000"/>
              </a:spcBef>
              <a:spcAft>
                <a:spcPct val="15000"/>
              </a:spcAft>
              <a:buClr>
                <a:schemeClr val="accent1"/>
              </a:buClr>
              <a:buFontTx/>
              <a:buNone/>
            </a:pPr>
            <a:r>
              <a:rPr lang="en-US" sz="1200" b="1">
                <a:solidFill>
                  <a:schemeClr val="bg1"/>
                </a:solidFill>
              </a:rPr>
              <a:t>BSS</a:t>
            </a:r>
          </a:p>
        </p:txBody>
      </p:sp>
      <p:grpSp>
        <p:nvGrpSpPr>
          <p:cNvPr id="31757" name="Group 16"/>
          <p:cNvGrpSpPr>
            <a:grpSpLocks/>
          </p:cNvGrpSpPr>
          <p:nvPr/>
        </p:nvGrpSpPr>
        <p:grpSpPr bwMode="auto">
          <a:xfrm>
            <a:off x="4065451" y="4351544"/>
            <a:ext cx="3509962" cy="571500"/>
            <a:chOff x="2338" y="3535"/>
            <a:chExt cx="2211" cy="432"/>
          </a:xfrm>
        </p:grpSpPr>
        <p:sp>
          <p:nvSpPr>
            <p:cNvPr id="31784" name="AutoShape 17"/>
            <p:cNvSpPr>
              <a:spLocks noChangeArrowheads="1"/>
            </p:cNvSpPr>
            <p:nvPr/>
          </p:nvSpPr>
          <p:spPr bwMode="auto">
            <a:xfrm>
              <a:off x="2338" y="3535"/>
              <a:ext cx="2211" cy="432"/>
            </a:xfrm>
            <a:prstGeom prst="roundRect">
              <a:avLst>
                <a:gd name="adj" fmla="val 19014"/>
              </a:avLst>
            </a:prstGeom>
            <a:noFill/>
            <a:ln w="25400" algn="ctr">
              <a:solidFill>
                <a:schemeClr val="tx2"/>
              </a:solidFill>
              <a:round/>
              <a:headEnd/>
              <a:tailEnd/>
            </a:ln>
          </p:spPr>
          <p:txBody>
            <a:bodyPr wrap="none" lIns="108000" tIns="0" rIns="0" bIns="0"/>
            <a:lstStyle/>
            <a:p>
              <a:pPr>
                <a:buFontTx/>
                <a:buNone/>
              </a:pPr>
              <a:r>
                <a:rPr lang="en-US" sz="1200">
                  <a:solidFill>
                    <a:schemeClr val="bg1">
                      <a:lumMod val="50000"/>
                    </a:schemeClr>
                  </a:solidFill>
                </a:rPr>
                <a:t>Network</a:t>
              </a:r>
            </a:p>
          </p:txBody>
        </p:sp>
        <p:sp>
          <p:nvSpPr>
            <p:cNvPr id="31785" name="AutoShape 18"/>
            <p:cNvSpPr>
              <a:spLocks noChangeArrowheads="1"/>
            </p:cNvSpPr>
            <p:nvPr/>
          </p:nvSpPr>
          <p:spPr bwMode="auto">
            <a:xfrm>
              <a:off x="2404" y="3711"/>
              <a:ext cx="324" cy="202"/>
            </a:xfrm>
            <a:prstGeom prst="roundRect">
              <a:avLst>
                <a:gd name="adj" fmla="val 40343"/>
              </a:avLst>
            </a:prstGeom>
            <a:solidFill>
              <a:schemeClr val="folHlink"/>
            </a:solidFill>
            <a:ln w="9525" algn="ctr">
              <a:noFill/>
              <a:round/>
              <a:headEnd/>
              <a:tailEnd/>
            </a:ln>
          </p:spPr>
          <p:txBody>
            <a:bodyPr lIns="90000" tIns="18000" rIns="90000" bIns="18000" anchor="ctr">
              <a:spAutoFit/>
            </a:bodyPr>
            <a:lstStyle/>
            <a:p>
              <a:pPr algn="ctr" defTabSz="762000" eaLnBrk="0" hangingPunct="0">
                <a:spcBef>
                  <a:spcPct val="15000"/>
                </a:spcBef>
                <a:spcAft>
                  <a:spcPct val="15000"/>
                </a:spcAft>
                <a:buClr>
                  <a:schemeClr val="accent1"/>
                </a:buClr>
                <a:buFontTx/>
                <a:buNone/>
              </a:pPr>
              <a:r>
                <a:rPr lang="en-US" sz="1050" b="1">
                  <a:solidFill>
                    <a:schemeClr val="bg1">
                      <a:lumMod val="50000"/>
                    </a:schemeClr>
                  </a:solidFill>
                </a:rPr>
                <a:t>IMS</a:t>
              </a:r>
            </a:p>
          </p:txBody>
        </p:sp>
        <p:sp>
          <p:nvSpPr>
            <p:cNvPr id="31786" name="AutoShape 19"/>
            <p:cNvSpPr>
              <a:spLocks noChangeArrowheads="1"/>
            </p:cNvSpPr>
            <p:nvPr/>
          </p:nvSpPr>
          <p:spPr bwMode="auto">
            <a:xfrm>
              <a:off x="2750" y="3722"/>
              <a:ext cx="666" cy="177"/>
            </a:xfrm>
            <a:prstGeom prst="roundRect">
              <a:avLst>
                <a:gd name="adj" fmla="val 40343"/>
              </a:avLst>
            </a:prstGeom>
            <a:solidFill>
              <a:schemeClr val="folHlink"/>
            </a:solidFill>
            <a:ln w="9525" algn="ctr">
              <a:noFill/>
              <a:round/>
              <a:headEnd/>
              <a:tailEnd/>
            </a:ln>
          </p:spPr>
          <p:txBody>
            <a:bodyPr lIns="18000" tIns="7200" rIns="18000" bIns="7200" anchor="ctr"/>
            <a:lstStyle/>
            <a:p>
              <a:pPr algn="ctr">
                <a:lnSpc>
                  <a:spcPct val="80000"/>
                </a:lnSpc>
                <a:buFontTx/>
                <a:buNone/>
              </a:pPr>
              <a:r>
                <a:rPr lang="en-US" sz="1050" b="1">
                  <a:solidFill>
                    <a:schemeClr val="bg1">
                      <a:lumMod val="50000"/>
                    </a:schemeClr>
                  </a:solidFill>
                </a:rPr>
                <a:t>TV</a:t>
              </a:r>
              <a:br>
                <a:rPr lang="en-US" sz="1050" b="1">
                  <a:solidFill>
                    <a:schemeClr val="bg1">
                      <a:lumMod val="50000"/>
                    </a:schemeClr>
                  </a:solidFill>
                </a:rPr>
              </a:br>
              <a:r>
                <a:rPr lang="en-US" sz="600">
                  <a:solidFill>
                    <a:schemeClr val="bg1">
                      <a:lumMod val="50000"/>
                    </a:schemeClr>
                  </a:solidFill>
                </a:rPr>
                <a:t>(mobile, cable, IP)</a:t>
              </a:r>
            </a:p>
          </p:txBody>
        </p:sp>
        <p:sp>
          <p:nvSpPr>
            <p:cNvPr id="31787" name="AutoShape 20"/>
            <p:cNvSpPr>
              <a:spLocks noChangeArrowheads="1"/>
            </p:cNvSpPr>
            <p:nvPr/>
          </p:nvSpPr>
          <p:spPr bwMode="auto">
            <a:xfrm>
              <a:off x="3433" y="3726"/>
              <a:ext cx="377" cy="182"/>
            </a:xfrm>
            <a:prstGeom prst="roundRect">
              <a:avLst>
                <a:gd name="adj" fmla="val 40343"/>
              </a:avLst>
            </a:prstGeom>
            <a:solidFill>
              <a:schemeClr val="folHlink"/>
            </a:solidFill>
            <a:ln w="9525" algn="ctr">
              <a:noFill/>
              <a:round/>
              <a:headEnd/>
              <a:tailEnd/>
            </a:ln>
          </p:spPr>
          <p:txBody>
            <a:bodyPr lIns="0" tIns="18000" rIns="0" bIns="18000" anchor="ctr"/>
            <a:lstStyle/>
            <a:p>
              <a:pPr algn="ctr">
                <a:buFontTx/>
                <a:buNone/>
              </a:pPr>
              <a:r>
                <a:rPr lang="en-US" sz="1050" b="1">
                  <a:solidFill>
                    <a:schemeClr val="bg1">
                      <a:lumMod val="50000"/>
                    </a:schemeClr>
                  </a:solidFill>
                </a:rPr>
                <a:t>IN/SSF</a:t>
              </a:r>
            </a:p>
          </p:txBody>
        </p:sp>
        <p:sp>
          <p:nvSpPr>
            <p:cNvPr id="31788" name="AutoShape 21"/>
            <p:cNvSpPr>
              <a:spLocks noChangeArrowheads="1"/>
            </p:cNvSpPr>
            <p:nvPr/>
          </p:nvSpPr>
          <p:spPr bwMode="auto">
            <a:xfrm>
              <a:off x="3833" y="3726"/>
              <a:ext cx="612" cy="180"/>
            </a:xfrm>
            <a:prstGeom prst="roundRect">
              <a:avLst>
                <a:gd name="adj" fmla="val 40343"/>
              </a:avLst>
            </a:prstGeom>
            <a:solidFill>
              <a:schemeClr val="folHlink"/>
            </a:solidFill>
            <a:ln w="9525" algn="ctr">
              <a:noFill/>
              <a:round/>
              <a:headEnd/>
              <a:tailEnd/>
            </a:ln>
          </p:spPr>
          <p:txBody>
            <a:bodyPr lIns="18000" tIns="7200" rIns="18000" bIns="7200" anchor="ctr"/>
            <a:lstStyle/>
            <a:p>
              <a:pPr algn="ctr">
                <a:lnSpc>
                  <a:spcPct val="80000"/>
                </a:lnSpc>
                <a:buFontTx/>
                <a:buNone/>
              </a:pPr>
              <a:r>
                <a:rPr lang="en-US" sz="1050" b="1">
                  <a:solidFill>
                    <a:schemeClr val="bg1">
                      <a:lumMod val="50000"/>
                    </a:schemeClr>
                  </a:solidFill>
                </a:rPr>
                <a:t>Others</a:t>
              </a:r>
              <a:r>
                <a:rPr lang="en-US" sz="800" b="1">
                  <a:solidFill>
                    <a:schemeClr val="bg1">
                      <a:lumMod val="50000"/>
                    </a:schemeClr>
                  </a:solidFill>
                </a:rPr>
                <a:t/>
              </a:r>
              <a:br>
                <a:rPr lang="en-US" sz="800" b="1">
                  <a:solidFill>
                    <a:schemeClr val="bg1">
                      <a:lumMod val="50000"/>
                    </a:schemeClr>
                  </a:solidFill>
                </a:rPr>
              </a:br>
              <a:r>
                <a:rPr lang="en-US" sz="600">
                  <a:solidFill>
                    <a:schemeClr val="bg1">
                      <a:lumMod val="50000"/>
                    </a:schemeClr>
                  </a:solidFill>
                </a:rPr>
                <a:t>(SMSC/MMSC/…)</a:t>
              </a:r>
            </a:p>
          </p:txBody>
        </p:sp>
      </p:grpSp>
      <p:sp>
        <p:nvSpPr>
          <p:cNvPr id="31758" name="AutoShape 22"/>
          <p:cNvSpPr>
            <a:spLocks noChangeArrowheads="1"/>
          </p:cNvSpPr>
          <p:nvPr/>
        </p:nvSpPr>
        <p:spPr bwMode="auto">
          <a:xfrm>
            <a:off x="653913" y="4347576"/>
            <a:ext cx="3143250" cy="574146"/>
          </a:xfrm>
          <a:prstGeom prst="roundRect">
            <a:avLst>
              <a:gd name="adj" fmla="val 19014"/>
            </a:avLst>
          </a:prstGeom>
          <a:noFill/>
          <a:ln w="25400" algn="ctr">
            <a:solidFill>
              <a:schemeClr val="tx2"/>
            </a:solidFill>
            <a:round/>
            <a:headEnd/>
            <a:tailEnd/>
          </a:ln>
        </p:spPr>
        <p:txBody>
          <a:bodyPr wrap="none" lIns="108000" tIns="0" rIns="0" bIns="0"/>
          <a:lstStyle/>
          <a:p>
            <a:pPr>
              <a:buFontTx/>
              <a:buNone/>
            </a:pPr>
            <a:r>
              <a:rPr lang="en-US" sz="1200">
                <a:solidFill>
                  <a:srgbClr val="4D4D4D"/>
                </a:solidFill>
              </a:rPr>
              <a:t>Devices</a:t>
            </a:r>
          </a:p>
        </p:txBody>
      </p:sp>
      <p:pic>
        <p:nvPicPr>
          <p:cNvPr id="31759" name="Picture 23"/>
          <p:cNvPicPr>
            <a:picLocks noChangeAspect="1" noChangeArrowheads="1"/>
          </p:cNvPicPr>
          <p:nvPr/>
        </p:nvPicPr>
        <p:blipFill>
          <a:blip r:embed="rId3" cstate="print"/>
          <a:srcRect/>
          <a:stretch>
            <a:fillRect/>
          </a:stretch>
        </p:blipFill>
        <p:spPr bwMode="auto">
          <a:xfrm>
            <a:off x="2878001" y="4598930"/>
            <a:ext cx="214312" cy="243417"/>
          </a:xfrm>
          <a:prstGeom prst="rect">
            <a:avLst/>
          </a:prstGeom>
          <a:noFill/>
          <a:ln w="9525">
            <a:noFill/>
            <a:miter lim="800000"/>
            <a:headEnd/>
            <a:tailEnd/>
          </a:ln>
        </p:spPr>
      </p:pic>
      <p:pic>
        <p:nvPicPr>
          <p:cNvPr id="31760" name="Picture 24"/>
          <p:cNvPicPr>
            <a:picLocks noChangeAspect="1" noChangeArrowheads="1"/>
          </p:cNvPicPr>
          <p:nvPr/>
        </p:nvPicPr>
        <p:blipFill>
          <a:blip r:embed="rId4" cstate="print"/>
          <a:srcRect/>
          <a:stretch>
            <a:fillRect/>
          </a:stretch>
        </p:blipFill>
        <p:spPr bwMode="auto">
          <a:xfrm>
            <a:off x="1612763" y="4547336"/>
            <a:ext cx="406400" cy="325438"/>
          </a:xfrm>
          <a:prstGeom prst="rect">
            <a:avLst/>
          </a:prstGeom>
          <a:noFill/>
          <a:ln w="9525" algn="ctr">
            <a:noFill/>
            <a:miter lim="800000"/>
            <a:headEnd/>
            <a:tailEnd/>
          </a:ln>
        </p:spPr>
      </p:pic>
      <p:pic>
        <p:nvPicPr>
          <p:cNvPr id="31761" name="Picture 25"/>
          <p:cNvPicPr>
            <a:picLocks noChangeAspect="1" noChangeArrowheads="1"/>
          </p:cNvPicPr>
          <p:nvPr/>
        </p:nvPicPr>
        <p:blipFill>
          <a:blip r:embed="rId5" cstate="print"/>
          <a:srcRect/>
          <a:stretch>
            <a:fillRect/>
          </a:stretch>
        </p:blipFill>
        <p:spPr bwMode="auto">
          <a:xfrm>
            <a:off x="3285988" y="4598931"/>
            <a:ext cx="401638" cy="244739"/>
          </a:xfrm>
          <a:prstGeom prst="rect">
            <a:avLst/>
          </a:prstGeom>
          <a:noFill/>
          <a:ln w="9525">
            <a:noFill/>
            <a:miter lim="800000"/>
            <a:headEnd/>
            <a:tailEnd/>
          </a:ln>
        </p:spPr>
      </p:pic>
      <p:pic>
        <p:nvPicPr>
          <p:cNvPr id="31762" name="Picture 26"/>
          <p:cNvPicPr>
            <a:picLocks noChangeAspect="1" noChangeArrowheads="1"/>
          </p:cNvPicPr>
          <p:nvPr/>
        </p:nvPicPr>
        <p:blipFill>
          <a:blip r:embed="rId6" cstate="print"/>
          <a:srcRect/>
          <a:stretch>
            <a:fillRect/>
          </a:stretch>
        </p:blipFill>
        <p:spPr bwMode="auto">
          <a:xfrm>
            <a:off x="2260463" y="4547336"/>
            <a:ext cx="361950" cy="355865"/>
          </a:xfrm>
          <a:prstGeom prst="rect">
            <a:avLst/>
          </a:prstGeom>
          <a:noFill/>
          <a:ln w="9525" algn="ctr">
            <a:noFill/>
            <a:miter lim="800000"/>
            <a:headEnd/>
            <a:tailEnd/>
          </a:ln>
        </p:spPr>
      </p:pic>
      <p:sp>
        <p:nvSpPr>
          <p:cNvPr id="31763" name="Text Box 27"/>
          <p:cNvSpPr txBox="1">
            <a:spLocks noChangeArrowheads="1"/>
          </p:cNvSpPr>
          <p:nvPr/>
        </p:nvSpPr>
        <p:spPr bwMode="auto">
          <a:xfrm>
            <a:off x="1925501" y="4400493"/>
            <a:ext cx="1379668" cy="159462"/>
          </a:xfrm>
          <a:prstGeom prst="rect">
            <a:avLst/>
          </a:prstGeom>
          <a:noFill/>
          <a:ln w="9525" algn="ctr">
            <a:noFill/>
            <a:miter lim="800000"/>
            <a:headEnd/>
            <a:tailEnd/>
          </a:ln>
        </p:spPr>
        <p:txBody>
          <a:bodyPr wrap="none" lIns="18000" tIns="18000" rIns="18000" bIns="18000">
            <a:spAutoFit/>
          </a:bodyPr>
          <a:lstStyle/>
          <a:p>
            <a:r>
              <a:rPr lang="en-US" sz="800">
                <a:solidFill>
                  <a:srgbClr val="4D4D4D"/>
                </a:solidFill>
              </a:rPr>
              <a:t>PC  +  TV  +  Mobile + Phone</a:t>
            </a:r>
          </a:p>
        </p:txBody>
      </p:sp>
      <p:pic>
        <p:nvPicPr>
          <p:cNvPr id="31764" name="Picture 28"/>
          <p:cNvPicPr>
            <a:picLocks noChangeAspect="1" noChangeArrowheads="1"/>
          </p:cNvPicPr>
          <p:nvPr/>
        </p:nvPicPr>
        <p:blipFill>
          <a:blip r:embed="rId7" cstate="print"/>
          <a:srcRect/>
          <a:stretch>
            <a:fillRect/>
          </a:stretch>
        </p:blipFill>
        <p:spPr bwMode="auto">
          <a:xfrm>
            <a:off x="1053963" y="1195065"/>
            <a:ext cx="420688" cy="346604"/>
          </a:xfrm>
          <a:prstGeom prst="rect">
            <a:avLst/>
          </a:prstGeom>
          <a:noFill/>
          <a:ln w="9525" algn="ctr">
            <a:noFill/>
            <a:miter lim="800000"/>
            <a:headEnd/>
            <a:tailEnd/>
          </a:ln>
        </p:spPr>
      </p:pic>
      <p:pic>
        <p:nvPicPr>
          <p:cNvPr id="31765" name="Picture 29"/>
          <p:cNvPicPr>
            <a:picLocks noChangeAspect="1" noChangeArrowheads="1"/>
          </p:cNvPicPr>
          <p:nvPr/>
        </p:nvPicPr>
        <p:blipFill>
          <a:blip r:embed="rId7" cstate="print"/>
          <a:srcRect/>
          <a:stretch>
            <a:fillRect/>
          </a:stretch>
        </p:blipFill>
        <p:spPr bwMode="auto">
          <a:xfrm>
            <a:off x="1504813" y="1189774"/>
            <a:ext cx="420688" cy="346604"/>
          </a:xfrm>
          <a:prstGeom prst="rect">
            <a:avLst/>
          </a:prstGeom>
          <a:noFill/>
          <a:ln w="9525" algn="ctr">
            <a:noFill/>
            <a:miter lim="800000"/>
            <a:headEnd/>
            <a:tailEnd/>
          </a:ln>
        </p:spPr>
      </p:pic>
      <p:pic>
        <p:nvPicPr>
          <p:cNvPr id="31766" name="Picture 30"/>
          <p:cNvPicPr>
            <a:picLocks noChangeAspect="1" noChangeArrowheads="1"/>
          </p:cNvPicPr>
          <p:nvPr/>
        </p:nvPicPr>
        <p:blipFill>
          <a:blip r:embed="rId7" cstate="print"/>
          <a:srcRect/>
          <a:stretch>
            <a:fillRect/>
          </a:stretch>
        </p:blipFill>
        <p:spPr bwMode="auto">
          <a:xfrm>
            <a:off x="1946138" y="1188451"/>
            <a:ext cx="420688" cy="346604"/>
          </a:xfrm>
          <a:prstGeom prst="rect">
            <a:avLst/>
          </a:prstGeom>
          <a:noFill/>
          <a:ln w="9525" algn="ctr">
            <a:noFill/>
            <a:miter lim="800000"/>
            <a:headEnd/>
            <a:tailEnd/>
          </a:ln>
        </p:spPr>
      </p:pic>
      <p:pic>
        <p:nvPicPr>
          <p:cNvPr id="31767" name="Picture 31"/>
          <p:cNvPicPr>
            <a:picLocks noChangeAspect="1" noChangeArrowheads="1"/>
          </p:cNvPicPr>
          <p:nvPr/>
        </p:nvPicPr>
        <p:blipFill>
          <a:blip r:embed="rId7" cstate="print"/>
          <a:srcRect/>
          <a:stretch>
            <a:fillRect/>
          </a:stretch>
        </p:blipFill>
        <p:spPr bwMode="auto">
          <a:xfrm>
            <a:off x="2401752" y="1195065"/>
            <a:ext cx="420687" cy="346604"/>
          </a:xfrm>
          <a:prstGeom prst="rect">
            <a:avLst/>
          </a:prstGeom>
          <a:noFill/>
          <a:ln w="9525" algn="ctr">
            <a:noFill/>
            <a:miter lim="800000"/>
            <a:headEnd/>
            <a:tailEnd/>
          </a:ln>
        </p:spPr>
      </p:pic>
      <p:sp>
        <p:nvSpPr>
          <p:cNvPr id="31768" name="AutoShape 32"/>
          <p:cNvSpPr>
            <a:spLocks noChangeArrowheads="1"/>
          </p:cNvSpPr>
          <p:nvPr/>
        </p:nvSpPr>
        <p:spPr bwMode="auto">
          <a:xfrm>
            <a:off x="1001576" y="1382421"/>
            <a:ext cx="1852612" cy="227216"/>
          </a:xfrm>
          <a:prstGeom prst="roundRect">
            <a:avLst>
              <a:gd name="adj" fmla="val 50000"/>
            </a:avLst>
          </a:prstGeom>
          <a:solidFill>
            <a:schemeClr val="tx2"/>
          </a:solidFill>
          <a:ln w="9525" algn="ctr">
            <a:noFill/>
            <a:round/>
            <a:headEnd/>
            <a:tailEnd/>
          </a:ln>
        </p:spPr>
        <p:txBody>
          <a:bodyPr lIns="0" tIns="0" rIns="0" bIns="0" anchor="ctr">
            <a:spAutoFit/>
          </a:bodyPr>
          <a:lstStyle/>
          <a:p>
            <a:pPr algn="ctr" defTabSz="762000" eaLnBrk="0" hangingPunct="0">
              <a:spcBef>
                <a:spcPct val="15000"/>
              </a:spcBef>
              <a:spcAft>
                <a:spcPct val="15000"/>
              </a:spcAft>
              <a:buClr>
                <a:schemeClr val="accent1"/>
              </a:buClr>
              <a:buFontTx/>
              <a:buNone/>
            </a:pPr>
            <a:r>
              <a:rPr lang="en-US" sz="1050" b="1">
                <a:solidFill>
                  <a:schemeClr val="bg1"/>
                </a:solidFill>
              </a:rPr>
              <a:t>3rd party applications</a:t>
            </a:r>
          </a:p>
        </p:txBody>
      </p:sp>
      <p:pic>
        <p:nvPicPr>
          <p:cNvPr id="31769" name="Picture 33"/>
          <p:cNvPicPr>
            <a:picLocks noChangeAspect="1" noChangeArrowheads="1"/>
          </p:cNvPicPr>
          <p:nvPr/>
        </p:nvPicPr>
        <p:blipFill>
          <a:blip r:embed="rId7" cstate="print"/>
          <a:srcRect/>
          <a:stretch>
            <a:fillRect/>
          </a:stretch>
        </p:blipFill>
        <p:spPr bwMode="auto">
          <a:xfrm>
            <a:off x="3270113" y="1184482"/>
            <a:ext cx="420688" cy="346604"/>
          </a:xfrm>
          <a:prstGeom prst="rect">
            <a:avLst/>
          </a:prstGeom>
          <a:noFill/>
          <a:ln w="9525" algn="ctr">
            <a:noFill/>
            <a:miter lim="800000"/>
            <a:headEnd/>
            <a:tailEnd/>
          </a:ln>
        </p:spPr>
      </p:pic>
      <p:pic>
        <p:nvPicPr>
          <p:cNvPr id="31770" name="Picture 34"/>
          <p:cNvPicPr>
            <a:picLocks noChangeAspect="1" noChangeArrowheads="1"/>
          </p:cNvPicPr>
          <p:nvPr/>
        </p:nvPicPr>
        <p:blipFill>
          <a:blip r:embed="rId7" cstate="print"/>
          <a:srcRect/>
          <a:stretch>
            <a:fillRect/>
          </a:stretch>
        </p:blipFill>
        <p:spPr bwMode="auto">
          <a:xfrm>
            <a:off x="3720963" y="1179191"/>
            <a:ext cx="420688" cy="346604"/>
          </a:xfrm>
          <a:prstGeom prst="rect">
            <a:avLst/>
          </a:prstGeom>
          <a:noFill/>
          <a:ln w="9525" algn="ctr">
            <a:noFill/>
            <a:miter lim="800000"/>
            <a:headEnd/>
            <a:tailEnd/>
          </a:ln>
        </p:spPr>
      </p:pic>
      <p:pic>
        <p:nvPicPr>
          <p:cNvPr id="31771" name="Picture 35"/>
          <p:cNvPicPr>
            <a:picLocks noChangeAspect="1" noChangeArrowheads="1"/>
          </p:cNvPicPr>
          <p:nvPr/>
        </p:nvPicPr>
        <p:blipFill>
          <a:blip r:embed="rId7" cstate="print"/>
          <a:srcRect/>
          <a:stretch>
            <a:fillRect/>
          </a:stretch>
        </p:blipFill>
        <p:spPr bwMode="auto">
          <a:xfrm>
            <a:off x="4162288" y="1177868"/>
            <a:ext cx="420688" cy="346604"/>
          </a:xfrm>
          <a:prstGeom prst="rect">
            <a:avLst/>
          </a:prstGeom>
          <a:noFill/>
          <a:ln w="9525" algn="ctr">
            <a:noFill/>
            <a:miter lim="800000"/>
            <a:headEnd/>
            <a:tailEnd/>
          </a:ln>
        </p:spPr>
      </p:pic>
      <p:pic>
        <p:nvPicPr>
          <p:cNvPr id="31772" name="Picture 36"/>
          <p:cNvPicPr>
            <a:picLocks noChangeAspect="1" noChangeArrowheads="1"/>
          </p:cNvPicPr>
          <p:nvPr/>
        </p:nvPicPr>
        <p:blipFill>
          <a:blip r:embed="rId7" cstate="print"/>
          <a:srcRect/>
          <a:stretch>
            <a:fillRect/>
          </a:stretch>
        </p:blipFill>
        <p:spPr bwMode="auto">
          <a:xfrm>
            <a:off x="4617902" y="1184482"/>
            <a:ext cx="420687" cy="346604"/>
          </a:xfrm>
          <a:prstGeom prst="rect">
            <a:avLst/>
          </a:prstGeom>
          <a:noFill/>
          <a:ln w="9525" algn="ctr">
            <a:noFill/>
            <a:miter lim="800000"/>
            <a:headEnd/>
            <a:tailEnd/>
          </a:ln>
        </p:spPr>
      </p:pic>
      <p:sp>
        <p:nvSpPr>
          <p:cNvPr id="31773" name="AutoShape 37"/>
          <p:cNvSpPr>
            <a:spLocks noChangeArrowheads="1"/>
          </p:cNvSpPr>
          <p:nvPr/>
        </p:nvSpPr>
        <p:spPr bwMode="auto">
          <a:xfrm>
            <a:off x="3208201" y="1378452"/>
            <a:ext cx="1852612" cy="227216"/>
          </a:xfrm>
          <a:prstGeom prst="roundRect">
            <a:avLst>
              <a:gd name="adj" fmla="val 50000"/>
            </a:avLst>
          </a:prstGeom>
          <a:solidFill>
            <a:schemeClr val="tx2"/>
          </a:solidFill>
          <a:ln w="9525" algn="ctr">
            <a:noFill/>
            <a:round/>
            <a:headEnd/>
            <a:tailEnd/>
          </a:ln>
        </p:spPr>
        <p:txBody>
          <a:bodyPr lIns="0" tIns="0" rIns="0" bIns="0" anchor="ctr">
            <a:spAutoFit/>
          </a:bodyPr>
          <a:lstStyle/>
          <a:p>
            <a:pPr algn="ctr" defTabSz="762000" eaLnBrk="0" hangingPunct="0">
              <a:spcBef>
                <a:spcPct val="15000"/>
              </a:spcBef>
              <a:spcAft>
                <a:spcPct val="15000"/>
              </a:spcAft>
              <a:buClr>
                <a:schemeClr val="accent1"/>
              </a:buClr>
              <a:buFontTx/>
              <a:buNone/>
            </a:pPr>
            <a:r>
              <a:rPr lang="en-US" sz="1050" b="1">
                <a:solidFill>
                  <a:schemeClr val="bg1"/>
                </a:solidFill>
              </a:rPr>
              <a:t>Web 2.0 applications</a:t>
            </a:r>
          </a:p>
        </p:txBody>
      </p:sp>
      <p:grpSp>
        <p:nvGrpSpPr>
          <p:cNvPr id="31774" name="Group 38"/>
          <p:cNvGrpSpPr>
            <a:grpSpLocks/>
          </p:cNvGrpSpPr>
          <p:nvPr/>
        </p:nvGrpSpPr>
        <p:grpSpPr bwMode="auto">
          <a:xfrm>
            <a:off x="1925502" y="3047149"/>
            <a:ext cx="4554537" cy="1128448"/>
            <a:chOff x="1025" y="2480"/>
            <a:chExt cx="2869" cy="853"/>
          </a:xfrm>
        </p:grpSpPr>
        <p:sp>
          <p:nvSpPr>
            <p:cNvPr id="43047" name="AutoShape 39"/>
            <p:cNvSpPr>
              <a:spLocks noChangeArrowheads="1"/>
            </p:cNvSpPr>
            <p:nvPr/>
          </p:nvSpPr>
          <p:spPr bwMode="auto">
            <a:xfrm>
              <a:off x="1025" y="2480"/>
              <a:ext cx="2869" cy="853"/>
            </a:xfrm>
            <a:prstGeom prst="flowChartAlternateProcess">
              <a:avLst/>
            </a:prstGeom>
            <a:gradFill rotWithShape="1">
              <a:gsLst>
                <a:gs pos="0">
                  <a:schemeClr val="accent1">
                    <a:gamma/>
                    <a:tint val="54510"/>
                    <a:invGamma/>
                  </a:schemeClr>
                </a:gs>
                <a:gs pos="100000">
                  <a:schemeClr val="accent1"/>
                </a:gs>
              </a:gsLst>
              <a:lin ang="5400000" scaled="1"/>
            </a:gradFill>
            <a:ln w="19050">
              <a:solidFill>
                <a:schemeClr val="accent1"/>
              </a:solidFill>
              <a:miter lim="800000"/>
              <a:headEnd/>
              <a:tailEnd/>
            </a:ln>
            <a:effectLst/>
          </p:spPr>
          <p:txBody>
            <a:bodyPr lIns="36000" tIns="36000" rIns="36000" bIns="36000" anchor="ctr" anchorCtr="1"/>
            <a:lstStyle/>
            <a:p>
              <a:pPr algn="ctr">
                <a:buFontTx/>
                <a:buNone/>
                <a:defRPr/>
              </a:pPr>
              <a:endParaRPr lang="en-US" b="1">
                <a:solidFill>
                  <a:srgbClr val="4D4D4D"/>
                </a:solidFill>
                <a:cs typeface="Times New Roman" pitchFamily="18" charset="0"/>
              </a:endParaRPr>
            </a:p>
            <a:p>
              <a:pPr algn="ctr">
                <a:buFontTx/>
                <a:buNone/>
                <a:defRPr/>
              </a:pPr>
              <a:endParaRPr lang="en-US" b="1">
                <a:solidFill>
                  <a:srgbClr val="4D4D4D"/>
                </a:solidFill>
                <a:cs typeface="Times New Roman" pitchFamily="18" charset="0"/>
              </a:endParaRPr>
            </a:p>
            <a:p>
              <a:pPr algn="ctr">
                <a:buFontTx/>
                <a:buNone/>
                <a:defRPr/>
              </a:pPr>
              <a:r>
                <a:rPr lang="en-US" b="1" smtClean="0">
                  <a:solidFill>
                    <a:srgbClr val="4D4D4D"/>
                  </a:solidFill>
                  <a:cs typeface="Times New Roman" pitchFamily="18" charset="0"/>
                </a:rPr>
                <a:t>1. Service </a:t>
              </a:r>
              <a:r>
                <a:rPr lang="en-US" b="1">
                  <a:solidFill>
                    <a:srgbClr val="4D4D4D"/>
                  </a:solidFill>
                  <a:cs typeface="Times New Roman" pitchFamily="18" charset="0"/>
                </a:rPr>
                <a:t>Execution Environment</a:t>
              </a:r>
            </a:p>
            <a:p>
              <a:pPr algn="ctr">
                <a:buFontTx/>
                <a:buNone/>
                <a:defRPr/>
              </a:pPr>
              <a:endParaRPr lang="en-US" b="1">
                <a:solidFill>
                  <a:srgbClr val="4D4D4D"/>
                </a:solidFill>
                <a:cs typeface="Times New Roman" pitchFamily="18" charset="0"/>
              </a:endParaRPr>
            </a:p>
            <a:p>
              <a:pPr algn="ctr">
                <a:buFontTx/>
                <a:buNone/>
                <a:defRPr/>
              </a:pPr>
              <a:endParaRPr lang="en-US" b="1">
                <a:solidFill>
                  <a:srgbClr val="4D4D4D"/>
                </a:solidFill>
                <a:cs typeface="Times New Roman" pitchFamily="18" charset="0"/>
              </a:endParaRPr>
            </a:p>
          </p:txBody>
        </p:sp>
        <p:grpSp>
          <p:nvGrpSpPr>
            <p:cNvPr id="31777" name="Group 40"/>
            <p:cNvGrpSpPr>
              <a:grpSpLocks/>
            </p:cNvGrpSpPr>
            <p:nvPr/>
          </p:nvGrpSpPr>
          <p:grpSpPr bwMode="auto">
            <a:xfrm>
              <a:off x="1746" y="2523"/>
              <a:ext cx="1448" cy="265"/>
              <a:chOff x="2019" y="2565"/>
              <a:chExt cx="1448" cy="265"/>
            </a:xfrm>
          </p:grpSpPr>
          <p:pic>
            <p:nvPicPr>
              <p:cNvPr id="31778" name="Picture 41"/>
              <p:cNvPicPr>
                <a:picLocks noChangeAspect="1" noChangeArrowheads="1"/>
              </p:cNvPicPr>
              <p:nvPr/>
            </p:nvPicPr>
            <p:blipFill>
              <a:blip r:embed="rId8" cstate="print">
                <a:grayscl/>
              </a:blip>
              <a:srcRect/>
              <a:stretch>
                <a:fillRect/>
              </a:stretch>
            </p:blipFill>
            <p:spPr bwMode="auto">
              <a:xfrm>
                <a:off x="2019" y="2569"/>
                <a:ext cx="263" cy="260"/>
              </a:xfrm>
              <a:prstGeom prst="rect">
                <a:avLst/>
              </a:prstGeom>
              <a:noFill/>
              <a:ln w="9525" algn="ctr">
                <a:noFill/>
                <a:miter lim="800000"/>
                <a:headEnd/>
                <a:tailEnd/>
              </a:ln>
            </p:spPr>
          </p:pic>
          <p:pic>
            <p:nvPicPr>
              <p:cNvPr id="31779" name="Picture 42"/>
              <p:cNvPicPr>
                <a:picLocks noChangeAspect="1" noChangeArrowheads="1"/>
              </p:cNvPicPr>
              <p:nvPr/>
            </p:nvPicPr>
            <p:blipFill>
              <a:blip r:embed="rId8" cstate="print">
                <a:grayscl/>
              </a:blip>
              <a:srcRect/>
              <a:stretch>
                <a:fillRect/>
              </a:stretch>
            </p:blipFill>
            <p:spPr bwMode="auto">
              <a:xfrm>
                <a:off x="2315" y="2565"/>
                <a:ext cx="263" cy="260"/>
              </a:xfrm>
              <a:prstGeom prst="rect">
                <a:avLst/>
              </a:prstGeom>
              <a:noFill/>
              <a:ln w="9525" algn="ctr">
                <a:noFill/>
                <a:miter lim="800000"/>
                <a:headEnd/>
                <a:tailEnd/>
              </a:ln>
            </p:spPr>
          </p:pic>
          <p:pic>
            <p:nvPicPr>
              <p:cNvPr id="31780" name="Picture 43"/>
              <p:cNvPicPr>
                <a:picLocks noChangeAspect="1" noChangeArrowheads="1"/>
              </p:cNvPicPr>
              <p:nvPr/>
            </p:nvPicPr>
            <p:blipFill>
              <a:blip r:embed="rId8" cstate="print">
                <a:grayscl/>
              </a:blip>
              <a:srcRect/>
              <a:stretch>
                <a:fillRect/>
              </a:stretch>
            </p:blipFill>
            <p:spPr bwMode="auto">
              <a:xfrm>
                <a:off x="2602" y="2566"/>
                <a:ext cx="263" cy="260"/>
              </a:xfrm>
              <a:prstGeom prst="rect">
                <a:avLst/>
              </a:prstGeom>
              <a:noFill/>
              <a:ln w="9525" algn="ctr">
                <a:noFill/>
                <a:miter lim="800000"/>
                <a:headEnd/>
                <a:tailEnd/>
              </a:ln>
            </p:spPr>
          </p:pic>
          <p:pic>
            <p:nvPicPr>
              <p:cNvPr id="31781" name="Picture 44"/>
              <p:cNvPicPr>
                <a:picLocks noChangeAspect="1" noChangeArrowheads="1"/>
              </p:cNvPicPr>
              <p:nvPr/>
            </p:nvPicPr>
            <p:blipFill>
              <a:blip r:embed="rId8" cstate="print">
                <a:grayscl/>
              </a:blip>
              <a:srcRect/>
              <a:stretch>
                <a:fillRect/>
              </a:stretch>
            </p:blipFill>
            <p:spPr bwMode="auto">
              <a:xfrm>
                <a:off x="2904" y="2570"/>
                <a:ext cx="263" cy="260"/>
              </a:xfrm>
              <a:prstGeom prst="rect">
                <a:avLst/>
              </a:prstGeom>
              <a:noFill/>
              <a:ln w="9525" algn="ctr">
                <a:noFill/>
                <a:miter lim="800000"/>
                <a:headEnd/>
                <a:tailEnd/>
              </a:ln>
            </p:spPr>
          </p:pic>
          <p:pic>
            <p:nvPicPr>
              <p:cNvPr id="31782" name="Picture 45"/>
              <p:cNvPicPr>
                <a:picLocks noChangeAspect="1" noChangeArrowheads="1"/>
              </p:cNvPicPr>
              <p:nvPr/>
            </p:nvPicPr>
            <p:blipFill>
              <a:blip r:embed="rId8" cstate="print">
                <a:grayscl/>
              </a:blip>
              <a:srcRect/>
              <a:stretch>
                <a:fillRect/>
              </a:stretch>
            </p:blipFill>
            <p:spPr bwMode="auto">
              <a:xfrm>
                <a:off x="3204" y="2569"/>
                <a:ext cx="263" cy="260"/>
              </a:xfrm>
              <a:prstGeom prst="rect">
                <a:avLst/>
              </a:prstGeom>
              <a:noFill/>
              <a:ln w="9525" algn="ctr">
                <a:noFill/>
                <a:miter lim="800000"/>
                <a:headEnd/>
                <a:tailEnd/>
              </a:ln>
            </p:spPr>
          </p:pic>
          <p:sp>
            <p:nvSpPr>
              <p:cNvPr id="31783" name="AutoShape 46"/>
              <p:cNvSpPr>
                <a:spLocks noChangeArrowheads="1"/>
              </p:cNvSpPr>
              <p:nvPr/>
            </p:nvSpPr>
            <p:spPr bwMode="auto">
              <a:xfrm>
                <a:off x="2383" y="2592"/>
                <a:ext cx="714" cy="172"/>
              </a:xfrm>
              <a:prstGeom prst="roundRect">
                <a:avLst>
                  <a:gd name="adj" fmla="val 50000"/>
                </a:avLst>
              </a:prstGeom>
              <a:solidFill>
                <a:schemeClr val="bg1"/>
              </a:solidFill>
              <a:ln w="9525" algn="ctr">
                <a:noFill/>
                <a:round/>
                <a:headEnd/>
                <a:tailEnd/>
              </a:ln>
            </p:spPr>
            <p:txBody>
              <a:bodyPr lIns="0" tIns="0" rIns="0" bIns="0" anchor="ctr">
                <a:spAutoFit/>
              </a:bodyPr>
              <a:lstStyle/>
              <a:p>
                <a:pPr algn="ctr" defTabSz="762000" eaLnBrk="0" hangingPunct="0">
                  <a:spcBef>
                    <a:spcPct val="15000"/>
                  </a:spcBef>
                  <a:spcAft>
                    <a:spcPct val="15000"/>
                  </a:spcAft>
                  <a:buClr>
                    <a:schemeClr val="accent1"/>
                  </a:buClr>
                  <a:buFontTx/>
                  <a:buNone/>
                </a:pPr>
                <a:r>
                  <a:rPr lang="en-US" sz="1050" b="1">
                    <a:solidFill>
                      <a:srgbClr val="4D4D4D"/>
                    </a:solidFill>
                  </a:rPr>
                  <a:t>Applications</a:t>
                </a:r>
              </a:p>
            </p:txBody>
          </p:sp>
        </p:grpSp>
      </p:grpSp>
      <p:sp>
        <p:nvSpPr>
          <p:cNvPr id="43055" name="AutoShape 47"/>
          <p:cNvSpPr>
            <a:spLocks noChangeArrowheads="1"/>
          </p:cNvSpPr>
          <p:nvPr/>
        </p:nvSpPr>
        <p:spPr bwMode="auto">
          <a:xfrm>
            <a:off x="1985827" y="2773305"/>
            <a:ext cx="1057275" cy="542396"/>
          </a:xfrm>
          <a:prstGeom prst="flowChartAlternateProcess">
            <a:avLst/>
          </a:prstGeom>
          <a:gradFill rotWithShape="1">
            <a:gsLst>
              <a:gs pos="0">
                <a:schemeClr val="accent1">
                  <a:gamma/>
                  <a:tint val="54510"/>
                  <a:invGamma/>
                </a:schemeClr>
              </a:gs>
              <a:gs pos="100000">
                <a:schemeClr val="accent1"/>
              </a:gs>
            </a:gsLst>
            <a:lin ang="5400000" scaled="1"/>
          </a:gradFill>
          <a:ln w="19050" algn="ctr">
            <a:solidFill>
              <a:schemeClr val="accent1"/>
            </a:solidFill>
            <a:miter lim="800000"/>
            <a:headEnd/>
            <a:tailEnd/>
          </a:ln>
          <a:effectLst/>
        </p:spPr>
        <p:txBody>
          <a:bodyPr lIns="36000" tIns="36000" rIns="36000" bIns="36000" anchor="ctr"/>
          <a:lstStyle/>
          <a:p>
            <a:pPr marL="90488" indent="-90488" algn="ctr">
              <a:lnSpc>
                <a:spcPct val="80000"/>
              </a:lnSpc>
              <a:buFontTx/>
              <a:buNone/>
              <a:defRPr/>
            </a:pPr>
            <a:r>
              <a:rPr lang="en-US" sz="1050" b="1" smtClean="0">
                <a:solidFill>
                  <a:srgbClr val="4D4D4D"/>
                </a:solidFill>
                <a:cs typeface="Times New Roman" pitchFamily="18" charset="0"/>
              </a:rPr>
              <a:t>2. Service</a:t>
            </a:r>
            <a:endParaRPr lang="en-US" sz="1050" b="1">
              <a:solidFill>
                <a:srgbClr val="4D4D4D"/>
              </a:solidFill>
              <a:cs typeface="Times New Roman" pitchFamily="18" charset="0"/>
            </a:endParaRPr>
          </a:p>
          <a:p>
            <a:pPr marL="90488" indent="-90488" algn="ctr">
              <a:lnSpc>
                <a:spcPct val="80000"/>
              </a:lnSpc>
              <a:buFontTx/>
              <a:buNone/>
              <a:defRPr/>
            </a:pPr>
            <a:r>
              <a:rPr lang="en-US" sz="1050" b="1">
                <a:solidFill>
                  <a:srgbClr val="4D4D4D"/>
                </a:solidFill>
                <a:cs typeface="Times New Roman" pitchFamily="18" charset="0"/>
              </a:rPr>
              <a:t>Creation</a:t>
            </a:r>
          </a:p>
        </p:txBody>
      </p:sp>
      <p:grpSp>
        <p:nvGrpSpPr>
          <p:cNvPr id="48" name="Group 47"/>
          <p:cNvGrpSpPr/>
          <p:nvPr/>
        </p:nvGrpSpPr>
        <p:grpSpPr>
          <a:xfrm>
            <a:off x="827584" y="2461456"/>
            <a:ext cx="893626" cy="1624368"/>
            <a:chOff x="611188" y="2358762"/>
            <a:chExt cx="1138238" cy="2020093"/>
          </a:xfrm>
        </p:grpSpPr>
        <p:sp>
          <p:nvSpPr>
            <p:cNvPr id="49" name="AutoShape 44"/>
            <p:cNvSpPr>
              <a:spLocks noChangeArrowheads="1"/>
            </p:cNvSpPr>
            <p:nvPr/>
          </p:nvSpPr>
          <p:spPr bwMode="auto">
            <a:xfrm rot="-5400000">
              <a:off x="986632" y="2448719"/>
              <a:ext cx="627063" cy="873125"/>
            </a:xfrm>
            <a:prstGeom prst="roundRect">
              <a:avLst>
                <a:gd name="adj" fmla="val 6014"/>
              </a:avLst>
            </a:prstGeom>
            <a:solidFill>
              <a:schemeClr val="bg1"/>
            </a:solidFill>
            <a:ln w="9525">
              <a:solidFill>
                <a:schemeClr val="accent2"/>
              </a:solidFill>
              <a:round/>
              <a:headEnd/>
              <a:tailEnd/>
            </a:ln>
          </p:spPr>
          <p:txBody>
            <a:bodyPr vert="eaVert" wrap="none" lIns="0" tIns="36000" rIns="0" bIns="36000" anchor="ctr" anchorCtr="1"/>
            <a:lstStyle/>
            <a:p>
              <a:pPr algn="ctr">
                <a:lnSpc>
                  <a:spcPct val="80000"/>
                </a:lnSpc>
              </a:pPr>
              <a:r>
                <a:rPr lang="en-US" sz="600" b="1">
                  <a:solidFill>
                    <a:schemeClr val="bg2"/>
                  </a:solidFill>
                  <a:cs typeface="Times New Roman" pitchFamily="18" charset="0"/>
                </a:rPr>
                <a:t>Identity</a:t>
              </a:r>
              <a:br>
                <a:rPr lang="en-US" sz="600" b="1">
                  <a:solidFill>
                    <a:schemeClr val="bg2"/>
                  </a:solidFill>
                  <a:cs typeface="Times New Roman" pitchFamily="18" charset="0"/>
                </a:rPr>
              </a:br>
              <a:r>
                <a:rPr lang="en-US" sz="600" b="1">
                  <a:solidFill>
                    <a:schemeClr val="bg2"/>
                  </a:solidFill>
                  <a:cs typeface="Times New Roman" pitchFamily="18" charset="0"/>
                </a:rPr>
                <a:t>Management,</a:t>
              </a:r>
            </a:p>
            <a:p>
              <a:pPr algn="ctr">
                <a:lnSpc>
                  <a:spcPct val="80000"/>
                </a:lnSpc>
              </a:pPr>
              <a:r>
                <a:rPr lang="en-US" sz="600" b="1">
                  <a:solidFill>
                    <a:schemeClr val="bg2"/>
                  </a:solidFill>
                  <a:cs typeface="Times New Roman" pitchFamily="18" charset="0"/>
                </a:rPr>
                <a:t>AAA, </a:t>
              </a:r>
              <a:br>
                <a:rPr lang="en-US" sz="600" b="1">
                  <a:solidFill>
                    <a:schemeClr val="bg2"/>
                  </a:solidFill>
                  <a:cs typeface="Times New Roman" pitchFamily="18" charset="0"/>
                </a:rPr>
              </a:br>
              <a:r>
                <a:rPr lang="en-US" sz="600" b="1">
                  <a:solidFill>
                    <a:schemeClr val="bg2"/>
                  </a:solidFill>
                  <a:cs typeface="Times New Roman" pitchFamily="18" charset="0"/>
                </a:rPr>
                <a:t>Profile &amp; </a:t>
              </a:r>
              <a:br>
                <a:rPr lang="en-US" sz="600" b="1">
                  <a:solidFill>
                    <a:schemeClr val="bg2"/>
                  </a:solidFill>
                  <a:cs typeface="Times New Roman" pitchFamily="18" charset="0"/>
                </a:rPr>
              </a:br>
              <a:r>
                <a:rPr lang="en-US" sz="600" b="1">
                  <a:solidFill>
                    <a:schemeClr val="bg2"/>
                  </a:solidFill>
                  <a:cs typeface="Times New Roman" pitchFamily="18" charset="0"/>
                </a:rPr>
                <a:t>Preferences, </a:t>
              </a:r>
            </a:p>
            <a:p>
              <a:pPr algn="ctr">
                <a:lnSpc>
                  <a:spcPct val="80000"/>
                </a:lnSpc>
              </a:pPr>
              <a:r>
                <a:rPr lang="en-US" sz="600" b="1">
                  <a:solidFill>
                    <a:schemeClr val="bg2"/>
                  </a:solidFill>
                  <a:cs typeface="Times New Roman" pitchFamily="18" charset="0"/>
                </a:rPr>
                <a:t>…</a:t>
              </a:r>
            </a:p>
          </p:txBody>
        </p:sp>
        <p:sp>
          <p:nvSpPr>
            <p:cNvPr id="50" name="AutoShape 46"/>
            <p:cNvSpPr>
              <a:spLocks noChangeArrowheads="1"/>
            </p:cNvSpPr>
            <p:nvPr/>
          </p:nvSpPr>
          <p:spPr bwMode="auto">
            <a:xfrm rot="-5400000">
              <a:off x="1145779" y="3775208"/>
              <a:ext cx="321468" cy="885825"/>
            </a:xfrm>
            <a:prstGeom prst="flowChartAlternateProcess">
              <a:avLst/>
            </a:prstGeom>
            <a:solidFill>
              <a:schemeClr val="bg1"/>
            </a:solidFill>
            <a:ln w="9525" algn="ctr">
              <a:solidFill>
                <a:schemeClr val="accent2"/>
              </a:solidFill>
              <a:miter lim="800000"/>
              <a:headEnd/>
              <a:tailEnd/>
            </a:ln>
          </p:spPr>
          <p:txBody>
            <a:bodyPr vert="eaVert" lIns="36000" tIns="36000" rIns="36000" bIns="36000" anchor="ctr" anchorCtr="1"/>
            <a:lstStyle/>
            <a:p>
              <a:pPr algn="ctr">
                <a:lnSpc>
                  <a:spcPct val="80000"/>
                </a:lnSpc>
              </a:pPr>
              <a:r>
                <a:rPr lang="en-US" sz="600" b="1">
                  <a:solidFill>
                    <a:schemeClr val="bg2"/>
                  </a:solidFill>
                  <a:cs typeface="Times New Roman" pitchFamily="18" charset="0"/>
                </a:rPr>
                <a:t>Device capability Management</a:t>
              </a:r>
            </a:p>
          </p:txBody>
        </p:sp>
        <p:sp>
          <p:nvSpPr>
            <p:cNvPr id="51" name="AutoShape 48"/>
            <p:cNvSpPr>
              <a:spLocks noChangeArrowheads="1"/>
            </p:cNvSpPr>
            <p:nvPr/>
          </p:nvSpPr>
          <p:spPr bwMode="auto">
            <a:xfrm rot="-5400000">
              <a:off x="1222508" y="3046281"/>
              <a:ext cx="168011" cy="885825"/>
            </a:xfrm>
            <a:prstGeom prst="flowChartAlternateProcess">
              <a:avLst/>
            </a:prstGeom>
            <a:solidFill>
              <a:schemeClr val="bg1"/>
            </a:solidFill>
            <a:ln w="9525" algn="ctr">
              <a:solidFill>
                <a:schemeClr val="accent2"/>
              </a:solidFill>
              <a:miter lim="800000"/>
              <a:headEnd/>
              <a:tailEnd/>
            </a:ln>
          </p:spPr>
          <p:txBody>
            <a:bodyPr vert="eaVert" lIns="36000" tIns="36000" rIns="36000" bIns="36000" anchor="ctr" anchorCtr="1"/>
            <a:lstStyle/>
            <a:p>
              <a:pPr algn="ctr">
                <a:lnSpc>
                  <a:spcPct val="80000"/>
                </a:lnSpc>
              </a:pPr>
              <a:r>
                <a:rPr lang="en-US" sz="600" b="1">
                  <a:solidFill>
                    <a:schemeClr val="bg2"/>
                  </a:solidFill>
                  <a:cs typeface="Times New Roman" pitchFamily="18" charset="0"/>
                </a:rPr>
                <a:t>Presence</a:t>
              </a:r>
            </a:p>
          </p:txBody>
        </p:sp>
        <p:sp>
          <p:nvSpPr>
            <p:cNvPr id="52" name="AutoShape 50"/>
            <p:cNvSpPr>
              <a:spLocks noChangeArrowheads="1"/>
            </p:cNvSpPr>
            <p:nvPr/>
          </p:nvSpPr>
          <p:spPr bwMode="auto">
            <a:xfrm rot="-5400000">
              <a:off x="1214174" y="2866761"/>
              <a:ext cx="171979" cy="873125"/>
            </a:xfrm>
            <a:prstGeom prst="flowChartAlternateProcess">
              <a:avLst/>
            </a:prstGeom>
            <a:solidFill>
              <a:schemeClr val="bg1"/>
            </a:solidFill>
            <a:ln w="9525" algn="ctr">
              <a:solidFill>
                <a:schemeClr val="accent2"/>
              </a:solidFill>
              <a:miter lim="800000"/>
              <a:headEnd/>
              <a:tailEnd/>
            </a:ln>
          </p:spPr>
          <p:txBody>
            <a:bodyPr vert="eaVert" lIns="36000" tIns="36000" rIns="36000" bIns="36000" anchor="ctr" anchorCtr="1"/>
            <a:lstStyle/>
            <a:p>
              <a:pPr algn="ctr">
                <a:lnSpc>
                  <a:spcPct val="80000"/>
                </a:lnSpc>
              </a:pPr>
              <a:r>
                <a:rPr lang="en-US" sz="600" b="1">
                  <a:solidFill>
                    <a:schemeClr val="bg2"/>
                  </a:solidFill>
                  <a:cs typeface="Times New Roman" pitchFamily="18" charset="0"/>
                </a:rPr>
                <a:t>Location</a:t>
              </a:r>
            </a:p>
          </p:txBody>
        </p:sp>
        <p:sp>
          <p:nvSpPr>
            <p:cNvPr id="53" name="AutoShape 51"/>
            <p:cNvSpPr>
              <a:spLocks noChangeArrowheads="1"/>
            </p:cNvSpPr>
            <p:nvPr/>
          </p:nvSpPr>
          <p:spPr bwMode="auto">
            <a:xfrm rot="-5400000">
              <a:off x="1174883" y="3462999"/>
              <a:ext cx="263260" cy="885825"/>
            </a:xfrm>
            <a:prstGeom prst="flowChartAlternateProcess">
              <a:avLst/>
            </a:prstGeom>
            <a:solidFill>
              <a:schemeClr val="bg1"/>
            </a:solidFill>
            <a:ln w="9525" algn="ctr">
              <a:solidFill>
                <a:schemeClr val="accent2"/>
              </a:solidFill>
              <a:miter lim="800000"/>
              <a:headEnd/>
              <a:tailEnd/>
            </a:ln>
          </p:spPr>
          <p:txBody>
            <a:bodyPr vert="eaVert" lIns="36000" tIns="36000" rIns="36000" bIns="36000" anchor="ctr" anchorCtr="1"/>
            <a:lstStyle/>
            <a:p>
              <a:pPr algn="ctr">
                <a:lnSpc>
                  <a:spcPct val="80000"/>
                </a:lnSpc>
              </a:pPr>
              <a:r>
                <a:rPr lang="en-US" sz="600" b="1">
                  <a:solidFill>
                    <a:schemeClr val="bg2"/>
                  </a:solidFill>
                  <a:cs typeface="Times New Roman" pitchFamily="18" charset="0"/>
                </a:rPr>
                <a:t>Online Charging</a:t>
              </a:r>
            </a:p>
          </p:txBody>
        </p:sp>
        <p:sp>
          <p:nvSpPr>
            <p:cNvPr id="54" name="AutoShape 57"/>
            <p:cNvSpPr>
              <a:spLocks noChangeArrowheads="1"/>
            </p:cNvSpPr>
            <p:nvPr/>
          </p:nvSpPr>
          <p:spPr bwMode="auto">
            <a:xfrm rot="-5400000">
              <a:off x="1227138" y="3230828"/>
              <a:ext cx="158750" cy="885825"/>
            </a:xfrm>
            <a:prstGeom prst="flowChartAlternateProcess">
              <a:avLst/>
            </a:prstGeom>
            <a:solidFill>
              <a:schemeClr val="bg1"/>
            </a:solidFill>
            <a:ln w="9525" algn="ctr">
              <a:solidFill>
                <a:schemeClr val="accent2"/>
              </a:solidFill>
              <a:miter lim="800000"/>
              <a:headEnd/>
              <a:tailEnd/>
            </a:ln>
          </p:spPr>
          <p:txBody>
            <a:bodyPr vert="eaVert" lIns="36000" tIns="36000" rIns="36000" bIns="36000" anchor="ctr" anchorCtr="1"/>
            <a:lstStyle/>
            <a:p>
              <a:pPr algn="ctr">
                <a:lnSpc>
                  <a:spcPct val="80000"/>
                </a:lnSpc>
              </a:pPr>
              <a:r>
                <a:rPr lang="en-US" sz="600" b="1">
                  <a:solidFill>
                    <a:schemeClr val="bg2"/>
                  </a:solidFill>
                  <a:cs typeface="Times New Roman" pitchFamily="18" charset="0"/>
                </a:rPr>
                <a:t>VoIP</a:t>
              </a:r>
            </a:p>
          </p:txBody>
        </p:sp>
        <p:sp>
          <p:nvSpPr>
            <p:cNvPr id="55" name="AutoShape 113"/>
            <p:cNvSpPr>
              <a:spLocks noChangeArrowheads="1"/>
            </p:cNvSpPr>
            <p:nvPr/>
          </p:nvSpPr>
          <p:spPr bwMode="auto">
            <a:xfrm rot="-5400000">
              <a:off x="1196050" y="2026312"/>
              <a:ext cx="197114" cy="862013"/>
            </a:xfrm>
            <a:prstGeom prst="flowChartAlternateProcess">
              <a:avLst/>
            </a:prstGeom>
            <a:solidFill>
              <a:schemeClr val="bg1"/>
            </a:solidFill>
            <a:ln w="9525" algn="ctr">
              <a:solidFill>
                <a:schemeClr val="accent2"/>
              </a:solidFill>
              <a:miter lim="800000"/>
              <a:headEnd/>
              <a:tailEnd/>
            </a:ln>
          </p:spPr>
          <p:txBody>
            <a:bodyPr vert="eaVert" lIns="36000" tIns="36000" rIns="36000" bIns="36000" anchor="ctr" anchorCtr="1"/>
            <a:lstStyle/>
            <a:p>
              <a:pPr algn="ctr">
                <a:lnSpc>
                  <a:spcPct val="80000"/>
                </a:lnSpc>
              </a:pPr>
              <a:r>
                <a:rPr lang="en-US" sz="600" b="1">
                  <a:solidFill>
                    <a:schemeClr val="bg2"/>
                  </a:solidFill>
                  <a:cs typeface="Times New Roman" pitchFamily="18" charset="0"/>
                </a:rPr>
                <a:t>Portal</a:t>
              </a:r>
            </a:p>
          </p:txBody>
        </p:sp>
        <p:sp>
          <p:nvSpPr>
            <p:cNvPr id="56" name="AutoShape 128"/>
            <p:cNvSpPr>
              <a:spLocks noChangeArrowheads="1"/>
            </p:cNvSpPr>
            <p:nvPr/>
          </p:nvSpPr>
          <p:spPr bwMode="auto">
            <a:xfrm rot="10800000">
              <a:off x="611188" y="2366699"/>
              <a:ext cx="207962" cy="2012156"/>
            </a:xfrm>
            <a:prstGeom prst="flowChartAlternateProcess">
              <a:avLst/>
            </a:prstGeom>
            <a:solidFill>
              <a:schemeClr val="bg1"/>
            </a:solidFill>
            <a:ln w="9525" algn="ctr">
              <a:solidFill>
                <a:schemeClr val="accent2"/>
              </a:solidFill>
              <a:miter lim="800000"/>
              <a:headEnd/>
              <a:tailEnd/>
            </a:ln>
          </p:spPr>
          <p:txBody>
            <a:bodyPr vert="eaVert" lIns="36000" tIns="36000" rIns="36000" bIns="36000" anchor="ctr" anchorCtr="1"/>
            <a:lstStyle/>
            <a:p>
              <a:pPr algn="ctr">
                <a:lnSpc>
                  <a:spcPct val="80000"/>
                </a:lnSpc>
              </a:pPr>
              <a:r>
                <a:rPr lang="en-US" sz="600" b="1">
                  <a:solidFill>
                    <a:schemeClr val="bg2"/>
                  </a:solidFill>
                  <a:cs typeface="Times New Roman" pitchFamily="18" charset="0"/>
                </a:rPr>
                <a:t>Common User Data Mgmt</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idx="4294967295"/>
          </p:nvPr>
        </p:nvSpPr>
        <p:spPr>
          <a:xfrm>
            <a:off x="4202114" y="1005417"/>
            <a:ext cx="4941887" cy="2066396"/>
          </a:xfrm>
        </p:spPr>
        <p:txBody>
          <a:bodyPr/>
          <a:lstStyle/>
          <a:p>
            <a:r>
              <a:rPr lang="en-US" smtClean="0">
                <a:solidFill>
                  <a:srgbClr val="D881F3"/>
                </a:solidFill>
              </a:rPr>
              <a:t>Market Overview</a:t>
            </a:r>
            <a:br>
              <a:rPr lang="en-US" smtClean="0">
                <a:solidFill>
                  <a:srgbClr val="D881F3"/>
                </a:solidFill>
              </a:rPr>
            </a:br>
            <a:r>
              <a:rPr lang="en-US" smtClean="0">
                <a:solidFill>
                  <a:srgbClr val="D881F3"/>
                </a:solidFill>
              </a:rPr>
              <a:t>Applications </a:t>
            </a:r>
            <a:r>
              <a:rPr lang="en-US" dirty="0" smtClean="0">
                <a:solidFill>
                  <a:srgbClr val="D881F3"/>
                </a:solidFill>
              </a:rPr>
              <a:t>Strategy</a:t>
            </a:r>
            <a:r>
              <a:rPr lang="en-US" smtClean="0">
                <a:solidFill>
                  <a:srgbClr val="D881F3"/>
                </a:solidFill>
              </a:rPr>
              <a:t/>
            </a:r>
            <a:br>
              <a:rPr lang="en-US" smtClean="0">
                <a:solidFill>
                  <a:srgbClr val="D881F3"/>
                </a:solidFill>
              </a:rPr>
            </a:br>
            <a:r>
              <a:rPr lang="en-US" smtClean="0">
                <a:solidFill>
                  <a:srgbClr val="D881F3"/>
                </a:solidFill>
              </a:rPr>
              <a:t>SDF </a:t>
            </a:r>
            <a:r>
              <a:rPr lang="en-US" dirty="0" smtClean="0">
                <a:solidFill>
                  <a:srgbClr val="D881F3"/>
                </a:solidFill>
              </a:rPr>
              <a:t>Overview</a:t>
            </a:r>
            <a:r>
              <a:rPr lang="en-US" smtClean="0">
                <a:solidFill>
                  <a:srgbClr val="D881F3"/>
                </a:solidFill>
              </a:rPr>
              <a:t/>
            </a:r>
            <a:br>
              <a:rPr lang="en-US" smtClean="0">
                <a:solidFill>
                  <a:srgbClr val="D881F3"/>
                </a:solidFill>
              </a:rPr>
            </a:br>
            <a:r>
              <a:rPr lang="en-US" smtClean="0"/>
              <a:t>Exposure</a:t>
            </a:r>
            <a:r>
              <a:rPr lang="en-US" smtClean="0">
                <a:solidFill>
                  <a:srgbClr val="D881F3"/>
                </a:solidFill>
              </a:rPr>
              <a:t/>
            </a:r>
            <a:br>
              <a:rPr lang="en-US" smtClean="0">
                <a:solidFill>
                  <a:srgbClr val="D881F3"/>
                </a:solidFill>
              </a:rPr>
            </a:br>
            <a:r>
              <a:rPr lang="en-US" smtClean="0">
                <a:solidFill>
                  <a:srgbClr val="D881F3"/>
                </a:solidFill>
              </a:rPr>
              <a:t>	Creatary</a:t>
            </a:r>
            <a:br>
              <a:rPr lang="en-US" smtClean="0">
                <a:solidFill>
                  <a:srgbClr val="D881F3"/>
                </a:solidFill>
              </a:rPr>
            </a:br>
            <a:r>
              <a:rPr lang="en-US" smtClean="0">
                <a:solidFill>
                  <a:srgbClr val="D881F3"/>
                </a:solidFill>
              </a:rPr>
              <a:t>	Smart Lab</a:t>
            </a:r>
            <a:r>
              <a:rPr lang="en-US" dirty="0" smtClean="0"/>
              <a:t/>
            </a:r>
            <a:br>
              <a:rPr lang="en-US" dirty="0" smtClean="0"/>
            </a:br>
            <a:r>
              <a:rPr lang="fi-FI" dirty="0" smtClean="0"/>
              <a:t/>
            </a:r>
            <a:br>
              <a:rPr lang="fi-FI" dirty="0" smtClean="0"/>
            </a:br>
            <a:endParaRPr lang="fi-FI"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idx="4294967295"/>
          </p:nvPr>
        </p:nvSpPr>
        <p:spPr>
          <a:xfrm>
            <a:off x="509588" y="194469"/>
            <a:ext cx="8634412" cy="686593"/>
          </a:xfrm>
        </p:spPr>
        <p:txBody>
          <a:bodyPr/>
          <a:lstStyle/>
          <a:p>
            <a:pPr eaLnBrk="1" hangingPunct="1"/>
            <a:r>
              <a:rPr lang="en-US" sz="2000" dirty="0" smtClean="0"/>
              <a:t>NSN Exposure Solution and Developer Communities</a:t>
            </a:r>
            <a:r>
              <a:rPr lang="en-US" sz="2000" smtClean="0"/>
              <a:t/>
            </a:r>
            <a:br>
              <a:rPr lang="en-US" sz="2000" smtClean="0"/>
            </a:br>
            <a:r>
              <a:rPr lang="en-US" sz="2000" smtClean="0"/>
              <a:t>www.Creatary.com</a:t>
            </a:r>
            <a:endParaRPr lang="en-US" sz="2000" dirty="0" smtClean="0"/>
          </a:p>
        </p:txBody>
      </p:sp>
      <p:sp>
        <p:nvSpPr>
          <p:cNvPr id="2" name="Fußzeilenplatzhalter 3"/>
          <p:cNvSpPr txBox="1">
            <a:spLocks noGrp="1"/>
          </p:cNvSpPr>
          <p:nvPr/>
        </p:nvSpPr>
        <p:spPr bwMode="auto">
          <a:xfrm>
            <a:off x="2376488" y="5478199"/>
            <a:ext cx="3167062" cy="207698"/>
          </a:xfrm>
          <a:prstGeom prst="rect">
            <a:avLst/>
          </a:prstGeom>
          <a:noFill/>
          <a:ln>
            <a:miter lim="800000"/>
            <a:headEnd/>
            <a:tailEnd/>
          </a:ln>
        </p:spPr>
        <p:txBody>
          <a:bodyPr lIns="18000" tIns="18000" rIns="18000" bIns="18000"/>
          <a:lstStyle/>
          <a:p>
            <a:pPr>
              <a:buFont typeface="Wingdings" pitchFamily="2" charset="2"/>
              <a:buNone/>
              <a:defRPr/>
            </a:pPr>
            <a:endParaRPr lang="en-US" sz="800" dirty="0">
              <a:latin typeface="+mn-lt"/>
            </a:endParaRPr>
          </a:p>
        </p:txBody>
      </p:sp>
      <p:sp>
        <p:nvSpPr>
          <p:cNvPr id="36867" name="Datumsplatzhalter 4"/>
          <p:cNvSpPr txBox="1">
            <a:spLocks noGrp="1"/>
          </p:cNvSpPr>
          <p:nvPr/>
        </p:nvSpPr>
        <p:spPr bwMode="auto">
          <a:xfrm>
            <a:off x="5799138" y="5478199"/>
            <a:ext cx="1905000" cy="207698"/>
          </a:xfrm>
          <a:prstGeom prst="rect">
            <a:avLst/>
          </a:prstGeom>
          <a:noFill/>
          <a:ln algn="ctr">
            <a:miter lim="800000"/>
            <a:headEnd/>
            <a:tailEnd/>
          </a:ln>
        </p:spPr>
        <p:txBody>
          <a:bodyPr lIns="18000" tIns="18000" rIns="18000" bIns="18000"/>
          <a:lstStyle/>
          <a:p>
            <a:pPr>
              <a:buFont typeface="Wingdings" pitchFamily="2" charset="2"/>
              <a:buNone/>
              <a:defRPr/>
            </a:pPr>
            <a:endParaRPr lang="en-US" sz="800" dirty="0">
              <a:latin typeface="+mn-lt"/>
            </a:endParaRPr>
          </a:p>
        </p:txBody>
      </p:sp>
      <p:pic>
        <p:nvPicPr>
          <p:cNvPr id="36869" name="Picture 3" descr="Screen shot 2011-04-11 at 3.12.03 PM.png"/>
          <p:cNvPicPr>
            <a:picLocks noChangeAspect="1"/>
          </p:cNvPicPr>
          <p:nvPr/>
        </p:nvPicPr>
        <p:blipFill>
          <a:blip r:embed="rId2" cstate="print"/>
          <a:srcRect/>
          <a:stretch>
            <a:fillRect/>
          </a:stretch>
        </p:blipFill>
        <p:spPr bwMode="auto">
          <a:xfrm>
            <a:off x="5915026" y="881063"/>
            <a:ext cx="2974975" cy="1283229"/>
          </a:xfrm>
          <a:prstGeom prst="rect">
            <a:avLst/>
          </a:prstGeom>
          <a:noFill/>
          <a:ln w="9525">
            <a:noFill/>
            <a:miter lim="800000"/>
            <a:headEnd/>
            <a:tailEnd/>
          </a:ln>
        </p:spPr>
      </p:pic>
      <p:pic>
        <p:nvPicPr>
          <p:cNvPr id="36870" name="Picture 3" descr="Screen shot 2011-04-11 at 3.07.05 PM.png"/>
          <p:cNvPicPr>
            <a:picLocks noChangeAspect="1"/>
          </p:cNvPicPr>
          <p:nvPr/>
        </p:nvPicPr>
        <p:blipFill>
          <a:blip r:embed="rId3" cstate="print"/>
          <a:srcRect/>
          <a:stretch>
            <a:fillRect/>
          </a:stretch>
        </p:blipFill>
        <p:spPr bwMode="auto">
          <a:xfrm>
            <a:off x="5148263" y="1568979"/>
            <a:ext cx="3376612" cy="1619250"/>
          </a:xfrm>
          <a:prstGeom prst="rect">
            <a:avLst/>
          </a:prstGeom>
          <a:noFill/>
          <a:ln w="9525">
            <a:noFill/>
            <a:miter lim="800000"/>
            <a:headEnd/>
            <a:tailEnd/>
          </a:ln>
        </p:spPr>
      </p:pic>
      <p:pic>
        <p:nvPicPr>
          <p:cNvPr id="36871" name="Picture 5" descr="sandbox1.PNG"/>
          <p:cNvPicPr>
            <a:picLocks noChangeAspect="1"/>
          </p:cNvPicPr>
          <p:nvPr/>
        </p:nvPicPr>
        <p:blipFill>
          <a:blip r:embed="rId4" cstate="print"/>
          <a:srcRect/>
          <a:stretch>
            <a:fillRect/>
          </a:stretch>
        </p:blipFill>
        <p:spPr bwMode="auto">
          <a:xfrm>
            <a:off x="2127251" y="2378605"/>
            <a:ext cx="3381375" cy="1743604"/>
          </a:xfrm>
          <a:prstGeom prst="rect">
            <a:avLst/>
          </a:prstGeom>
          <a:noFill/>
          <a:ln w="9525">
            <a:solidFill>
              <a:schemeClr val="accent1"/>
            </a:solidFill>
            <a:miter lim="800000"/>
            <a:headEnd/>
            <a:tailEnd/>
          </a:ln>
        </p:spPr>
      </p:pic>
      <p:pic>
        <p:nvPicPr>
          <p:cNvPr id="36872" name="Picture 3" descr="Screen shot 2011-04-11 at 3.13.39 PM.png"/>
          <p:cNvPicPr>
            <a:picLocks noChangeAspect="1"/>
          </p:cNvPicPr>
          <p:nvPr/>
        </p:nvPicPr>
        <p:blipFill>
          <a:blip r:embed="rId5" cstate="print"/>
          <a:srcRect/>
          <a:stretch>
            <a:fillRect/>
          </a:stretch>
        </p:blipFill>
        <p:spPr bwMode="auto">
          <a:xfrm>
            <a:off x="6107114" y="2442104"/>
            <a:ext cx="2700337" cy="1615282"/>
          </a:xfrm>
          <a:prstGeom prst="rect">
            <a:avLst/>
          </a:prstGeom>
          <a:noFill/>
          <a:ln w="9525">
            <a:noFill/>
            <a:miter lim="800000"/>
            <a:headEnd/>
            <a:tailEnd/>
          </a:ln>
        </p:spPr>
      </p:pic>
      <p:pic>
        <p:nvPicPr>
          <p:cNvPr id="36873" name="Picture 3" descr="Screen shot 2011-04-11 at 3.20.01 PM.png">
            <a:hlinkClick r:id="rId6"/>
          </p:cNvPr>
          <p:cNvPicPr>
            <a:picLocks noChangeAspect="1"/>
          </p:cNvPicPr>
          <p:nvPr/>
        </p:nvPicPr>
        <p:blipFill>
          <a:blip r:embed="rId7" cstate="print"/>
          <a:srcRect/>
          <a:stretch>
            <a:fillRect/>
          </a:stretch>
        </p:blipFill>
        <p:spPr bwMode="auto">
          <a:xfrm>
            <a:off x="539750" y="881063"/>
            <a:ext cx="3911600" cy="2165615"/>
          </a:xfrm>
          <a:prstGeom prst="rect">
            <a:avLst/>
          </a:prstGeom>
          <a:noFill/>
          <a:ln w="9525">
            <a:noFill/>
            <a:miter lim="800000"/>
            <a:headEnd/>
            <a:tailEnd/>
          </a:ln>
        </p:spPr>
      </p:pic>
      <p:sp>
        <p:nvSpPr>
          <p:cNvPr id="10" name="Abgerundetes Rechteck 9"/>
          <p:cNvSpPr>
            <a:spLocks noChangeArrowheads="1"/>
          </p:cNvSpPr>
          <p:nvPr/>
        </p:nvSpPr>
        <p:spPr bwMode="auto">
          <a:xfrm>
            <a:off x="719139" y="4225396"/>
            <a:ext cx="7921625" cy="912813"/>
          </a:xfrm>
          <a:prstGeom prst="roundRect">
            <a:avLst>
              <a:gd name="adj" fmla="val 16667"/>
            </a:avLst>
          </a:prstGeom>
          <a:gradFill rotWithShape="1">
            <a:gsLst>
              <a:gs pos="0">
                <a:srgbClr val="531482"/>
              </a:gs>
              <a:gs pos="80000">
                <a:srgbClr val="6F1EAB"/>
              </a:gs>
              <a:gs pos="100000">
                <a:srgbClr val="701BAF"/>
              </a:gs>
            </a:gsLst>
            <a:lin ang="16200000"/>
          </a:gradFill>
          <a:ln w="9525" algn="ctr">
            <a:solidFill>
              <a:srgbClr val="6E2C9F"/>
            </a:solidFill>
            <a:round/>
            <a:headEnd/>
            <a:tailEnd/>
          </a:ln>
          <a:effectLst>
            <a:outerShdw dist="23000" dir="5400000" rotWithShape="0">
              <a:srgbClr val="000000">
                <a:alpha val="34998"/>
              </a:srgbClr>
            </a:outerShdw>
          </a:effectLst>
        </p:spPr>
        <p:txBody>
          <a:bodyPr lIns="18000" tIns="18000" rIns="18000" bIns="18000" anchor="ctr"/>
          <a:lstStyle/>
          <a:p>
            <a:pPr>
              <a:lnSpc>
                <a:spcPct val="95000"/>
              </a:lnSpc>
              <a:buFont typeface="Wingdings" pitchFamily="2" charset="2"/>
              <a:buNone/>
              <a:defRPr/>
            </a:pPr>
            <a:r>
              <a:rPr lang="en-US" sz="1600">
                <a:solidFill>
                  <a:srgbClr val="FFFFFF"/>
                </a:solidFill>
              </a:rPr>
              <a:t>Easy on-boarding process for developers, charging and settlement for assets, sandbox environment for testing, API reference, concepts, tutorials, forums, blogs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i-FI" smtClean="0"/>
              <a:t>NSN Smart Labs</a:t>
            </a:r>
            <a:r>
              <a:rPr lang="fi-FI" sz="2000" smtClean="0"/>
              <a:t/>
            </a:r>
            <a:br>
              <a:rPr lang="fi-FI" sz="2000" smtClean="0"/>
            </a:br>
            <a:endParaRPr lang="fi-FI" sz="2000" smtClean="0"/>
          </a:p>
        </p:txBody>
      </p:sp>
      <p:sp>
        <p:nvSpPr>
          <p:cNvPr id="36868" name="Text Box 4"/>
          <p:cNvSpPr txBox="1">
            <a:spLocks noChangeArrowheads="1"/>
          </p:cNvSpPr>
          <p:nvPr/>
        </p:nvSpPr>
        <p:spPr bwMode="auto">
          <a:xfrm>
            <a:off x="1013418" y="2435066"/>
            <a:ext cx="1283789" cy="313439"/>
          </a:xfrm>
          <a:prstGeom prst="rect">
            <a:avLst/>
          </a:prstGeom>
          <a:noFill/>
          <a:ln w="19050" algn="ctr">
            <a:noFill/>
            <a:miter lim="800000"/>
            <a:headEnd/>
            <a:tailEnd/>
          </a:ln>
        </p:spPr>
        <p:txBody>
          <a:bodyPr lIns="74266" tIns="38618" rIns="74266" bIns="38618">
            <a:spAutoFit/>
          </a:bodyPr>
          <a:lstStyle/>
          <a:p>
            <a:pPr algn="ctr" defTabSz="628785" eaLnBrk="0" hangingPunct="0">
              <a:lnSpc>
                <a:spcPct val="90000"/>
              </a:lnSpc>
              <a:spcBef>
                <a:spcPct val="30000"/>
              </a:spcBef>
              <a:buClr>
                <a:srgbClr val="FFD308"/>
              </a:buClr>
            </a:pPr>
            <a:r>
              <a:rPr lang="en-US" sz="1700" b="1">
                <a:solidFill>
                  <a:srgbClr val="A3A6AD"/>
                </a:solidFill>
                <a:latin typeface="Arial" charset="0"/>
                <a:ea typeface="MS PGothic" pitchFamily="34" charset="-128"/>
                <a:cs typeface="Arial" charset="0"/>
              </a:rPr>
              <a:t>Devices</a:t>
            </a:r>
          </a:p>
        </p:txBody>
      </p:sp>
      <p:pic>
        <p:nvPicPr>
          <p:cNvPr id="36869" name="Picture 5" descr="Laptop2"/>
          <p:cNvPicPr>
            <a:picLocks noChangeAspect="1" noChangeArrowheads="1"/>
          </p:cNvPicPr>
          <p:nvPr/>
        </p:nvPicPr>
        <p:blipFill>
          <a:blip r:embed="rId3" cstate="print"/>
          <a:srcRect/>
          <a:stretch>
            <a:fillRect/>
          </a:stretch>
        </p:blipFill>
        <p:spPr bwMode="auto">
          <a:xfrm>
            <a:off x="1905391" y="4474936"/>
            <a:ext cx="765990" cy="571220"/>
          </a:xfrm>
          <a:prstGeom prst="rect">
            <a:avLst/>
          </a:prstGeom>
          <a:noFill/>
          <a:ln w="9525">
            <a:noFill/>
            <a:miter lim="800000"/>
            <a:headEnd/>
            <a:tailEnd/>
          </a:ln>
        </p:spPr>
      </p:pic>
      <p:sp>
        <p:nvSpPr>
          <p:cNvPr id="36870" name="Text Box 6"/>
          <p:cNvSpPr txBox="1">
            <a:spLocks noChangeArrowheads="1"/>
          </p:cNvSpPr>
          <p:nvPr/>
        </p:nvSpPr>
        <p:spPr bwMode="auto">
          <a:xfrm>
            <a:off x="2976266" y="2435066"/>
            <a:ext cx="1805367" cy="313439"/>
          </a:xfrm>
          <a:prstGeom prst="rect">
            <a:avLst/>
          </a:prstGeom>
          <a:noFill/>
          <a:ln w="19050" algn="ctr">
            <a:noFill/>
            <a:miter lim="800000"/>
            <a:headEnd/>
            <a:tailEnd/>
          </a:ln>
        </p:spPr>
        <p:txBody>
          <a:bodyPr lIns="74266" tIns="38618" rIns="74266" bIns="38618">
            <a:spAutoFit/>
          </a:bodyPr>
          <a:lstStyle/>
          <a:p>
            <a:pPr algn="ctr" defTabSz="628785" eaLnBrk="0" hangingPunct="0">
              <a:lnSpc>
                <a:spcPct val="90000"/>
              </a:lnSpc>
              <a:spcBef>
                <a:spcPct val="30000"/>
              </a:spcBef>
              <a:buClr>
                <a:srgbClr val="FFD308"/>
              </a:buClr>
            </a:pPr>
            <a:r>
              <a:rPr lang="en-US" sz="1700" b="1">
                <a:solidFill>
                  <a:srgbClr val="A3A6AD"/>
                </a:solidFill>
                <a:latin typeface="Arial" charset="0"/>
                <a:ea typeface="MS PGothic" pitchFamily="34" charset="-128"/>
                <a:cs typeface="Arial" charset="0"/>
              </a:rPr>
              <a:t>Connectivity</a:t>
            </a:r>
          </a:p>
        </p:txBody>
      </p:sp>
      <p:sp>
        <p:nvSpPr>
          <p:cNvPr id="36871" name="Text Box 7"/>
          <p:cNvSpPr txBox="1">
            <a:spLocks noChangeArrowheads="1"/>
          </p:cNvSpPr>
          <p:nvPr/>
        </p:nvSpPr>
        <p:spPr bwMode="auto">
          <a:xfrm>
            <a:off x="5204283" y="2435066"/>
            <a:ext cx="1797870" cy="313439"/>
          </a:xfrm>
          <a:prstGeom prst="rect">
            <a:avLst/>
          </a:prstGeom>
          <a:noFill/>
          <a:ln w="19050" algn="ctr">
            <a:noFill/>
            <a:miter lim="800000"/>
            <a:headEnd/>
            <a:tailEnd/>
          </a:ln>
        </p:spPr>
        <p:txBody>
          <a:bodyPr wrap="none" lIns="74266" tIns="38618" rIns="74266" bIns="38618">
            <a:spAutoFit/>
          </a:bodyPr>
          <a:lstStyle/>
          <a:p>
            <a:pPr algn="ctr" defTabSz="628785" eaLnBrk="0" hangingPunct="0">
              <a:lnSpc>
                <a:spcPct val="90000"/>
              </a:lnSpc>
              <a:spcBef>
                <a:spcPct val="30000"/>
              </a:spcBef>
              <a:buClr>
                <a:srgbClr val="FFD308"/>
              </a:buClr>
            </a:pPr>
            <a:r>
              <a:rPr lang="fi-FI" sz="1700" b="1">
                <a:solidFill>
                  <a:srgbClr val="A3A6AD"/>
                </a:solidFill>
                <a:latin typeface="Arial" charset="0"/>
                <a:ea typeface="MS PGothic" pitchFamily="34" charset="-128"/>
                <a:cs typeface="Arial" charset="0"/>
              </a:rPr>
              <a:t>Internet content</a:t>
            </a:r>
          </a:p>
        </p:txBody>
      </p:sp>
      <p:pic>
        <p:nvPicPr>
          <p:cNvPr id="36872" name="Picture 8"/>
          <p:cNvPicPr>
            <a:picLocks noChangeAspect="1" noChangeArrowheads="1"/>
          </p:cNvPicPr>
          <p:nvPr/>
        </p:nvPicPr>
        <p:blipFill>
          <a:blip r:embed="rId4" cstate="print">
            <a:clrChange>
              <a:clrFrom>
                <a:srgbClr val="999999"/>
              </a:clrFrom>
              <a:clrTo>
                <a:srgbClr val="999999">
                  <a:alpha val="0"/>
                </a:srgbClr>
              </a:clrTo>
            </a:clrChange>
          </a:blip>
          <a:srcRect/>
          <a:stretch>
            <a:fillRect/>
          </a:stretch>
        </p:blipFill>
        <p:spPr bwMode="auto">
          <a:xfrm>
            <a:off x="699714" y="4572940"/>
            <a:ext cx="588350" cy="354213"/>
          </a:xfrm>
          <a:prstGeom prst="rect">
            <a:avLst/>
          </a:prstGeom>
          <a:noFill/>
          <a:ln w="19050" algn="ctr">
            <a:noFill/>
            <a:miter lim="800000"/>
            <a:headEnd/>
            <a:tailEnd/>
          </a:ln>
        </p:spPr>
      </p:pic>
      <p:pic>
        <p:nvPicPr>
          <p:cNvPr id="36873" name="Picture 9" descr="1d3p0125_PEOPLE_LIFESTYLE_4"/>
          <p:cNvPicPr>
            <a:picLocks noChangeAspect="1" noChangeArrowheads="1"/>
          </p:cNvPicPr>
          <p:nvPr/>
        </p:nvPicPr>
        <p:blipFill>
          <a:blip r:embed="rId5" cstate="print">
            <a:clrChange>
              <a:clrFrom>
                <a:srgbClr val="FFFFFF"/>
              </a:clrFrom>
              <a:clrTo>
                <a:srgbClr val="FFFFFF">
                  <a:alpha val="0"/>
                </a:srgbClr>
              </a:clrTo>
            </a:clrChange>
          </a:blip>
          <a:srcRect l="3493" t="5231" r="56332" b="4419"/>
          <a:stretch>
            <a:fillRect/>
          </a:stretch>
        </p:blipFill>
        <p:spPr bwMode="auto">
          <a:xfrm>
            <a:off x="1374994" y="4466536"/>
            <a:ext cx="435909" cy="610421"/>
          </a:xfrm>
          <a:prstGeom prst="rect">
            <a:avLst/>
          </a:prstGeom>
          <a:noFill/>
          <a:ln w="28575" algn="ctr">
            <a:noFill/>
            <a:miter lim="800000"/>
            <a:headEnd/>
            <a:tailEnd/>
          </a:ln>
        </p:spPr>
      </p:pic>
      <p:pic>
        <p:nvPicPr>
          <p:cNvPr id="36874"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3653" y="3829514"/>
            <a:ext cx="822683" cy="238008"/>
          </a:xfrm>
          <a:prstGeom prst="rect">
            <a:avLst/>
          </a:prstGeom>
          <a:noFill/>
          <a:ln w="12700" algn="ctr">
            <a:noFill/>
            <a:miter lim="800000"/>
            <a:headEnd/>
            <a:tailEnd/>
          </a:ln>
        </p:spPr>
      </p:pic>
      <p:pic>
        <p:nvPicPr>
          <p:cNvPr id="36875" name="Picture 8" descr="images3"/>
          <p:cNvPicPr>
            <a:picLocks noChangeAspect="1" noChangeArrowheads="1"/>
          </p:cNvPicPr>
          <p:nvPr/>
        </p:nvPicPr>
        <p:blipFill>
          <a:blip r:embed="rId7" cstate="print"/>
          <a:srcRect/>
          <a:stretch>
            <a:fillRect/>
          </a:stretch>
        </p:blipFill>
        <p:spPr bwMode="auto">
          <a:xfrm>
            <a:off x="1713895" y="4078723"/>
            <a:ext cx="498901" cy="277210"/>
          </a:xfrm>
          <a:prstGeom prst="rect">
            <a:avLst/>
          </a:prstGeom>
          <a:noFill/>
          <a:ln w="9525">
            <a:noFill/>
            <a:miter lim="800000"/>
            <a:headEnd/>
            <a:tailEnd/>
          </a:ln>
        </p:spPr>
      </p:pic>
      <p:pic>
        <p:nvPicPr>
          <p:cNvPr id="36876" name="Picture 9" descr="images"/>
          <p:cNvPicPr>
            <a:picLocks noChangeAspect="1" noChangeArrowheads="1"/>
          </p:cNvPicPr>
          <p:nvPr/>
        </p:nvPicPr>
        <p:blipFill>
          <a:blip r:embed="rId8" cstate="print"/>
          <a:srcRect/>
          <a:stretch>
            <a:fillRect/>
          </a:stretch>
        </p:blipFill>
        <p:spPr bwMode="auto">
          <a:xfrm>
            <a:off x="772785" y="4183727"/>
            <a:ext cx="573232" cy="212807"/>
          </a:xfrm>
          <a:prstGeom prst="rect">
            <a:avLst/>
          </a:prstGeom>
          <a:noFill/>
          <a:ln w="9525">
            <a:noFill/>
            <a:miter lim="800000"/>
            <a:headEnd/>
            <a:tailEnd/>
          </a:ln>
        </p:spPr>
      </p:pic>
      <p:grpSp>
        <p:nvGrpSpPr>
          <p:cNvPr id="2" name="Group 10"/>
          <p:cNvGrpSpPr>
            <a:grpSpLocks/>
          </p:cNvGrpSpPr>
          <p:nvPr/>
        </p:nvGrpSpPr>
        <p:grpSpPr bwMode="auto">
          <a:xfrm>
            <a:off x="815621" y="3002085"/>
            <a:ext cx="815123" cy="119005"/>
            <a:chOff x="5270" y="4096"/>
            <a:chExt cx="778" cy="127"/>
          </a:xfrm>
        </p:grpSpPr>
        <p:sp>
          <p:nvSpPr>
            <p:cNvPr id="36904" name="Freeform 11"/>
            <p:cNvSpPr>
              <a:spLocks/>
            </p:cNvSpPr>
            <p:nvPr/>
          </p:nvSpPr>
          <p:spPr bwMode="auto">
            <a:xfrm>
              <a:off x="5270" y="4097"/>
              <a:ext cx="176" cy="125"/>
            </a:xfrm>
            <a:custGeom>
              <a:avLst/>
              <a:gdLst>
                <a:gd name="T0" fmla="*/ 1 w 352"/>
                <a:gd name="T1" fmla="*/ 1 h 248"/>
                <a:gd name="T2" fmla="*/ 0 w 352"/>
                <a:gd name="T3" fmla="*/ 1 h 248"/>
                <a:gd name="T4" fmla="*/ 0 w 352"/>
                <a:gd name="T5" fmla="*/ 0 h 248"/>
                <a:gd name="T6" fmla="*/ 1 w 352"/>
                <a:gd name="T7" fmla="*/ 0 h 248"/>
                <a:gd name="T8" fmla="*/ 1 w 352"/>
                <a:gd name="T9" fmla="*/ 1 h 248"/>
                <a:gd name="T10" fmla="*/ 1 w 352"/>
                <a:gd name="T11" fmla="*/ 1 h 248"/>
                <a:gd name="T12" fmla="*/ 1 w 352"/>
                <a:gd name="T13" fmla="*/ 0 h 248"/>
                <a:gd name="T14" fmla="*/ 1 w 352"/>
                <a:gd name="T15" fmla="*/ 0 h 248"/>
                <a:gd name="T16" fmla="*/ 1 w 352"/>
                <a:gd name="T17" fmla="*/ 1 h 248"/>
                <a:gd name="T18" fmla="*/ 1 w 352"/>
                <a:gd name="T19" fmla="*/ 1 h 248"/>
                <a:gd name="T20" fmla="*/ 1 w 352"/>
                <a:gd name="T21" fmla="*/ 1 h 248"/>
                <a:gd name="T22" fmla="*/ 1 w 352"/>
                <a:gd name="T23" fmla="*/ 1 h 248"/>
                <a:gd name="T24" fmla="*/ 1 w 352"/>
                <a:gd name="T25" fmla="*/ 1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
                <a:gd name="T40" fmla="*/ 0 h 248"/>
                <a:gd name="T41" fmla="*/ 352 w 352"/>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 h="248">
                  <a:moveTo>
                    <a:pt x="74" y="248"/>
                  </a:moveTo>
                  <a:lnTo>
                    <a:pt x="0" y="248"/>
                  </a:lnTo>
                  <a:lnTo>
                    <a:pt x="0" y="0"/>
                  </a:lnTo>
                  <a:lnTo>
                    <a:pt x="128" y="0"/>
                  </a:lnTo>
                  <a:lnTo>
                    <a:pt x="278" y="186"/>
                  </a:lnTo>
                  <a:lnTo>
                    <a:pt x="279" y="189"/>
                  </a:lnTo>
                  <a:lnTo>
                    <a:pt x="279" y="0"/>
                  </a:lnTo>
                  <a:lnTo>
                    <a:pt x="352" y="0"/>
                  </a:lnTo>
                  <a:lnTo>
                    <a:pt x="352" y="248"/>
                  </a:lnTo>
                  <a:lnTo>
                    <a:pt x="226" y="248"/>
                  </a:lnTo>
                  <a:lnTo>
                    <a:pt x="74" y="62"/>
                  </a:lnTo>
                  <a:lnTo>
                    <a:pt x="74" y="59"/>
                  </a:lnTo>
                  <a:lnTo>
                    <a:pt x="74" y="248"/>
                  </a:lnTo>
                  <a:close/>
                </a:path>
              </a:pathLst>
            </a:custGeom>
            <a:solidFill>
              <a:srgbClr val="0052BA"/>
            </a:solidFill>
            <a:ln w="9525" cap="flat" cmpd="sng">
              <a:noFill/>
              <a:prstDash val="solid"/>
              <a:round/>
              <a:headEnd type="none" w="med" len="med"/>
              <a:tailEnd type="none" w="med" len="med"/>
            </a:ln>
          </p:spPr>
          <p:txBody>
            <a:bodyPr/>
            <a:lstStyle/>
            <a:p>
              <a:pPr>
                <a:buFontTx/>
                <a:buNone/>
              </a:pPr>
              <a:endParaRPr lang="en-US" sz="1500">
                <a:solidFill>
                  <a:srgbClr val="000000"/>
                </a:solidFill>
                <a:latin typeface="Arial" charset="0"/>
                <a:cs typeface="Arial" charset="0"/>
              </a:endParaRPr>
            </a:p>
          </p:txBody>
        </p:sp>
        <p:sp>
          <p:nvSpPr>
            <p:cNvPr id="36905" name="Rectangle 12"/>
            <p:cNvSpPr>
              <a:spLocks noChangeArrowheads="1"/>
            </p:cNvSpPr>
            <p:nvPr/>
          </p:nvSpPr>
          <p:spPr bwMode="auto">
            <a:xfrm>
              <a:off x="5642" y="4097"/>
              <a:ext cx="38" cy="125"/>
            </a:xfrm>
            <a:prstGeom prst="rect">
              <a:avLst/>
            </a:prstGeom>
            <a:solidFill>
              <a:srgbClr val="0052BA"/>
            </a:solidFill>
            <a:ln w="9525">
              <a:noFill/>
              <a:miter lim="800000"/>
              <a:headEnd/>
              <a:tailEnd/>
            </a:ln>
          </p:spPr>
          <p:txBody>
            <a:bodyPr/>
            <a:lstStyle/>
            <a:p>
              <a:pPr>
                <a:buFontTx/>
                <a:buNone/>
              </a:pPr>
              <a:endParaRPr lang="en-US" sz="1500">
                <a:solidFill>
                  <a:srgbClr val="000000"/>
                </a:solidFill>
                <a:latin typeface="Arial" charset="0"/>
                <a:ea typeface="MS PGothic" pitchFamily="34" charset="-128"/>
                <a:cs typeface="Arial" charset="0"/>
              </a:endParaRPr>
            </a:p>
          </p:txBody>
        </p:sp>
        <p:sp>
          <p:nvSpPr>
            <p:cNvPr id="36906" name="Freeform 13"/>
            <p:cNvSpPr>
              <a:spLocks/>
            </p:cNvSpPr>
            <p:nvPr/>
          </p:nvSpPr>
          <p:spPr bwMode="auto">
            <a:xfrm>
              <a:off x="5680" y="4097"/>
              <a:ext cx="128" cy="125"/>
            </a:xfrm>
            <a:custGeom>
              <a:avLst/>
              <a:gdLst>
                <a:gd name="T0" fmla="*/ 1 w 256"/>
                <a:gd name="T1" fmla="*/ 0 h 248"/>
                <a:gd name="T2" fmla="*/ 1 w 256"/>
                <a:gd name="T3" fmla="*/ 0 h 248"/>
                <a:gd name="T4" fmla="*/ 1 w 256"/>
                <a:gd name="T5" fmla="*/ 1 h 248"/>
                <a:gd name="T6" fmla="*/ 1 w 256"/>
                <a:gd name="T7" fmla="*/ 1 h 248"/>
                <a:gd name="T8" fmla="*/ 1 w 256"/>
                <a:gd name="T9" fmla="*/ 1 h 248"/>
                <a:gd name="T10" fmla="*/ 0 w 256"/>
                <a:gd name="T11" fmla="*/ 1 h 248"/>
                <a:gd name="T12" fmla="*/ 1 w 256"/>
                <a:gd name="T13" fmla="*/ 0 h 248"/>
                <a:gd name="T14" fmla="*/ 0 60000 65536"/>
                <a:gd name="T15" fmla="*/ 0 60000 65536"/>
                <a:gd name="T16" fmla="*/ 0 60000 65536"/>
                <a:gd name="T17" fmla="*/ 0 60000 65536"/>
                <a:gd name="T18" fmla="*/ 0 60000 65536"/>
                <a:gd name="T19" fmla="*/ 0 60000 65536"/>
                <a:gd name="T20" fmla="*/ 0 60000 65536"/>
                <a:gd name="T21" fmla="*/ 0 w 256"/>
                <a:gd name="T22" fmla="*/ 0 h 248"/>
                <a:gd name="T23" fmla="*/ 256 w 256"/>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248">
                  <a:moveTo>
                    <a:pt x="134" y="0"/>
                  </a:moveTo>
                  <a:lnTo>
                    <a:pt x="238" y="0"/>
                  </a:lnTo>
                  <a:lnTo>
                    <a:pt x="95" y="122"/>
                  </a:lnTo>
                  <a:lnTo>
                    <a:pt x="256" y="248"/>
                  </a:lnTo>
                  <a:lnTo>
                    <a:pt x="143" y="248"/>
                  </a:lnTo>
                  <a:lnTo>
                    <a:pt x="0" y="122"/>
                  </a:lnTo>
                  <a:lnTo>
                    <a:pt x="134" y="0"/>
                  </a:lnTo>
                  <a:close/>
                </a:path>
              </a:pathLst>
            </a:custGeom>
            <a:solidFill>
              <a:srgbClr val="0052BA"/>
            </a:solidFill>
            <a:ln w="9525" cap="flat" cmpd="sng">
              <a:noFill/>
              <a:prstDash val="solid"/>
              <a:round/>
              <a:headEnd type="none" w="med" len="med"/>
              <a:tailEnd type="none" w="med" len="med"/>
            </a:ln>
          </p:spPr>
          <p:txBody>
            <a:bodyPr/>
            <a:lstStyle/>
            <a:p>
              <a:pPr>
                <a:buFontTx/>
                <a:buNone/>
              </a:pPr>
              <a:endParaRPr lang="en-US" sz="1500">
                <a:solidFill>
                  <a:srgbClr val="000000"/>
                </a:solidFill>
                <a:latin typeface="Arial" charset="0"/>
                <a:cs typeface="Arial" charset="0"/>
              </a:endParaRPr>
            </a:p>
          </p:txBody>
        </p:sp>
        <p:sp>
          <p:nvSpPr>
            <p:cNvPr id="36907" name="Rectangle 14"/>
            <p:cNvSpPr>
              <a:spLocks noChangeArrowheads="1"/>
            </p:cNvSpPr>
            <p:nvPr/>
          </p:nvSpPr>
          <p:spPr bwMode="auto">
            <a:xfrm>
              <a:off x="5815" y="4097"/>
              <a:ext cx="39" cy="125"/>
            </a:xfrm>
            <a:prstGeom prst="rect">
              <a:avLst/>
            </a:prstGeom>
            <a:solidFill>
              <a:srgbClr val="0052BA"/>
            </a:solidFill>
            <a:ln w="9525">
              <a:noFill/>
              <a:miter lim="800000"/>
              <a:headEnd/>
              <a:tailEnd/>
            </a:ln>
          </p:spPr>
          <p:txBody>
            <a:bodyPr/>
            <a:lstStyle/>
            <a:p>
              <a:pPr>
                <a:buFontTx/>
                <a:buNone/>
              </a:pPr>
              <a:endParaRPr lang="en-US" sz="1500">
                <a:solidFill>
                  <a:srgbClr val="000000"/>
                </a:solidFill>
                <a:latin typeface="Arial" charset="0"/>
                <a:ea typeface="MS PGothic" pitchFamily="34" charset="-128"/>
                <a:cs typeface="Arial" charset="0"/>
              </a:endParaRPr>
            </a:p>
          </p:txBody>
        </p:sp>
        <p:sp>
          <p:nvSpPr>
            <p:cNvPr id="36908" name="Freeform 15"/>
            <p:cNvSpPr>
              <a:spLocks noEditPoints="1"/>
            </p:cNvSpPr>
            <p:nvPr/>
          </p:nvSpPr>
          <p:spPr bwMode="auto">
            <a:xfrm>
              <a:off x="5861" y="4097"/>
              <a:ext cx="187" cy="125"/>
            </a:xfrm>
            <a:custGeom>
              <a:avLst/>
              <a:gdLst>
                <a:gd name="T0" fmla="*/ 1 w 373"/>
                <a:gd name="T1" fmla="*/ 1 h 248"/>
                <a:gd name="T2" fmla="*/ 1 w 373"/>
                <a:gd name="T3" fmla="*/ 1 h 248"/>
                <a:gd name="T4" fmla="*/ 0 w 373"/>
                <a:gd name="T5" fmla="*/ 1 h 248"/>
                <a:gd name="T6" fmla="*/ 1 w 373"/>
                <a:gd name="T7" fmla="*/ 0 h 248"/>
                <a:gd name="T8" fmla="*/ 1 w 373"/>
                <a:gd name="T9" fmla="*/ 0 h 248"/>
                <a:gd name="T10" fmla="*/ 2 w 373"/>
                <a:gd name="T11" fmla="*/ 1 h 248"/>
                <a:gd name="T12" fmla="*/ 2 w 373"/>
                <a:gd name="T13" fmla="*/ 1 h 248"/>
                <a:gd name="T14" fmla="*/ 2 w 373"/>
                <a:gd name="T15" fmla="*/ 1 h 248"/>
                <a:gd name="T16" fmla="*/ 1 w 373"/>
                <a:gd name="T17" fmla="*/ 1 h 248"/>
                <a:gd name="T18" fmla="*/ 1 w 373"/>
                <a:gd name="T19" fmla="*/ 1 h 248"/>
                <a:gd name="T20" fmla="*/ 1 w 373"/>
                <a:gd name="T21" fmla="*/ 1 h 248"/>
                <a:gd name="T22" fmla="*/ 1 w 373"/>
                <a:gd name="T23" fmla="*/ 1 h 248"/>
                <a:gd name="T24" fmla="*/ 1 w 373"/>
                <a:gd name="T25" fmla="*/ 1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248"/>
                <a:gd name="T41" fmla="*/ 373 w 373"/>
                <a:gd name="T42" fmla="*/ 248 h 2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248">
                  <a:moveTo>
                    <a:pt x="110" y="205"/>
                  </a:moveTo>
                  <a:lnTo>
                    <a:pt x="86" y="248"/>
                  </a:lnTo>
                  <a:lnTo>
                    <a:pt x="0" y="248"/>
                  </a:lnTo>
                  <a:lnTo>
                    <a:pt x="137" y="0"/>
                  </a:lnTo>
                  <a:lnTo>
                    <a:pt x="236" y="0"/>
                  </a:lnTo>
                  <a:lnTo>
                    <a:pt x="373" y="248"/>
                  </a:lnTo>
                  <a:lnTo>
                    <a:pt x="287" y="248"/>
                  </a:lnTo>
                  <a:lnTo>
                    <a:pt x="263" y="205"/>
                  </a:lnTo>
                  <a:lnTo>
                    <a:pt x="110" y="205"/>
                  </a:lnTo>
                  <a:close/>
                  <a:moveTo>
                    <a:pt x="138" y="151"/>
                  </a:moveTo>
                  <a:lnTo>
                    <a:pt x="235" y="151"/>
                  </a:lnTo>
                  <a:lnTo>
                    <a:pt x="187" y="62"/>
                  </a:lnTo>
                  <a:lnTo>
                    <a:pt x="138" y="151"/>
                  </a:lnTo>
                  <a:close/>
                </a:path>
              </a:pathLst>
            </a:custGeom>
            <a:solidFill>
              <a:srgbClr val="0052BA"/>
            </a:solidFill>
            <a:ln w="9525" cap="flat" cmpd="sng">
              <a:noFill/>
              <a:prstDash val="solid"/>
              <a:round/>
              <a:headEnd type="none" w="med" len="med"/>
              <a:tailEnd type="none" w="med" len="med"/>
            </a:ln>
          </p:spPr>
          <p:txBody>
            <a:bodyPr/>
            <a:lstStyle/>
            <a:p>
              <a:pPr>
                <a:buFontTx/>
                <a:buNone/>
              </a:pPr>
              <a:endParaRPr lang="en-US" sz="1500">
                <a:solidFill>
                  <a:srgbClr val="000000"/>
                </a:solidFill>
                <a:latin typeface="Arial" charset="0"/>
                <a:cs typeface="Arial" charset="0"/>
              </a:endParaRPr>
            </a:p>
          </p:txBody>
        </p:sp>
        <p:sp>
          <p:nvSpPr>
            <p:cNvPr id="36909" name="Freeform 16"/>
            <p:cNvSpPr>
              <a:spLocks noEditPoints="1"/>
            </p:cNvSpPr>
            <p:nvPr/>
          </p:nvSpPr>
          <p:spPr bwMode="auto">
            <a:xfrm>
              <a:off x="5462" y="4096"/>
              <a:ext cx="164" cy="127"/>
            </a:xfrm>
            <a:custGeom>
              <a:avLst/>
              <a:gdLst>
                <a:gd name="T0" fmla="*/ 0 w 329"/>
                <a:gd name="T1" fmla="*/ 1 h 254"/>
                <a:gd name="T2" fmla="*/ 0 w 329"/>
                <a:gd name="T3" fmla="*/ 1 h 254"/>
                <a:gd name="T4" fmla="*/ 0 w 329"/>
                <a:gd name="T5" fmla="*/ 1 h 254"/>
                <a:gd name="T6" fmla="*/ 0 w 329"/>
                <a:gd name="T7" fmla="*/ 1 h 254"/>
                <a:gd name="T8" fmla="*/ 0 w 329"/>
                <a:gd name="T9" fmla="*/ 1 h 254"/>
                <a:gd name="T10" fmla="*/ 0 w 329"/>
                <a:gd name="T11" fmla="*/ 1 h 254"/>
                <a:gd name="T12" fmla="*/ 0 w 329"/>
                <a:gd name="T13" fmla="*/ 1 h 254"/>
                <a:gd name="T14" fmla="*/ 0 w 329"/>
                <a:gd name="T15" fmla="*/ 0 h 254"/>
                <a:gd name="T16" fmla="*/ 0 w 329"/>
                <a:gd name="T17" fmla="*/ 1 h 254"/>
                <a:gd name="T18" fmla="*/ 1 w 329"/>
                <a:gd name="T19" fmla="*/ 1 h 254"/>
                <a:gd name="T20" fmla="*/ 1 w 329"/>
                <a:gd name="T21" fmla="*/ 1 h 254"/>
                <a:gd name="T22" fmla="*/ 1 w 329"/>
                <a:gd name="T23" fmla="*/ 1 h 254"/>
                <a:gd name="T24" fmla="*/ 1 w 329"/>
                <a:gd name="T25" fmla="*/ 1 h 254"/>
                <a:gd name="T26" fmla="*/ 1 w 329"/>
                <a:gd name="T27" fmla="*/ 1 h 254"/>
                <a:gd name="T28" fmla="*/ 1 w 329"/>
                <a:gd name="T29" fmla="*/ 1 h 254"/>
                <a:gd name="T30" fmla="*/ 1 w 329"/>
                <a:gd name="T31" fmla="*/ 1 h 254"/>
                <a:gd name="T32" fmla="*/ 1 w 329"/>
                <a:gd name="T33" fmla="*/ 1 h 254"/>
                <a:gd name="T34" fmla="*/ 1 w 329"/>
                <a:gd name="T35" fmla="*/ 1 h 254"/>
                <a:gd name="T36" fmla="*/ 1 w 329"/>
                <a:gd name="T37" fmla="*/ 1 h 254"/>
                <a:gd name="T38" fmla="*/ 1 w 329"/>
                <a:gd name="T39" fmla="*/ 1 h 254"/>
                <a:gd name="T40" fmla="*/ 1 w 329"/>
                <a:gd name="T41" fmla="*/ 1 h 254"/>
                <a:gd name="T42" fmla="*/ 0 w 329"/>
                <a:gd name="T43" fmla="*/ 1 h 254"/>
                <a:gd name="T44" fmla="*/ 0 w 329"/>
                <a:gd name="T45" fmla="*/ 1 h 254"/>
                <a:gd name="T46" fmla="*/ 0 w 329"/>
                <a:gd name="T47" fmla="*/ 1 h 254"/>
                <a:gd name="T48" fmla="*/ 0 w 329"/>
                <a:gd name="T49" fmla="*/ 1 h 254"/>
                <a:gd name="T50" fmla="*/ 0 w 329"/>
                <a:gd name="T51" fmla="*/ 1 h 254"/>
                <a:gd name="T52" fmla="*/ 0 w 329"/>
                <a:gd name="T53" fmla="*/ 1 h 254"/>
                <a:gd name="T54" fmla="*/ 0 w 329"/>
                <a:gd name="T55" fmla="*/ 1 h 254"/>
                <a:gd name="T56" fmla="*/ 0 w 329"/>
                <a:gd name="T57" fmla="*/ 1 h 254"/>
                <a:gd name="T58" fmla="*/ 0 w 329"/>
                <a:gd name="T59" fmla="*/ 1 h 254"/>
                <a:gd name="T60" fmla="*/ 0 w 329"/>
                <a:gd name="T61" fmla="*/ 1 h 254"/>
                <a:gd name="T62" fmla="*/ 0 w 329"/>
                <a:gd name="T63" fmla="*/ 1 h 254"/>
                <a:gd name="T64" fmla="*/ 0 w 329"/>
                <a:gd name="T65" fmla="*/ 1 h 254"/>
                <a:gd name="T66" fmla="*/ 0 w 329"/>
                <a:gd name="T67" fmla="*/ 1 h 254"/>
                <a:gd name="T68" fmla="*/ 0 w 329"/>
                <a:gd name="T69" fmla="*/ 1 h 254"/>
                <a:gd name="T70" fmla="*/ 0 w 329"/>
                <a:gd name="T71" fmla="*/ 1 h 254"/>
                <a:gd name="T72" fmla="*/ 0 w 329"/>
                <a:gd name="T73" fmla="*/ 1 h 254"/>
                <a:gd name="T74" fmla="*/ 1 w 329"/>
                <a:gd name="T75" fmla="*/ 1 h 254"/>
                <a:gd name="T76" fmla="*/ 1 w 329"/>
                <a:gd name="T77" fmla="*/ 1 h 254"/>
                <a:gd name="T78" fmla="*/ 1 w 329"/>
                <a:gd name="T79" fmla="*/ 1 h 254"/>
                <a:gd name="T80" fmla="*/ 1 w 329"/>
                <a:gd name="T81" fmla="*/ 1 h 254"/>
                <a:gd name="T82" fmla="*/ 0 w 329"/>
                <a:gd name="T83" fmla="*/ 1 h 254"/>
                <a:gd name="T84" fmla="*/ 0 w 329"/>
                <a:gd name="T85" fmla="*/ 1 h 254"/>
                <a:gd name="T86" fmla="*/ 0 w 329"/>
                <a:gd name="T87" fmla="*/ 1 h 254"/>
                <a:gd name="T88" fmla="*/ 0 w 329"/>
                <a:gd name="T89" fmla="*/ 1 h 254"/>
                <a:gd name="T90" fmla="*/ 0 w 329"/>
                <a:gd name="T91" fmla="*/ 1 h 254"/>
                <a:gd name="T92" fmla="*/ 0 w 329"/>
                <a:gd name="T93" fmla="*/ 1 h 254"/>
                <a:gd name="T94" fmla="*/ 0 w 329"/>
                <a:gd name="T95" fmla="*/ 1 h 2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
                <a:gd name="T145" fmla="*/ 0 h 254"/>
                <a:gd name="T146" fmla="*/ 329 w 329"/>
                <a:gd name="T147" fmla="*/ 254 h 2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 h="254">
                  <a:moveTo>
                    <a:pt x="0" y="65"/>
                  </a:moveTo>
                  <a:lnTo>
                    <a:pt x="0" y="53"/>
                  </a:lnTo>
                  <a:lnTo>
                    <a:pt x="2" y="48"/>
                  </a:lnTo>
                  <a:lnTo>
                    <a:pt x="3" y="42"/>
                  </a:lnTo>
                  <a:lnTo>
                    <a:pt x="5" y="37"/>
                  </a:lnTo>
                  <a:lnTo>
                    <a:pt x="9" y="31"/>
                  </a:lnTo>
                  <a:lnTo>
                    <a:pt x="12" y="27"/>
                  </a:lnTo>
                  <a:lnTo>
                    <a:pt x="17" y="22"/>
                  </a:lnTo>
                  <a:lnTo>
                    <a:pt x="26" y="15"/>
                  </a:lnTo>
                  <a:lnTo>
                    <a:pt x="30" y="12"/>
                  </a:lnTo>
                  <a:lnTo>
                    <a:pt x="35" y="9"/>
                  </a:lnTo>
                  <a:lnTo>
                    <a:pt x="46" y="6"/>
                  </a:lnTo>
                  <a:lnTo>
                    <a:pt x="61" y="3"/>
                  </a:lnTo>
                  <a:lnTo>
                    <a:pt x="79" y="1"/>
                  </a:lnTo>
                  <a:lnTo>
                    <a:pt x="103" y="0"/>
                  </a:lnTo>
                  <a:lnTo>
                    <a:pt x="165" y="0"/>
                  </a:lnTo>
                  <a:lnTo>
                    <a:pt x="226" y="0"/>
                  </a:lnTo>
                  <a:lnTo>
                    <a:pt x="250" y="1"/>
                  </a:lnTo>
                  <a:lnTo>
                    <a:pt x="268" y="3"/>
                  </a:lnTo>
                  <a:lnTo>
                    <a:pt x="283" y="6"/>
                  </a:lnTo>
                  <a:lnTo>
                    <a:pt x="293" y="9"/>
                  </a:lnTo>
                  <a:lnTo>
                    <a:pt x="304" y="15"/>
                  </a:lnTo>
                  <a:lnTo>
                    <a:pt x="313" y="22"/>
                  </a:lnTo>
                  <a:lnTo>
                    <a:pt x="317" y="27"/>
                  </a:lnTo>
                  <a:lnTo>
                    <a:pt x="320" y="31"/>
                  </a:lnTo>
                  <a:lnTo>
                    <a:pt x="323" y="37"/>
                  </a:lnTo>
                  <a:lnTo>
                    <a:pt x="324" y="42"/>
                  </a:lnTo>
                  <a:lnTo>
                    <a:pt x="327" y="48"/>
                  </a:lnTo>
                  <a:lnTo>
                    <a:pt x="327" y="53"/>
                  </a:lnTo>
                  <a:lnTo>
                    <a:pt x="329" y="65"/>
                  </a:lnTo>
                  <a:lnTo>
                    <a:pt x="329" y="102"/>
                  </a:lnTo>
                  <a:lnTo>
                    <a:pt x="329" y="187"/>
                  </a:lnTo>
                  <a:lnTo>
                    <a:pt x="327" y="201"/>
                  </a:lnTo>
                  <a:lnTo>
                    <a:pt x="327" y="206"/>
                  </a:lnTo>
                  <a:lnTo>
                    <a:pt x="324" y="212"/>
                  </a:lnTo>
                  <a:lnTo>
                    <a:pt x="323" y="217"/>
                  </a:lnTo>
                  <a:lnTo>
                    <a:pt x="320" y="223"/>
                  </a:lnTo>
                  <a:lnTo>
                    <a:pt x="317" y="227"/>
                  </a:lnTo>
                  <a:lnTo>
                    <a:pt x="313" y="232"/>
                  </a:lnTo>
                  <a:lnTo>
                    <a:pt x="304" y="239"/>
                  </a:lnTo>
                  <a:lnTo>
                    <a:pt x="293" y="244"/>
                  </a:lnTo>
                  <a:lnTo>
                    <a:pt x="281" y="248"/>
                  </a:lnTo>
                  <a:lnTo>
                    <a:pt x="266" y="251"/>
                  </a:lnTo>
                  <a:lnTo>
                    <a:pt x="249" y="253"/>
                  </a:lnTo>
                  <a:lnTo>
                    <a:pt x="226" y="254"/>
                  </a:lnTo>
                  <a:lnTo>
                    <a:pt x="164" y="254"/>
                  </a:lnTo>
                  <a:lnTo>
                    <a:pt x="101" y="254"/>
                  </a:lnTo>
                  <a:lnTo>
                    <a:pt x="79" y="253"/>
                  </a:lnTo>
                  <a:lnTo>
                    <a:pt x="61" y="251"/>
                  </a:lnTo>
                  <a:lnTo>
                    <a:pt x="46" y="248"/>
                  </a:lnTo>
                  <a:lnTo>
                    <a:pt x="35" y="244"/>
                  </a:lnTo>
                  <a:lnTo>
                    <a:pt x="26" y="239"/>
                  </a:lnTo>
                  <a:lnTo>
                    <a:pt x="17" y="232"/>
                  </a:lnTo>
                  <a:lnTo>
                    <a:pt x="12" y="227"/>
                  </a:lnTo>
                  <a:lnTo>
                    <a:pt x="9" y="223"/>
                  </a:lnTo>
                  <a:lnTo>
                    <a:pt x="5" y="217"/>
                  </a:lnTo>
                  <a:lnTo>
                    <a:pt x="3" y="212"/>
                  </a:lnTo>
                  <a:lnTo>
                    <a:pt x="2" y="206"/>
                  </a:lnTo>
                  <a:lnTo>
                    <a:pt x="0" y="201"/>
                  </a:lnTo>
                  <a:lnTo>
                    <a:pt x="0" y="187"/>
                  </a:lnTo>
                  <a:lnTo>
                    <a:pt x="0" y="65"/>
                  </a:lnTo>
                  <a:close/>
                  <a:moveTo>
                    <a:pt x="70" y="177"/>
                  </a:moveTo>
                  <a:lnTo>
                    <a:pt x="70" y="181"/>
                  </a:lnTo>
                  <a:lnTo>
                    <a:pt x="72" y="184"/>
                  </a:lnTo>
                  <a:lnTo>
                    <a:pt x="73" y="187"/>
                  </a:lnTo>
                  <a:lnTo>
                    <a:pt x="76" y="189"/>
                  </a:lnTo>
                  <a:lnTo>
                    <a:pt x="79" y="190"/>
                  </a:lnTo>
                  <a:lnTo>
                    <a:pt x="82" y="190"/>
                  </a:lnTo>
                  <a:lnTo>
                    <a:pt x="94" y="192"/>
                  </a:lnTo>
                  <a:lnTo>
                    <a:pt x="235" y="192"/>
                  </a:lnTo>
                  <a:lnTo>
                    <a:pt x="241" y="192"/>
                  </a:lnTo>
                  <a:lnTo>
                    <a:pt x="247" y="190"/>
                  </a:lnTo>
                  <a:lnTo>
                    <a:pt x="250" y="189"/>
                  </a:lnTo>
                  <a:lnTo>
                    <a:pt x="253" y="187"/>
                  </a:lnTo>
                  <a:lnTo>
                    <a:pt x="256" y="186"/>
                  </a:lnTo>
                  <a:lnTo>
                    <a:pt x="258" y="183"/>
                  </a:lnTo>
                  <a:lnTo>
                    <a:pt x="259" y="181"/>
                  </a:lnTo>
                  <a:lnTo>
                    <a:pt x="259" y="177"/>
                  </a:lnTo>
                  <a:lnTo>
                    <a:pt x="259" y="149"/>
                  </a:lnTo>
                  <a:lnTo>
                    <a:pt x="259" y="77"/>
                  </a:lnTo>
                  <a:lnTo>
                    <a:pt x="259" y="73"/>
                  </a:lnTo>
                  <a:lnTo>
                    <a:pt x="258" y="70"/>
                  </a:lnTo>
                  <a:lnTo>
                    <a:pt x="256" y="67"/>
                  </a:lnTo>
                  <a:lnTo>
                    <a:pt x="255" y="64"/>
                  </a:lnTo>
                  <a:lnTo>
                    <a:pt x="252" y="64"/>
                  </a:lnTo>
                  <a:lnTo>
                    <a:pt x="247" y="62"/>
                  </a:lnTo>
                  <a:lnTo>
                    <a:pt x="237" y="61"/>
                  </a:lnTo>
                  <a:lnTo>
                    <a:pt x="94" y="61"/>
                  </a:lnTo>
                  <a:lnTo>
                    <a:pt x="88" y="62"/>
                  </a:lnTo>
                  <a:lnTo>
                    <a:pt x="82" y="62"/>
                  </a:lnTo>
                  <a:lnTo>
                    <a:pt x="79" y="64"/>
                  </a:lnTo>
                  <a:lnTo>
                    <a:pt x="76" y="65"/>
                  </a:lnTo>
                  <a:lnTo>
                    <a:pt x="73" y="68"/>
                  </a:lnTo>
                  <a:lnTo>
                    <a:pt x="72" y="71"/>
                  </a:lnTo>
                  <a:lnTo>
                    <a:pt x="70" y="73"/>
                  </a:lnTo>
                  <a:lnTo>
                    <a:pt x="70" y="77"/>
                  </a:lnTo>
                  <a:lnTo>
                    <a:pt x="70" y="177"/>
                  </a:lnTo>
                  <a:close/>
                </a:path>
              </a:pathLst>
            </a:custGeom>
            <a:solidFill>
              <a:srgbClr val="0052BA"/>
            </a:solidFill>
            <a:ln w="9525" cap="flat" cmpd="sng">
              <a:noFill/>
              <a:prstDash val="solid"/>
              <a:round/>
              <a:headEnd type="none" w="med" len="med"/>
              <a:tailEnd type="none" w="med" len="med"/>
            </a:ln>
          </p:spPr>
          <p:txBody>
            <a:bodyPr/>
            <a:lstStyle/>
            <a:p>
              <a:pPr>
                <a:buFontTx/>
                <a:buNone/>
              </a:pPr>
              <a:endParaRPr lang="en-US" sz="1500">
                <a:solidFill>
                  <a:srgbClr val="000000"/>
                </a:solidFill>
                <a:latin typeface="Arial" charset="0"/>
                <a:cs typeface="Arial" charset="0"/>
              </a:endParaRPr>
            </a:p>
          </p:txBody>
        </p:sp>
      </p:grpSp>
      <p:pic>
        <p:nvPicPr>
          <p:cNvPr id="36878" name="Picture 20" descr="symbian"/>
          <p:cNvPicPr>
            <a:picLocks noChangeAspect="1" noChangeArrowheads="1"/>
          </p:cNvPicPr>
          <p:nvPr/>
        </p:nvPicPr>
        <p:blipFill>
          <a:blip r:embed="rId9" cstate="print"/>
          <a:srcRect/>
          <a:stretch>
            <a:fillRect/>
          </a:stretch>
        </p:blipFill>
        <p:spPr bwMode="auto">
          <a:xfrm>
            <a:off x="1090269" y="3461302"/>
            <a:ext cx="668981" cy="249209"/>
          </a:xfrm>
          <a:prstGeom prst="rect">
            <a:avLst/>
          </a:prstGeom>
          <a:noFill/>
          <a:ln w="9525">
            <a:noFill/>
            <a:miter lim="800000"/>
            <a:headEnd/>
            <a:tailEnd/>
          </a:ln>
        </p:spPr>
      </p:pic>
      <p:pic>
        <p:nvPicPr>
          <p:cNvPr id="36879" name="Picture 21" descr="iOS 4 Software Update"/>
          <p:cNvPicPr>
            <a:picLocks noChangeAspect="1" noChangeArrowheads="1"/>
          </p:cNvPicPr>
          <p:nvPr/>
        </p:nvPicPr>
        <p:blipFill>
          <a:blip r:embed="rId10" cstate="print"/>
          <a:srcRect r="68611" b="-42999"/>
          <a:stretch>
            <a:fillRect/>
          </a:stretch>
        </p:blipFill>
        <p:spPr bwMode="auto">
          <a:xfrm>
            <a:off x="699715" y="3685309"/>
            <a:ext cx="399372" cy="259010"/>
          </a:xfrm>
          <a:prstGeom prst="rect">
            <a:avLst/>
          </a:prstGeom>
          <a:noFill/>
          <a:ln w="9525">
            <a:noFill/>
            <a:miter lim="800000"/>
            <a:headEnd/>
            <a:tailEnd/>
          </a:ln>
        </p:spPr>
      </p:pic>
      <p:pic>
        <p:nvPicPr>
          <p:cNvPr id="36880" name="Picture 22" descr="htc_logo">
            <a:hlinkClick r:id="rId11"/>
          </p:cNvPr>
          <p:cNvPicPr>
            <a:picLocks noChangeAspect="1" noChangeArrowheads="1"/>
          </p:cNvPicPr>
          <p:nvPr/>
        </p:nvPicPr>
        <p:blipFill>
          <a:blip r:embed="rId12" cstate="print"/>
          <a:srcRect b="44281"/>
          <a:stretch>
            <a:fillRect/>
          </a:stretch>
        </p:blipFill>
        <p:spPr bwMode="auto">
          <a:xfrm>
            <a:off x="1897833" y="3825313"/>
            <a:ext cx="607248" cy="218408"/>
          </a:xfrm>
          <a:prstGeom prst="rect">
            <a:avLst/>
          </a:prstGeom>
          <a:noFill/>
          <a:ln w="9525">
            <a:noFill/>
            <a:miter lim="800000"/>
            <a:headEnd/>
            <a:tailEnd/>
          </a:ln>
        </p:spPr>
      </p:pic>
      <p:pic>
        <p:nvPicPr>
          <p:cNvPr id="36881" name="Picture 23" descr="rim-blackberry-logo071">
            <a:hlinkClick r:id="rId13"/>
          </p:cNvPr>
          <p:cNvPicPr>
            <a:picLocks noChangeAspect="1" noChangeArrowheads="1"/>
          </p:cNvPicPr>
          <p:nvPr/>
        </p:nvPicPr>
        <p:blipFill>
          <a:blip r:embed="rId14" cstate="print"/>
          <a:srcRect/>
          <a:stretch>
            <a:fillRect/>
          </a:stretch>
        </p:blipFill>
        <p:spPr bwMode="auto">
          <a:xfrm>
            <a:off x="1986022" y="3485103"/>
            <a:ext cx="420790" cy="316411"/>
          </a:xfrm>
          <a:prstGeom prst="rect">
            <a:avLst/>
          </a:prstGeom>
          <a:noFill/>
          <a:ln w="9525">
            <a:noFill/>
            <a:miter lim="800000"/>
            <a:headEnd/>
            <a:tailEnd/>
          </a:ln>
        </p:spPr>
      </p:pic>
      <p:pic>
        <p:nvPicPr>
          <p:cNvPr id="36882" name="Picture 24" descr="apple-logo1">
            <a:hlinkClick r:id="rId15"/>
          </p:cNvPr>
          <p:cNvPicPr>
            <a:picLocks noChangeAspect="1" noChangeArrowheads="1"/>
          </p:cNvPicPr>
          <p:nvPr/>
        </p:nvPicPr>
        <p:blipFill>
          <a:blip r:embed="rId16" cstate="print"/>
          <a:srcRect/>
          <a:stretch>
            <a:fillRect/>
          </a:stretch>
        </p:blipFill>
        <p:spPr bwMode="auto">
          <a:xfrm>
            <a:off x="781605" y="3328296"/>
            <a:ext cx="181419" cy="243609"/>
          </a:xfrm>
          <a:prstGeom prst="rect">
            <a:avLst/>
          </a:prstGeom>
          <a:noFill/>
          <a:ln w="9525">
            <a:noFill/>
            <a:miter lim="800000"/>
            <a:headEnd/>
            <a:tailEnd/>
          </a:ln>
        </p:spPr>
      </p:pic>
      <p:pic>
        <p:nvPicPr>
          <p:cNvPr id="36883" name="Picture 25" descr="android">
            <a:hlinkClick r:id="rId17"/>
          </p:cNvPr>
          <p:cNvPicPr>
            <a:picLocks noChangeAspect="1" noChangeArrowheads="1"/>
          </p:cNvPicPr>
          <p:nvPr/>
        </p:nvPicPr>
        <p:blipFill>
          <a:blip r:embed="rId18" cstate="print"/>
          <a:srcRect/>
          <a:stretch>
            <a:fillRect/>
          </a:stretch>
        </p:blipFill>
        <p:spPr bwMode="auto">
          <a:xfrm>
            <a:off x="1677360" y="2958683"/>
            <a:ext cx="672761" cy="562820"/>
          </a:xfrm>
          <a:prstGeom prst="rect">
            <a:avLst/>
          </a:prstGeom>
          <a:noFill/>
          <a:ln w="9525">
            <a:noFill/>
            <a:miter lim="800000"/>
            <a:headEnd/>
            <a:tailEnd/>
          </a:ln>
        </p:spPr>
      </p:pic>
      <p:pic>
        <p:nvPicPr>
          <p:cNvPr id="36884" name="Picture 26" descr="facebook"/>
          <p:cNvPicPr>
            <a:picLocks noChangeAspect="1" noChangeArrowheads="1"/>
          </p:cNvPicPr>
          <p:nvPr/>
        </p:nvPicPr>
        <p:blipFill>
          <a:blip r:embed="rId19" cstate="print"/>
          <a:srcRect/>
          <a:stretch>
            <a:fillRect/>
          </a:stretch>
        </p:blipFill>
        <p:spPr bwMode="auto">
          <a:xfrm>
            <a:off x="6232981" y="3647508"/>
            <a:ext cx="725674" cy="246409"/>
          </a:xfrm>
          <a:prstGeom prst="rect">
            <a:avLst/>
          </a:prstGeom>
          <a:noFill/>
          <a:ln w="9525">
            <a:noFill/>
            <a:miter lim="800000"/>
            <a:headEnd/>
            <a:tailEnd/>
          </a:ln>
        </p:spPr>
      </p:pic>
      <p:grpSp>
        <p:nvGrpSpPr>
          <p:cNvPr id="3" name="Group 27"/>
          <p:cNvGrpSpPr>
            <a:grpSpLocks/>
          </p:cNvGrpSpPr>
          <p:nvPr/>
        </p:nvGrpSpPr>
        <p:grpSpPr bwMode="auto">
          <a:xfrm>
            <a:off x="5661008" y="4277529"/>
            <a:ext cx="302364" cy="273009"/>
            <a:chOff x="1560" y="1941"/>
            <a:chExt cx="255" cy="180"/>
          </a:xfrm>
        </p:grpSpPr>
        <p:sp>
          <p:nvSpPr>
            <p:cNvPr id="36902" name="AutoShape 28" descr="1d3p0125_PEOPLE_LIFESTYLE_4"/>
            <p:cNvSpPr>
              <a:spLocks noChangeArrowheads="1"/>
            </p:cNvSpPr>
            <p:nvPr/>
          </p:nvSpPr>
          <p:spPr bwMode="auto">
            <a:xfrm>
              <a:off x="1560" y="1941"/>
              <a:ext cx="255" cy="180"/>
            </a:xfrm>
            <a:prstGeom prst="roundRect">
              <a:avLst>
                <a:gd name="adj" fmla="val 16667"/>
              </a:avLst>
            </a:prstGeom>
            <a:blipFill dpi="0" rotWithShape="1">
              <a:blip cstate="print"/>
              <a:srcRect/>
              <a:stretch>
                <a:fillRect/>
              </a:stretch>
            </a:blipFill>
            <a:ln w="38100" algn="ctr">
              <a:noFill/>
              <a:round/>
              <a:headEnd/>
              <a:tailEnd/>
            </a:ln>
          </p:spPr>
          <p:txBody>
            <a:bodyPr wrap="none" lIns="0" tIns="0" rIns="0" bIns="0" anchor="ctr"/>
            <a:lstStyle/>
            <a:p>
              <a:pPr>
                <a:buFontTx/>
                <a:buNone/>
              </a:pPr>
              <a:endParaRPr lang="en-US" sz="1500">
                <a:solidFill>
                  <a:srgbClr val="000000"/>
                </a:solidFill>
                <a:latin typeface="Arial" charset="0"/>
                <a:cs typeface="Arial" charset="0"/>
              </a:endParaRPr>
            </a:p>
          </p:txBody>
        </p:sp>
        <p:pic>
          <p:nvPicPr>
            <p:cNvPr id="36903" name="Picture 29" descr="nokia-ovi-logo"/>
            <p:cNvPicPr>
              <a:picLocks noChangeAspect="1" noChangeArrowheads="1"/>
            </p:cNvPicPr>
            <p:nvPr/>
          </p:nvPicPr>
          <p:blipFill>
            <a:blip r:embed="rId20" cstate="print"/>
            <a:srcRect/>
            <a:stretch>
              <a:fillRect/>
            </a:stretch>
          </p:blipFill>
          <p:spPr bwMode="auto">
            <a:xfrm>
              <a:off x="1572" y="1958"/>
              <a:ext cx="230" cy="146"/>
            </a:xfrm>
            <a:prstGeom prst="rect">
              <a:avLst/>
            </a:prstGeom>
            <a:noFill/>
            <a:ln w="9525">
              <a:noFill/>
              <a:miter lim="800000"/>
              <a:headEnd/>
              <a:tailEnd/>
            </a:ln>
          </p:spPr>
        </p:pic>
      </p:grpSp>
      <p:pic>
        <p:nvPicPr>
          <p:cNvPr id="36886" name="Picture 30" descr="google_full"/>
          <p:cNvPicPr>
            <a:picLocks noChangeAspect="1" noChangeArrowheads="1"/>
          </p:cNvPicPr>
          <p:nvPr/>
        </p:nvPicPr>
        <p:blipFill>
          <a:blip r:embed="rId21" cstate="print"/>
          <a:srcRect/>
          <a:stretch>
            <a:fillRect/>
          </a:stretch>
        </p:blipFill>
        <p:spPr bwMode="auto">
          <a:xfrm>
            <a:off x="5468251" y="3627907"/>
            <a:ext cx="675280" cy="250608"/>
          </a:xfrm>
          <a:prstGeom prst="rect">
            <a:avLst/>
          </a:prstGeom>
          <a:noFill/>
          <a:ln w="9525">
            <a:noFill/>
            <a:miter lim="800000"/>
            <a:headEnd/>
            <a:tailEnd/>
          </a:ln>
        </p:spPr>
      </p:pic>
      <p:pic>
        <p:nvPicPr>
          <p:cNvPr id="36887" name="Picture 31" descr="youtube_logo_standard_againstwhite"/>
          <p:cNvPicPr>
            <a:picLocks noChangeAspect="1" noChangeArrowheads="1"/>
          </p:cNvPicPr>
          <p:nvPr/>
        </p:nvPicPr>
        <p:blipFill>
          <a:blip r:embed="rId22" cstate="print"/>
          <a:srcRect/>
          <a:stretch>
            <a:fillRect/>
          </a:stretch>
        </p:blipFill>
        <p:spPr bwMode="auto">
          <a:xfrm>
            <a:off x="6474873" y="4133324"/>
            <a:ext cx="598429" cy="224008"/>
          </a:xfrm>
          <a:prstGeom prst="rect">
            <a:avLst/>
          </a:prstGeom>
          <a:noFill/>
          <a:ln w="9525">
            <a:noFill/>
            <a:miter lim="800000"/>
            <a:headEnd/>
            <a:tailEnd/>
          </a:ln>
        </p:spPr>
      </p:pic>
      <p:pic>
        <p:nvPicPr>
          <p:cNvPr id="36888" name="Picture 32" descr="twitter_logo_outline"/>
          <p:cNvPicPr>
            <a:picLocks noChangeAspect="1" noChangeArrowheads="1"/>
          </p:cNvPicPr>
          <p:nvPr/>
        </p:nvPicPr>
        <p:blipFill>
          <a:blip r:embed="rId23" cstate="print"/>
          <a:srcRect/>
          <a:stretch>
            <a:fillRect/>
          </a:stretch>
        </p:blipFill>
        <p:spPr bwMode="auto">
          <a:xfrm>
            <a:off x="5503526" y="3991920"/>
            <a:ext cx="748352" cy="200207"/>
          </a:xfrm>
          <a:prstGeom prst="rect">
            <a:avLst/>
          </a:prstGeom>
          <a:noFill/>
          <a:ln w="9525">
            <a:noFill/>
            <a:miter lim="800000"/>
            <a:headEnd/>
            <a:tailEnd/>
          </a:ln>
        </p:spPr>
      </p:pic>
      <p:pic>
        <p:nvPicPr>
          <p:cNvPr id="36889" name="Picture 33" descr="images"/>
          <p:cNvPicPr>
            <a:picLocks noChangeAspect="1" noChangeArrowheads="1"/>
          </p:cNvPicPr>
          <p:nvPr/>
        </p:nvPicPr>
        <p:blipFill>
          <a:blip r:embed="rId24" cstate="print"/>
          <a:srcRect/>
          <a:stretch>
            <a:fillRect/>
          </a:stretch>
        </p:blipFill>
        <p:spPr bwMode="auto">
          <a:xfrm>
            <a:off x="6067941" y="3300296"/>
            <a:ext cx="500161" cy="201607"/>
          </a:xfrm>
          <a:prstGeom prst="rect">
            <a:avLst/>
          </a:prstGeom>
          <a:noFill/>
          <a:ln w="9525">
            <a:noFill/>
            <a:miter lim="800000"/>
            <a:headEnd/>
            <a:tailEnd/>
          </a:ln>
        </p:spPr>
      </p:pic>
      <p:pic>
        <p:nvPicPr>
          <p:cNvPr id="36890" name="Picture 34"/>
          <p:cNvPicPr>
            <a:picLocks noChangeAspect="1" noChangeArrowheads="1"/>
          </p:cNvPicPr>
          <p:nvPr/>
        </p:nvPicPr>
        <p:blipFill>
          <a:blip r:embed="rId25" cstate="print"/>
          <a:srcRect/>
          <a:stretch>
            <a:fillRect/>
          </a:stretch>
        </p:blipFill>
        <p:spPr bwMode="auto">
          <a:xfrm>
            <a:off x="6159910" y="4456736"/>
            <a:ext cx="365357" cy="406014"/>
          </a:xfrm>
          <a:prstGeom prst="rect">
            <a:avLst/>
          </a:prstGeom>
          <a:noFill/>
          <a:ln w="9525" algn="ctr">
            <a:noFill/>
            <a:miter lim="800000"/>
            <a:headEnd/>
            <a:tailEnd/>
          </a:ln>
        </p:spPr>
      </p:pic>
      <p:pic>
        <p:nvPicPr>
          <p:cNvPr id="36891" name="Picture 35" descr="MeeGo_OFFICIAL_logo_gp"/>
          <p:cNvPicPr>
            <a:picLocks noChangeAspect="1" noChangeArrowheads="1"/>
          </p:cNvPicPr>
          <p:nvPr/>
        </p:nvPicPr>
        <p:blipFill>
          <a:blip r:embed="rId26" cstate="print"/>
          <a:srcRect/>
          <a:stretch>
            <a:fillRect/>
          </a:stretch>
        </p:blipFill>
        <p:spPr bwMode="auto">
          <a:xfrm>
            <a:off x="1095309" y="3233094"/>
            <a:ext cx="520318" cy="159606"/>
          </a:xfrm>
          <a:prstGeom prst="rect">
            <a:avLst/>
          </a:prstGeom>
          <a:noFill/>
          <a:ln w="9525">
            <a:noFill/>
            <a:miter lim="800000"/>
            <a:headEnd/>
            <a:tailEnd/>
          </a:ln>
        </p:spPr>
      </p:pic>
      <p:pic>
        <p:nvPicPr>
          <p:cNvPr id="36892" name="Picture 3" descr="app_store"/>
          <p:cNvPicPr>
            <a:picLocks noChangeAspect="1" noChangeArrowheads="1"/>
          </p:cNvPicPr>
          <p:nvPr/>
        </p:nvPicPr>
        <p:blipFill>
          <a:blip r:embed="rId27" cstate="print"/>
          <a:srcRect b="21143"/>
          <a:stretch>
            <a:fillRect/>
          </a:stretch>
        </p:blipFill>
        <p:spPr bwMode="auto">
          <a:xfrm>
            <a:off x="5349825" y="3123889"/>
            <a:ext cx="463625" cy="477416"/>
          </a:xfrm>
          <a:prstGeom prst="rect">
            <a:avLst/>
          </a:prstGeom>
          <a:noFill/>
          <a:ln w="9525">
            <a:noFill/>
            <a:miter lim="800000"/>
            <a:headEnd/>
            <a:tailEnd/>
          </a:ln>
        </p:spPr>
      </p:pic>
      <p:pic>
        <p:nvPicPr>
          <p:cNvPr id="36893" name="Picture 6" descr="NSNrgb"/>
          <p:cNvPicPr>
            <a:picLocks noChangeAspect="1" noChangeArrowheads="1"/>
          </p:cNvPicPr>
          <p:nvPr/>
        </p:nvPicPr>
        <p:blipFill>
          <a:blip r:embed="rId28" cstate="print"/>
          <a:srcRect/>
          <a:stretch>
            <a:fillRect/>
          </a:stretch>
        </p:blipFill>
        <p:spPr bwMode="black">
          <a:xfrm>
            <a:off x="3520522" y="2943282"/>
            <a:ext cx="800006" cy="373814"/>
          </a:xfrm>
          <a:prstGeom prst="rect">
            <a:avLst/>
          </a:prstGeom>
          <a:noFill/>
          <a:ln w="9525">
            <a:noFill/>
            <a:miter lim="800000"/>
            <a:headEnd/>
            <a:tailEnd/>
          </a:ln>
        </p:spPr>
      </p:pic>
      <p:sp>
        <p:nvSpPr>
          <p:cNvPr id="36894" name="AutoShape 38"/>
          <p:cNvSpPr>
            <a:spLocks noChangeArrowheads="1"/>
          </p:cNvSpPr>
          <p:nvPr/>
        </p:nvSpPr>
        <p:spPr bwMode="auto">
          <a:xfrm>
            <a:off x="598926" y="2793479"/>
            <a:ext cx="2112770" cy="2437485"/>
          </a:xfrm>
          <a:prstGeom prst="roundRect">
            <a:avLst>
              <a:gd name="adj" fmla="val 10593"/>
            </a:avLst>
          </a:prstGeom>
          <a:noFill/>
          <a:ln w="9525" algn="ctr">
            <a:solidFill>
              <a:schemeClr val="bg2"/>
            </a:solidFill>
            <a:round/>
            <a:headEnd/>
            <a:tailEnd/>
          </a:ln>
        </p:spPr>
        <p:txBody>
          <a:bodyPr wrap="none" lIns="75454" tIns="37728" rIns="75454" bIns="37728" anchor="ctr"/>
          <a:lstStyle/>
          <a:p>
            <a:pPr>
              <a:buFontTx/>
              <a:buNone/>
            </a:pPr>
            <a:endParaRPr lang="en-US" sz="1500">
              <a:solidFill>
                <a:srgbClr val="000000"/>
              </a:solidFill>
              <a:latin typeface="Arial" charset="0"/>
              <a:cs typeface="Arial" charset="0"/>
            </a:endParaRPr>
          </a:p>
        </p:txBody>
      </p:sp>
      <p:pic>
        <p:nvPicPr>
          <p:cNvPr id="36895" name="Picture 39"/>
          <p:cNvPicPr>
            <a:picLocks noChangeAspect="1" noChangeArrowheads="1"/>
          </p:cNvPicPr>
          <p:nvPr/>
        </p:nvPicPr>
        <p:blipFill>
          <a:blip r:embed="rId29" cstate="print"/>
          <a:srcRect/>
          <a:stretch>
            <a:fillRect/>
          </a:stretch>
        </p:blipFill>
        <p:spPr bwMode="auto">
          <a:xfrm>
            <a:off x="5511086" y="4668144"/>
            <a:ext cx="449767" cy="301011"/>
          </a:xfrm>
          <a:prstGeom prst="rect">
            <a:avLst/>
          </a:prstGeom>
          <a:noFill/>
          <a:ln w="9525" algn="ctr">
            <a:noFill/>
            <a:miter lim="800000"/>
            <a:headEnd/>
            <a:tailEnd/>
          </a:ln>
        </p:spPr>
      </p:pic>
      <p:pic>
        <p:nvPicPr>
          <p:cNvPr id="36896" name="Picture 40"/>
          <p:cNvPicPr>
            <a:picLocks noChangeAspect="1" noChangeArrowheads="1"/>
          </p:cNvPicPr>
          <p:nvPr/>
        </p:nvPicPr>
        <p:blipFill>
          <a:blip r:embed="rId30" cstate="print">
            <a:clrChange>
              <a:clrFrom>
                <a:srgbClr val="000000"/>
              </a:clrFrom>
              <a:clrTo>
                <a:srgbClr val="000000">
                  <a:alpha val="0"/>
                </a:srgbClr>
              </a:clrTo>
            </a:clrChange>
          </a:blip>
          <a:srcRect/>
          <a:stretch>
            <a:fillRect/>
          </a:stretch>
        </p:blipFill>
        <p:spPr bwMode="auto">
          <a:xfrm>
            <a:off x="6631094" y="4669543"/>
            <a:ext cx="362837" cy="240808"/>
          </a:xfrm>
          <a:prstGeom prst="rect">
            <a:avLst/>
          </a:prstGeom>
          <a:noFill/>
          <a:ln w="9525" algn="ctr">
            <a:noFill/>
            <a:miter lim="800000"/>
            <a:headEnd/>
            <a:tailEnd/>
          </a:ln>
        </p:spPr>
      </p:pic>
      <p:pic>
        <p:nvPicPr>
          <p:cNvPr id="36897" name="Picture 41"/>
          <p:cNvPicPr>
            <a:picLocks noChangeAspect="1" noChangeArrowheads="1"/>
          </p:cNvPicPr>
          <p:nvPr/>
        </p:nvPicPr>
        <p:blipFill>
          <a:blip r:embed="rId31" cstate="print">
            <a:lum contrast="18000"/>
          </a:blip>
          <a:srcRect/>
          <a:stretch>
            <a:fillRect/>
          </a:stretch>
        </p:blipFill>
        <p:spPr bwMode="auto">
          <a:xfrm>
            <a:off x="6225422" y="2999285"/>
            <a:ext cx="490082" cy="180607"/>
          </a:xfrm>
          <a:prstGeom prst="rect">
            <a:avLst/>
          </a:prstGeom>
          <a:noFill/>
          <a:ln w="9525" algn="ctr">
            <a:noFill/>
            <a:miter lim="800000"/>
            <a:headEnd/>
            <a:tailEnd/>
          </a:ln>
        </p:spPr>
      </p:pic>
      <p:sp>
        <p:nvSpPr>
          <p:cNvPr id="36898" name="AutoShape 42"/>
          <p:cNvSpPr>
            <a:spLocks noChangeArrowheads="1"/>
          </p:cNvSpPr>
          <p:nvPr/>
        </p:nvSpPr>
        <p:spPr bwMode="auto">
          <a:xfrm>
            <a:off x="2822564" y="2794877"/>
            <a:ext cx="2112771" cy="2437486"/>
          </a:xfrm>
          <a:prstGeom prst="roundRect">
            <a:avLst>
              <a:gd name="adj" fmla="val 10593"/>
            </a:avLst>
          </a:prstGeom>
          <a:noFill/>
          <a:ln w="9525" algn="ctr">
            <a:solidFill>
              <a:schemeClr val="bg2"/>
            </a:solidFill>
            <a:round/>
            <a:headEnd/>
            <a:tailEnd/>
          </a:ln>
        </p:spPr>
        <p:txBody>
          <a:bodyPr wrap="none" lIns="75454" tIns="37728" rIns="75454" bIns="37728" anchor="ctr"/>
          <a:lstStyle/>
          <a:p>
            <a:pPr>
              <a:buFontTx/>
              <a:buNone/>
            </a:pPr>
            <a:endParaRPr lang="en-US" sz="1500">
              <a:solidFill>
                <a:srgbClr val="000000"/>
              </a:solidFill>
              <a:latin typeface="Arial" charset="0"/>
              <a:cs typeface="Arial" charset="0"/>
            </a:endParaRPr>
          </a:p>
        </p:txBody>
      </p:sp>
      <p:sp>
        <p:nvSpPr>
          <p:cNvPr id="36899" name="AutoShape 43"/>
          <p:cNvSpPr>
            <a:spLocks noChangeArrowheads="1"/>
          </p:cNvSpPr>
          <p:nvPr/>
        </p:nvSpPr>
        <p:spPr bwMode="auto">
          <a:xfrm>
            <a:off x="5046201" y="2796279"/>
            <a:ext cx="2112770" cy="2437485"/>
          </a:xfrm>
          <a:prstGeom prst="roundRect">
            <a:avLst>
              <a:gd name="adj" fmla="val 10593"/>
            </a:avLst>
          </a:prstGeom>
          <a:noFill/>
          <a:ln w="9525" algn="ctr">
            <a:solidFill>
              <a:schemeClr val="bg2"/>
            </a:solidFill>
            <a:round/>
            <a:headEnd/>
            <a:tailEnd/>
          </a:ln>
        </p:spPr>
        <p:txBody>
          <a:bodyPr wrap="none" lIns="75454" tIns="37728" rIns="75454" bIns="37728" anchor="ctr"/>
          <a:lstStyle/>
          <a:p>
            <a:pPr>
              <a:buFontTx/>
              <a:buNone/>
            </a:pPr>
            <a:endParaRPr lang="en-US" sz="1500">
              <a:solidFill>
                <a:srgbClr val="000000"/>
              </a:solidFill>
              <a:latin typeface="Arial" charset="0"/>
              <a:cs typeface="Arial" charset="0"/>
            </a:endParaRPr>
          </a:p>
        </p:txBody>
      </p:sp>
      <p:sp>
        <p:nvSpPr>
          <p:cNvPr id="36900" name="AutoShape 44"/>
          <p:cNvSpPr>
            <a:spLocks noChangeArrowheads="1"/>
          </p:cNvSpPr>
          <p:nvPr/>
        </p:nvSpPr>
        <p:spPr bwMode="auto">
          <a:xfrm>
            <a:off x="2491224" y="3310096"/>
            <a:ext cx="2781751" cy="1538654"/>
          </a:xfrm>
          <a:prstGeom prst="leftRightArrow">
            <a:avLst>
              <a:gd name="adj1" fmla="val 75435"/>
              <a:gd name="adj2" fmla="val 20379"/>
            </a:avLst>
          </a:prstGeom>
          <a:gradFill rotWithShape="1">
            <a:gsLst>
              <a:gs pos="0">
                <a:srgbClr val="7F10A2">
                  <a:alpha val="35999"/>
                </a:srgbClr>
              </a:gs>
              <a:gs pos="100000">
                <a:srgbClr val="B16EC6">
                  <a:alpha val="85001"/>
                </a:srgbClr>
              </a:gs>
            </a:gsLst>
            <a:lin ang="5400000" scaled="1"/>
          </a:gradFill>
          <a:ln w="9525">
            <a:solidFill>
              <a:schemeClr val="hlink"/>
            </a:solidFill>
            <a:miter lim="800000"/>
            <a:headEnd/>
            <a:tailEnd/>
          </a:ln>
        </p:spPr>
        <p:txBody>
          <a:bodyPr wrap="none" lIns="75454" tIns="37728" rIns="75454" bIns="37728" anchor="ctr"/>
          <a:lstStyle/>
          <a:p>
            <a:pPr marL="148027" indent="-148027">
              <a:buFont typeface="Arial" charset="0"/>
              <a:buChar char="•"/>
            </a:pPr>
            <a:r>
              <a:rPr lang="en-US" sz="1300">
                <a:solidFill>
                  <a:srgbClr val="000000"/>
                </a:solidFill>
                <a:latin typeface="Arial" charset="0"/>
                <a:ea typeface="MS PGothic" pitchFamily="34" charset="-128"/>
                <a:cs typeface="Arial" charset="0"/>
              </a:rPr>
              <a:t>Enhance user experience</a:t>
            </a:r>
          </a:p>
          <a:p>
            <a:pPr marL="148027" indent="-148027">
              <a:buFont typeface="Arial" charset="0"/>
              <a:buChar char="•"/>
            </a:pPr>
            <a:r>
              <a:rPr lang="en-US" sz="1300">
                <a:solidFill>
                  <a:srgbClr val="000000"/>
                </a:solidFill>
                <a:latin typeface="Arial" charset="0"/>
                <a:ea typeface="MS PGothic" pitchFamily="34" charset="-128"/>
                <a:cs typeface="Arial" charset="0"/>
              </a:rPr>
              <a:t>Optimal interworking between</a:t>
            </a:r>
            <a:br>
              <a:rPr lang="en-US" sz="1300">
                <a:solidFill>
                  <a:srgbClr val="000000"/>
                </a:solidFill>
                <a:latin typeface="Arial" charset="0"/>
                <a:ea typeface="MS PGothic" pitchFamily="34" charset="-128"/>
                <a:cs typeface="Arial" charset="0"/>
              </a:rPr>
            </a:br>
            <a:r>
              <a:rPr lang="en-US" sz="1300">
                <a:solidFill>
                  <a:srgbClr val="000000"/>
                </a:solidFill>
                <a:latin typeface="Arial" charset="0"/>
                <a:ea typeface="MS PGothic" pitchFamily="34" charset="-128"/>
                <a:cs typeface="Arial" charset="0"/>
              </a:rPr>
              <a:t>smart devices, applications</a:t>
            </a:r>
            <a:br>
              <a:rPr lang="en-US" sz="1300">
                <a:solidFill>
                  <a:srgbClr val="000000"/>
                </a:solidFill>
                <a:latin typeface="Arial" charset="0"/>
                <a:ea typeface="MS PGothic" pitchFamily="34" charset="-128"/>
                <a:cs typeface="Arial" charset="0"/>
              </a:rPr>
            </a:br>
            <a:r>
              <a:rPr lang="en-US" sz="1300">
                <a:solidFill>
                  <a:srgbClr val="000000"/>
                </a:solidFill>
                <a:latin typeface="Arial" charset="0"/>
                <a:ea typeface="MS PGothic" pitchFamily="34" charset="-128"/>
                <a:cs typeface="Arial" charset="0"/>
              </a:rPr>
              <a:t>and networks</a:t>
            </a:r>
          </a:p>
        </p:txBody>
      </p:sp>
      <p:pic>
        <p:nvPicPr>
          <p:cNvPr id="36901" name="Picture 45"/>
          <p:cNvPicPr>
            <a:picLocks noChangeAspect="1" noChangeArrowheads="1"/>
          </p:cNvPicPr>
          <p:nvPr/>
        </p:nvPicPr>
        <p:blipFill>
          <a:blip r:embed="rId32" cstate="print"/>
          <a:srcRect/>
          <a:stretch>
            <a:fillRect/>
          </a:stretch>
        </p:blipFill>
        <p:spPr bwMode="auto">
          <a:xfrm>
            <a:off x="2162402" y="2897083"/>
            <a:ext cx="445987" cy="495617"/>
          </a:xfrm>
          <a:prstGeom prst="rect">
            <a:avLst/>
          </a:prstGeom>
          <a:noFill/>
          <a:ln w="19050" algn="ctr">
            <a:noFill/>
            <a:miter lim="800000"/>
            <a:headEnd/>
            <a:tailEnd/>
          </a:ln>
        </p:spPr>
      </p:pic>
      <p:sp>
        <p:nvSpPr>
          <p:cNvPr id="46" name="AutoShape 8"/>
          <p:cNvSpPr>
            <a:spLocks noChangeArrowheads="1"/>
          </p:cNvSpPr>
          <p:nvPr/>
        </p:nvSpPr>
        <p:spPr bwMode="auto">
          <a:xfrm>
            <a:off x="331837" y="977615"/>
            <a:ext cx="7192491" cy="1290845"/>
          </a:xfrm>
          <a:prstGeom prst="roundRect">
            <a:avLst>
              <a:gd name="adj" fmla="val 10227"/>
            </a:avLst>
          </a:prstGeom>
          <a:gradFill rotWithShape="1">
            <a:gsLst>
              <a:gs pos="0">
                <a:srgbClr val="FFC64B"/>
              </a:gs>
              <a:gs pos="100000">
                <a:schemeClr val="accent2"/>
              </a:gs>
            </a:gsLst>
            <a:lin ang="5400000"/>
          </a:gradFill>
          <a:ln w="28575">
            <a:solidFill>
              <a:schemeClr val="accent2"/>
            </a:solidFill>
            <a:round/>
            <a:headEnd/>
            <a:tailEnd/>
          </a:ln>
        </p:spPr>
        <p:txBody>
          <a:bodyPr lIns="89118" tIns="59413" rIns="29707" bIns="29707" anchor="ctr"/>
          <a:lstStyle/>
          <a:p>
            <a:pPr marL="145407" indent="-145407" eaLnBrk="0" hangingPunct="0">
              <a:lnSpc>
                <a:spcPct val="90000"/>
              </a:lnSpc>
              <a:spcBef>
                <a:spcPts val="330"/>
              </a:spcBef>
              <a:buClr>
                <a:srgbClr val="7F10A2"/>
              </a:buClr>
              <a:buFontTx/>
              <a:buChar char="•"/>
            </a:pPr>
            <a:r>
              <a:rPr lang="en-US" sz="1700" dirty="0" smtClean="0">
                <a:solidFill>
                  <a:srgbClr val="000000"/>
                </a:solidFill>
                <a:latin typeface="Arial" charset="0"/>
                <a:ea typeface="MS PGothic" pitchFamily="34" charset="-128"/>
                <a:cs typeface="Arial" charset="0"/>
              </a:rPr>
              <a:t>Focus on user experience and network performance</a:t>
            </a:r>
          </a:p>
          <a:p>
            <a:pPr marL="145407" indent="-145407" eaLnBrk="0" hangingPunct="0">
              <a:lnSpc>
                <a:spcPct val="90000"/>
              </a:lnSpc>
              <a:spcBef>
                <a:spcPts val="330"/>
              </a:spcBef>
              <a:buClr>
                <a:srgbClr val="7F10A2"/>
              </a:buClr>
              <a:buFontTx/>
              <a:buChar char="•"/>
            </a:pPr>
            <a:r>
              <a:rPr lang="en-US" sz="1700" dirty="0" smtClean="0">
                <a:solidFill>
                  <a:srgbClr val="000000"/>
                </a:solidFill>
                <a:latin typeface="Arial" charset="0"/>
                <a:ea typeface="MS PGothic" pitchFamily="34" charset="-128"/>
                <a:cs typeface="Arial" charset="0"/>
              </a:rPr>
              <a:t>Fully equipped with latest radio technologies and end-to-end IP network</a:t>
            </a:r>
          </a:p>
          <a:p>
            <a:pPr marL="145407" indent="-145407" eaLnBrk="0" hangingPunct="0">
              <a:lnSpc>
                <a:spcPct val="90000"/>
              </a:lnSpc>
              <a:spcBef>
                <a:spcPts val="330"/>
              </a:spcBef>
              <a:buClr>
                <a:srgbClr val="7F10A2"/>
              </a:buClr>
              <a:buFontTx/>
              <a:buChar char="•"/>
            </a:pPr>
            <a:r>
              <a:rPr lang="en-US" sz="1700" dirty="0" smtClean="0">
                <a:solidFill>
                  <a:srgbClr val="000000"/>
                </a:solidFill>
                <a:latin typeface="Arial" charset="0"/>
                <a:ea typeface="MS PGothic" pitchFamily="34" charset="-128"/>
                <a:cs typeface="Arial" charset="0"/>
              </a:rPr>
              <a:t>Foster mobile internet ecosystem and cooperation between key stakeholders</a:t>
            </a:r>
          </a:p>
        </p:txBody>
      </p:sp>
      <p:pic>
        <p:nvPicPr>
          <p:cNvPr id="48" name="Picture 226" descr="angry-birds-14-24-57"/>
          <p:cNvPicPr>
            <a:picLocks noChangeAspect="1" noChangeArrowheads="1"/>
          </p:cNvPicPr>
          <p:nvPr/>
        </p:nvPicPr>
        <p:blipFill>
          <a:blip r:embed="rId33" cstate="print"/>
          <a:srcRect/>
          <a:stretch>
            <a:fillRect/>
          </a:stretch>
        </p:blipFill>
        <p:spPr bwMode="auto">
          <a:xfrm>
            <a:off x="6718024" y="3164490"/>
            <a:ext cx="262049" cy="29121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71341" y="127405"/>
            <a:ext cx="8633761" cy="1019236"/>
          </a:xfrm>
          <a:prstGeom prst="rect">
            <a:avLst/>
          </a:prstGeom>
          <a:noFill/>
          <a:ln w="9525">
            <a:noFill/>
            <a:miter lim="800000"/>
            <a:headEnd/>
            <a:tailEnd/>
          </a:ln>
        </p:spPr>
        <p:txBody>
          <a:bodyPr lIns="0" tIns="0" rIns="0" bIns="0"/>
          <a:lstStyle/>
          <a:p>
            <a:pPr eaLnBrk="0" hangingPunct="0">
              <a:lnSpc>
                <a:spcPct val="90000"/>
              </a:lnSpc>
              <a:defRPr/>
            </a:pPr>
            <a:endParaRPr lang="en-US" sz="2000" b="1" kern="0" dirty="0">
              <a:latin typeface="+mj-lt"/>
              <a:ea typeface="+mj-ea"/>
              <a:cs typeface="+mj-cs"/>
            </a:endParaRPr>
          </a:p>
        </p:txBody>
      </p:sp>
      <p:sp>
        <p:nvSpPr>
          <p:cNvPr id="7" name="Fußzeilenplatzhalter 6"/>
          <p:cNvSpPr>
            <a:spLocks noGrp="1"/>
          </p:cNvSpPr>
          <p:nvPr>
            <p:ph type="ftr" sz="quarter" idx="4294967295"/>
          </p:nvPr>
        </p:nvSpPr>
        <p:spPr>
          <a:xfrm>
            <a:off x="1" y="5478199"/>
            <a:ext cx="3167063" cy="207698"/>
          </a:xfrm>
          <a:prstGeom prst="rect">
            <a:avLst/>
          </a:prstGeom>
        </p:spPr>
        <p:txBody>
          <a:bodyPr/>
          <a:lstStyle/>
          <a:p>
            <a:r>
              <a:rPr lang="en-US" dirty="0" smtClean="0"/>
              <a:t>   </a:t>
            </a:r>
            <a:endParaRPr lang="en-US" dirty="0"/>
          </a:p>
        </p:txBody>
      </p:sp>
      <p:sp>
        <p:nvSpPr>
          <p:cNvPr id="8" name="Rectangle 7"/>
          <p:cNvSpPr/>
          <p:nvPr/>
        </p:nvSpPr>
        <p:spPr>
          <a:xfrm>
            <a:off x="467544" y="4597761"/>
            <a:ext cx="7956884" cy="461665"/>
          </a:xfrm>
          <a:prstGeom prst="rect">
            <a:avLst/>
          </a:prstGeom>
        </p:spPr>
        <p:txBody>
          <a:bodyPr wrap="square">
            <a:spAutoFit/>
          </a:bodyPr>
          <a:lstStyle/>
          <a:p>
            <a:r>
              <a:rPr lang="en-US" sz="2400" smtClean="0"/>
              <a:t>The buttons are there … someone to push them.</a:t>
            </a:r>
            <a:endParaRPr lang="en-US" sz="2400" dirty="0"/>
          </a:p>
        </p:txBody>
      </p:sp>
      <p:pic>
        <p:nvPicPr>
          <p:cNvPr id="10" name="Picture 9" descr="imagesCAG3KJJN.jpg"/>
          <p:cNvPicPr>
            <a:picLocks noChangeAspect="1"/>
          </p:cNvPicPr>
          <p:nvPr/>
        </p:nvPicPr>
        <p:blipFill>
          <a:blip r:embed="rId3" cstate="print"/>
          <a:stretch>
            <a:fillRect/>
          </a:stretch>
        </p:blipFill>
        <p:spPr>
          <a:xfrm rot="10800000">
            <a:off x="881955" y="1146641"/>
            <a:ext cx="2838534" cy="3089381"/>
          </a:xfrm>
          <a:prstGeom prst="rect">
            <a:avLst/>
          </a:prstGeom>
        </p:spPr>
      </p:pic>
      <p:sp>
        <p:nvSpPr>
          <p:cNvPr id="11" name="Rounded Rectangular Callout 10"/>
          <p:cNvSpPr/>
          <p:nvPr/>
        </p:nvSpPr>
        <p:spPr bwMode="auto">
          <a:xfrm>
            <a:off x="4103948" y="1469838"/>
            <a:ext cx="4320480" cy="380389"/>
          </a:xfrm>
          <a:prstGeom prst="wedgeRoundRectCallout">
            <a:avLst>
              <a:gd name="adj1" fmla="val -66883"/>
              <a:gd name="adj2" fmla="val 186655"/>
              <a:gd name="adj3" fmla="val 16667"/>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r>
              <a:rPr lang="en-US" sz="1800" smtClean="0">
                <a:latin typeface="Arial" charset="0"/>
              </a:rPr>
              <a:t>… many </a:t>
            </a:r>
            <a:r>
              <a:rPr kumimoji="0" lang="en-US" sz="1800" b="0" i="0" u="none" strike="noStrike" cap="none" normalizeH="0" baseline="0" smtClean="0">
                <a:ln>
                  <a:noFill/>
                </a:ln>
                <a:solidFill>
                  <a:schemeClr val="tx1"/>
                </a:solidFill>
                <a:effectLst/>
                <a:latin typeface="Arial" charset="0"/>
              </a:rPr>
              <a:t>button’s</a:t>
            </a:r>
          </a:p>
        </p:txBody>
      </p:sp>
      <p:sp>
        <p:nvSpPr>
          <p:cNvPr id="13" name="Rounded Rectangular Callout 12"/>
          <p:cNvSpPr/>
          <p:nvPr/>
        </p:nvSpPr>
        <p:spPr bwMode="auto">
          <a:xfrm>
            <a:off x="4103948" y="2677480"/>
            <a:ext cx="4320480" cy="380389"/>
          </a:xfrm>
          <a:prstGeom prst="wedgeRoundRectCallout">
            <a:avLst>
              <a:gd name="adj1" fmla="val -78977"/>
              <a:gd name="adj2" fmla="val 199863"/>
              <a:gd name="adj3" fmla="val 16667"/>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r>
              <a:rPr lang="en-US" sz="1800" smtClean="0">
                <a:latin typeface="Arial" charset="0"/>
              </a:rPr>
              <a:t>One</a:t>
            </a:r>
            <a:r>
              <a:rPr kumimoji="0" lang="en-US" sz="1800" b="0" i="0" u="none" strike="noStrike" cap="none" normalizeH="0" baseline="0" smtClean="0">
                <a:ln>
                  <a:noFill/>
                </a:ln>
                <a:solidFill>
                  <a:schemeClr val="tx1"/>
                </a:solidFill>
                <a:effectLst/>
                <a:latin typeface="Arial" charset="0"/>
              </a:rPr>
              <a:t> button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idx="4294967295"/>
          </p:nvPr>
        </p:nvSpPr>
        <p:spPr>
          <a:xfrm>
            <a:off x="4202114" y="1005417"/>
            <a:ext cx="4941887" cy="2066396"/>
          </a:xfrm>
        </p:spPr>
        <p:txBody>
          <a:bodyPr/>
          <a:lstStyle/>
          <a:p>
            <a:r>
              <a:rPr lang="en-US" smtClean="0"/>
              <a:t>Market Overview</a:t>
            </a:r>
            <a:r>
              <a:rPr lang="en-US" smtClean="0">
                <a:solidFill>
                  <a:srgbClr val="D881F3"/>
                </a:solidFill>
              </a:rPr>
              <a:t/>
            </a:r>
            <a:br>
              <a:rPr lang="en-US" smtClean="0">
                <a:solidFill>
                  <a:srgbClr val="D881F3"/>
                </a:solidFill>
              </a:rPr>
            </a:br>
            <a:r>
              <a:rPr lang="en-US" sz="2800" smtClean="0">
                <a:solidFill>
                  <a:srgbClr val="D881F3"/>
                </a:solidFill>
              </a:rPr>
              <a:t>Applications </a:t>
            </a:r>
            <a:r>
              <a:rPr lang="en-US" sz="2800" dirty="0" smtClean="0">
                <a:solidFill>
                  <a:srgbClr val="D881F3"/>
                </a:solidFill>
              </a:rPr>
              <a:t>Strategy</a:t>
            </a:r>
            <a:r>
              <a:rPr lang="en-US" smtClean="0">
                <a:solidFill>
                  <a:srgbClr val="D881F3"/>
                </a:solidFill>
              </a:rPr>
              <a:t/>
            </a:r>
            <a:br>
              <a:rPr lang="en-US" smtClean="0">
                <a:solidFill>
                  <a:srgbClr val="D881F3"/>
                </a:solidFill>
              </a:rPr>
            </a:br>
            <a:r>
              <a:rPr lang="en-US" smtClean="0">
                <a:solidFill>
                  <a:srgbClr val="D881F3"/>
                </a:solidFill>
              </a:rPr>
              <a:t>SDF </a:t>
            </a:r>
            <a:r>
              <a:rPr lang="en-US" dirty="0" smtClean="0">
                <a:solidFill>
                  <a:srgbClr val="D881F3"/>
                </a:solidFill>
              </a:rPr>
              <a:t>Overview</a:t>
            </a:r>
            <a:r>
              <a:rPr lang="en-US" smtClean="0">
                <a:solidFill>
                  <a:srgbClr val="D881F3"/>
                </a:solidFill>
              </a:rPr>
              <a:t/>
            </a:r>
            <a:br>
              <a:rPr lang="en-US" smtClean="0">
                <a:solidFill>
                  <a:srgbClr val="D881F3"/>
                </a:solidFill>
              </a:rPr>
            </a:br>
            <a:r>
              <a:rPr lang="en-US" smtClean="0">
                <a:solidFill>
                  <a:srgbClr val="D881F3"/>
                </a:solidFill>
              </a:rPr>
              <a:t>Exposure</a:t>
            </a:r>
            <a:br>
              <a:rPr lang="en-US" smtClean="0">
                <a:solidFill>
                  <a:srgbClr val="D881F3"/>
                </a:solidFill>
              </a:rPr>
            </a:br>
            <a:r>
              <a:rPr lang="en-US" smtClean="0">
                <a:solidFill>
                  <a:srgbClr val="D881F3"/>
                </a:solidFill>
              </a:rPr>
              <a:t>	Creatary</a:t>
            </a:r>
            <a:br>
              <a:rPr lang="en-US" smtClean="0">
                <a:solidFill>
                  <a:srgbClr val="D881F3"/>
                </a:solidFill>
              </a:rPr>
            </a:br>
            <a:r>
              <a:rPr lang="en-US" smtClean="0">
                <a:solidFill>
                  <a:srgbClr val="D881F3"/>
                </a:solidFill>
              </a:rPr>
              <a:t>	Smart Lab</a:t>
            </a:r>
            <a:r>
              <a:rPr lang="en-US" dirty="0" smtClean="0"/>
              <a:t/>
            </a:r>
            <a:br>
              <a:rPr lang="en-US" dirty="0" smtClean="0"/>
            </a:br>
            <a:r>
              <a:rPr lang="fi-FI" dirty="0" smtClean="0"/>
              <a:t/>
            </a:r>
            <a:br>
              <a:rPr lang="fi-FI" dirty="0" smtClean="0"/>
            </a:br>
            <a:endParaRPr lang="fi-FI"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71341" y="127405"/>
            <a:ext cx="8633761" cy="1019236"/>
          </a:xfrm>
          <a:prstGeom prst="rect">
            <a:avLst/>
          </a:prstGeom>
          <a:noFill/>
          <a:ln w="9525">
            <a:noFill/>
            <a:miter lim="800000"/>
            <a:headEnd/>
            <a:tailEnd/>
          </a:ln>
        </p:spPr>
        <p:txBody>
          <a:bodyPr lIns="0" tIns="0" rIns="0" bIns="0"/>
          <a:lstStyle/>
          <a:p>
            <a:pPr eaLnBrk="0" hangingPunct="0">
              <a:lnSpc>
                <a:spcPct val="90000"/>
              </a:lnSpc>
              <a:defRPr/>
            </a:pPr>
            <a:r>
              <a:rPr lang="en-US" sz="2000" b="1" kern="0" dirty="0">
                <a:latin typeface="+mj-lt"/>
                <a:ea typeface="+mj-ea"/>
                <a:cs typeface="+mj-cs"/>
              </a:rPr>
              <a:t>There are other people stealing the ‘buttons’ of the CSPs</a:t>
            </a:r>
          </a:p>
        </p:txBody>
      </p:sp>
      <p:sp>
        <p:nvSpPr>
          <p:cNvPr id="7" name="Fußzeilenplatzhalter 6"/>
          <p:cNvSpPr>
            <a:spLocks noGrp="1"/>
          </p:cNvSpPr>
          <p:nvPr>
            <p:ph type="ftr" sz="quarter" idx="4294967295"/>
          </p:nvPr>
        </p:nvSpPr>
        <p:spPr>
          <a:xfrm>
            <a:off x="1" y="5478199"/>
            <a:ext cx="3167063" cy="207698"/>
          </a:xfrm>
          <a:prstGeom prst="rect">
            <a:avLst/>
          </a:prstGeom>
        </p:spPr>
        <p:txBody>
          <a:bodyPr/>
          <a:lstStyle/>
          <a:p>
            <a:r>
              <a:rPr lang="en-US" dirty="0" smtClean="0"/>
              <a:t>   </a:t>
            </a:r>
            <a:endParaRPr lang="en-US" dirty="0"/>
          </a:p>
        </p:txBody>
      </p:sp>
      <p:sp>
        <p:nvSpPr>
          <p:cNvPr id="8" name="Rectangle 7"/>
          <p:cNvSpPr/>
          <p:nvPr/>
        </p:nvSpPr>
        <p:spPr>
          <a:xfrm>
            <a:off x="1007604" y="4597761"/>
            <a:ext cx="7020780" cy="461665"/>
          </a:xfrm>
          <a:prstGeom prst="rect">
            <a:avLst/>
          </a:prstGeom>
        </p:spPr>
        <p:txBody>
          <a:bodyPr wrap="square">
            <a:spAutoFit/>
          </a:bodyPr>
          <a:lstStyle/>
          <a:p>
            <a:r>
              <a:rPr lang="en-US" sz="2400" dirty="0" smtClean="0"/>
              <a:t>Where are the ‘Telco buttons’ for CSPs revenue?</a:t>
            </a:r>
            <a:endParaRPr lang="en-US" sz="2400" dirty="0"/>
          </a:p>
        </p:txBody>
      </p:sp>
      <p:pic>
        <p:nvPicPr>
          <p:cNvPr id="10" name="Picture 9" descr="imagesCAG3KJJN.jpg"/>
          <p:cNvPicPr>
            <a:picLocks noChangeAspect="1"/>
          </p:cNvPicPr>
          <p:nvPr/>
        </p:nvPicPr>
        <p:blipFill>
          <a:blip r:embed="rId3" cstate="print"/>
          <a:stretch>
            <a:fillRect/>
          </a:stretch>
        </p:blipFill>
        <p:spPr>
          <a:xfrm>
            <a:off x="881955" y="1146641"/>
            <a:ext cx="2838534" cy="3089381"/>
          </a:xfrm>
          <a:prstGeom prst="rect">
            <a:avLst/>
          </a:prstGeom>
        </p:spPr>
      </p:pic>
      <p:sp>
        <p:nvSpPr>
          <p:cNvPr id="11" name="Rounded Rectangular Callout 10"/>
          <p:cNvSpPr/>
          <p:nvPr/>
        </p:nvSpPr>
        <p:spPr bwMode="auto">
          <a:xfrm>
            <a:off x="4103948" y="1469838"/>
            <a:ext cx="4320480" cy="380389"/>
          </a:xfrm>
          <a:prstGeom prst="wedgeRoundRectCallout">
            <a:avLst>
              <a:gd name="adj1" fmla="val -66883"/>
              <a:gd name="adj2" fmla="val 186655"/>
              <a:gd name="adj3" fmla="val 16667"/>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r>
              <a:rPr lang="en-US" sz="1800" smtClean="0">
                <a:latin typeface="Arial" charset="0"/>
              </a:rPr>
              <a:t>… many </a:t>
            </a:r>
            <a:r>
              <a:rPr kumimoji="0" lang="en-US" sz="1800" b="0" i="0" u="none" strike="noStrike" cap="none" normalizeH="0" baseline="0" smtClean="0">
                <a:ln>
                  <a:noFill/>
                </a:ln>
                <a:solidFill>
                  <a:schemeClr val="tx1"/>
                </a:solidFill>
                <a:effectLst/>
                <a:latin typeface="Arial" charset="0"/>
              </a:rPr>
              <a:t>button’s</a:t>
            </a:r>
          </a:p>
        </p:txBody>
      </p:sp>
      <p:sp>
        <p:nvSpPr>
          <p:cNvPr id="13" name="Rounded Rectangular Callout 12"/>
          <p:cNvSpPr/>
          <p:nvPr/>
        </p:nvSpPr>
        <p:spPr bwMode="auto">
          <a:xfrm>
            <a:off x="4103948" y="2677480"/>
            <a:ext cx="4320480" cy="380389"/>
          </a:xfrm>
          <a:prstGeom prst="wedgeRoundRectCallout">
            <a:avLst>
              <a:gd name="adj1" fmla="val -78977"/>
              <a:gd name="adj2" fmla="val 199863"/>
              <a:gd name="adj3" fmla="val 16667"/>
            </a:avLst>
          </a:prstGeom>
          <a:solidFill>
            <a:schemeClr val="bg1"/>
          </a:solidFill>
          <a:ln w="19050" cap="flat" cmpd="sng" algn="ctr">
            <a:solidFill>
              <a:schemeClr val="bg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r>
              <a:rPr lang="en-US" sz="1800" smtClean="0">
                <a:latin typeface="Arial" charset="0"/>
              </a:rPr>
              <a:t>One</a:t>
            </a:r>
            <a:r>
              <a:rPr kumimoji="0" lang="en-US" sz="1800" b="0" i="0" u="none" strike="noStrike" cap="none" normalizeH="0" baseline="0" smtClean="0">
                <a:ln>
                  <a:noFill/>
                </a:ln>
                <a:solidFill>
                  <a:schemeClr val="tx1"/>
                </a:solidFill>
                <a:effectLst/>
                <a:latin typeface="Arial" charset="0"/>
              </a:rPr>
              <a:t> button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4"/>
          <p:cNvGrpSpPr>
            <a:grpSpLocks/>
          </p:cNvGrpSpPr>
          <p:nvPr/>
        </p:nvGrpSpPr>
        <p:grpSpPr bwMode="auto">
          <a:xfrm>
            <a:off x="570713" y="3411920"/>
            <a:ext cx="2570096" cy="1348247"/>
            <a:chOff x="226" y="2449"/>
            <a:chExt cx="2154" cy="974"/>
          </a:xfrm>
        </p:grpSpPr>
        <p:sp>
          <p:nvSpPr>
            <p:cNvPr id="1164" name="Line 125"/>
            <p:cNvSpPr>
              <a:spLocks noChangeShapeType="1"/>
            </p:cNvSpPr>
            <p:nvPr/>
          </p:nvSpPr>
          <p:spPr bwMode="auto">
            <a:xfrm>
              <a:off x="226" y="3179"/>
              <a:ext cx="2154" cy="0"/>
            </a:xfrm>
            <a:prstGeom prst="line">
              <a:avLst/>
            </a:prstGeom>
            <a:noFill/>
            <a:ln w="9525">
              <a:solidFill>
                <a:srgbClr val="C0C0C0"/>
              </a:solidFill>
              <a:round/>
              <a:headEnd/>
              <a:tailEnd/>
            </a:ln>
          </p:spPr>
          <p:txBody>
            <a:bodyPr lIns="0" tIns="0"/>
            <a:lstStyle/>
            <a:p>
              <a:endParaRPr lang="de-DE"/>
            </a:p>
          </p:txBody>
        </p:sp>
        <p:sp>
          <p:nvSpPr>
            <p:cNvPr id="1165" name="Line 126"/>
            <p:cNvSpPr>
              <a:spLocks noChangeShapeType="1"/>
            </p:cNvSpPr>
            <p:nvPr/>
          </p:nvSpPr>
          <p:spPr bwMode="auto">
            <a:xfrm>
              <a:off x="226" y="2936"/>
              <a:ext cx="2154" cy="0"/>
            </a:xfrm>
            <a:prstGeom prst="line">
              <a:avLst/>
            </a:prstGeom>
            <a:noFill/>
            <a:ln w="9525">
              <a:solidFill>
                <a:srgbClr val="C0C0C0"/>
              </a:solidFill>
              <a:round/>
              <a:headEnd/>
              <a:tailEnd/>
            </a:ln>
          </p:spPr>
          <p:txBody>
            <a:bodyPr lIns="0" tIns="0"/>
            <a:lstStyle/>
            <a:p>
              <a:endParaRPr lang="de-DE"/>
            </a:p>
          </p:txBody>
        </p:sp>
        <p:sp>
          <p:nvSpPr>
            <p:cNvPr id="1166" name="Line 127"/>
            <p:cNvSpPr>
              <a:spLocks noChangeShapeType="1"/>
            </p:cNvSpPr>
            <p:nvPr/>
          </p:nvSpPr>
          <p:spPr bwMode="auto">
            <a:xfrm>
              <a:off x="226" y="2449"/>
              <a:ext cx="2154" cy="0"/>
            </a:xfrm>
            <a:prstGeom prst="line">
              <a:avLst/>
            </a:prstGeom>
            <a:noFill/>
            <a:ln w="9525">
              <a:solidFill>
                <a:srgbClr val="C0C0C0"/>
              </a:solidFill>
              <a:round/>
              <a:headEnd/>
              <a:tailEnd/>
            </a:ln>
          </p:spPr>
          <p:txBody>
            <a:bodyPr lIns="0" tIns="0"/>
            <a:lstStyle/>
            <a:p>
              <a:endParaRPr lang="de-DE"/>
            </a:p>
          </p:txBody>
        </p:sp>
        <p:sp>
          <p:nvSpPr>
            <p:cNvPr id="1167" name="Line 128"/>
            <p:cNvSpPr>
              <a:spLocks noChangeShapeType="1"/>
            </p:cNvSpPr>
            <p:nvPr/>
          </p:nvSpPr>
          <p:spPr bwMode="auto">
            <a:xfrm>
              <a:off x="226" y="3423"/>
              <a:ext cx="2154" cy="0"/>
            </a:xfrm>
            <a:prstGeom prst="line">
              <a:avLst/>
            </a:prstGeom>
            <a:noFill/>
            <a:ln w="9525">
              <a:solidFill>
                <a:srgbClr val="C0C0C0"/>
              </a:solidFill>
              <a:round/>
              <a:headEnd/>
              <a:tailEnd/>
            </a:ln>
          </p:spPr>
          <p:txBody>
            <a:bodyPr lIns="0" tIns="0"/>
            <a:lstStyle/>
            <a:p>
              <a:endParaRPr lang="de-DE"/>
            </a:p>
          </p:txBody>
        </p:sp>
        <p:sp>
          <p:nvSpPr>
            <p:cNvPr id="1168" name="Line 129"/>
            <p:cNvSpPr>
              <a:spLocks noChangeShapeType="1"/>
            </p:cNvSpPr>
            <p:nvPr/>
          </p:nvSpPr>
          <p:spPr bwMode="auto">
            <a:xfrm>
              <a:off x="226" y="2692"/>
              <a:ext cx="2154" cy="0"/>
            </a:xfrm>
            <a:prstGeom prst="line">
              <a:avLst/>
            </a:prstGeom>
            <a:noFill/>
            <a:ln w="9525">
              <a:solidFill>
                <a:srgbClr val="C0C0C0"/>
              </a:solidFill>
              <a:round/>
              <a:headEnd/>
              <a:tailEnd/>
            </a:ln>
          </p:spPr>
          <p:txBody>
            <a:bodyPr lIns="0" tIns="0"/>
            <a:lstStyle/>
            <a:p>
              <a:endParaRPr lang="de-DE"/>
            </a:p>
          </p:txBody>
        </p:sp>
      </p:grpSp>
      <p:grpSp>
        <p:nvGrpSpPr>
          <p:cNvPr id="3" name="Group 207"/>
          <p:cNvGrpSpPr>
            <a:grpSpLocks/>
          </p:cNvGrpSpPr>
          <p:nvPr/>
        </p:nvGrpSpPr>
        <p:grpSpPr bwMode="auto">
          <a:xfrm>
            <a:off x="2069937" y="3490322"/>
            <a:ext cx="428349" cy="476017"/>
            <a:chOff x="566" y="2607"/>
            <a:chExt cx="680" cy="680"/>
          </a:xfrm>
        </p:grpSpPr>
        <p:grpSp>
          <p:nvGrpSpPr>
            <p:cNvPr id="4" name="Group 208"/>
            <p:cNvGrpSpPr>
              <a:grpSpLocks/>
            </p:cNvGrpSpPr>
            <p:nvPr/>
          </p:nvGrpSpPr>
          <p:grpSpPr bwMode="auto">
            <a:xfrm>
              <a:off x="566" y="2607"/>
              <a:ext cx="680" cy="680"/>
              <a:chOff x="2996" y="711"/>
              <a:chExt cx="295" cy="295"/>
            </a:xfrm>
          </p:grpSpPr>
          <p:sp>
            <p:nvSpPr>
              <p:cNvPr id="1162" name="Oval 209"/>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442" name="Oval 210"/>
              <p:cNvSpPr>
                <a:spLocks noChangeArrowheads="1"/>
              </p:cNvSpPr>
              <p:nvPr/>
            </p:nvSpPr>
            <p:spPr bwMode="auto">
              <a:xfrm rot="2905199">
                <a:off x="3062"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161" name="Rectangle 211"/>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Internet</a:t>
              </a:r>
            </a:p>
          </p:txBody>
        </p:sp>
      </p:grpSp>
      <p:grpSp>
        <p:nvGrpSpPr>
          <p:cNvPr id="5" name="Group 146"/>
          <p:cNvGrpSpPr>
            <a:grpSpLocks/>
          </p:cNvGrpSpPr>
          <p:nvPr/>
        </p:nvGrpSpPr>
        <p:grpSpPr bwMode="auto">
          <a:xfrm>
            <a:off x="5996892" y="1904067"/>
            <a:ext cx="2570096" cy="2856100"/>
            <a:chOff x="3653" y="876"/>
            <a:chExt cx="1592" cy="2187"/>
          </a:xfrm>
        </p:grpSpPr>
        <p:sp>
          <p:nvSpPr>
            <p:cNvPr id="1115" name="Line 147"/>
            <p:cNvSpPr>
              <a:spLocks noChangeShapeType="1"/>
            </p:cNvSpPr>
            <p:nvPr/>
          </p:nvSpPr>
          <p:spPr bwMode="auto">
            <a:xfrm>
              <a:off x="3653" y="3013"/>
              <a:ext cx="1592" cy="0"/>
            </a:xfrm>
            <a:prstGeom prst="line">
              <a:avLst/>
            </a:prstGeom>
            <a:noFill/>
            <a:ln w="9525">
              <a:solidFill>
                <a:srgbClr val="C0C0C0"/>
              </a:solidFill>
              <a:round/>
              <a:headEnd/>
              <a:tailEnd/>
            </a:ln>
          </p:spPr>
          <p:txBody>
            <a:bodyPr lIns="0" tIns="0"/>
            <a:lstStyle/>
            <a:p>
              <a:endParaRPr lang="de-DE"/>
            </a:p>
          </p:txBody>
        </p:sp>
        <p:sp>
          <p:nvSpPr>
            <p:cNvPr id="1116" name="Line 148"/>
            <p:cNvSpPr>
              <a:spLocks noChangeShapeType="1"/>
            </p:cNvSpPr>
            <p:nvPr/>
          </p:nvSpPr>
          <p:spPr bwMode="auto">
            <a:xfrm>
              <a:off x="3653" y="2963"/>
              <a:ext cx="1592" cy="0"/>
            </a:xfrm>
            <a:prstGeom prst="line">
              <a:avLst/>
            </a:prstGeom>
            <a:noFill/>
            <a:ln w="9525">
              <a:solidFill>
                <a:srgbClr val="C0C0C0"/>
              </a:solidFill>
              <a:round/>
              <a:headEnd/>
              <a:tailEnd/>
            </a:ln>
          </p:spPr>
          <p:txBody>
            <a:bodyPr lIns="0" tIns="0"/>
            <a:lstStyle/>
            <a:p>
              <a:endParaRPr lang="de-DE"/>
            </a:p>
          </p:txBody>
        </p:sp>
        <p:sp>
          <p:nvSpPr>
            <p:cNvPr id="1117" name="Line 149"/>
            <p:cNvSpPr>
              <a:spLocks noChangeShapeType="1"/>
            </p:cNvSpPr>
            <p:nvPr/>
          </p:nvSpPr>
          <p:spPr bwMode="auto">
            <a:xfrm>
              <a:off x="3653" y="2864"/>
              <a:ext cx="1592" cy="0"/>
            </a:xfrm>
            <a:prstGeom prst="line">
              <a:avLst/>
            </a:prstGeom>
            <a:noFill/>
            <a:ln w="9525">
              <a:solidFill>
                <a:srgbClr val="C0C0C0"/>
              </a:solidFill>
              <a:round/>
              <a:headEnd/>
              <a:tailEnd/>
            </a:ln>
          </p:spPr>
          <p:txBody>
            <a:bodyPr lIns="0" tIns="0"/>
            <a:lstStyle/>
            <a:p>
              <a:endParaRPr lang="de-DE"/>
            </a:p>
          </p:txBody>
        </p:sp>
        <p:sp>
          <p:nvSpPr>
            <p:cNvPr id="1118" name="Line 150"/>
            <p:cNvSpPr>
              <a:spLocks noChangeShapeType="1"/>
            </p:cNvSpPr>
            <p:nvPr/>
          </p:nvSpPr>
          <p:spPr bwMode="auto">
            <a:xfrm>
              <a:off x="3653" y="3063"/>
              <a:ext cx="1592" cy="0"/>
            </a:xfrm>
            <a:prstGeom prst="line">
              <a:avLst/>
            </a:prstGeom>
            <a:noFill/>
            <a:ln w="9525">
              <a:solidFill>
                <a:srgbClr val="C0C0C0"/>
              </a:solidFill>
              <a:round/>
              <a:headEnd/>
              <a:tailEnd/>
            </a:ln>
          </p:spPr>
          <p:txBody>
            <a:bodyPr lIns="0" tIns="0"/>
            <a:lstStyle/>
            <a:p>
              <a:endParaRPr lang="de-DE"/>
            </a:p>
          </p:txBody>
        </p:sp>
        <p:sp>
          <p:nvSpPr>
            <p:cNvPr id="1119" name="Line 151"/>
            <p:cNvSpPr>
              <a:spLocks noChangeShapeType="1"/>
            </p:cNvSpPr>
            <p:nvPr/>
          </p:nvSpPr>
          <p:spPr bwMode="auto">
            <a:xfrm>
              <a:off x="3653" y="2913"/>
              <a:ext cx="1592" cy="0"/>
            </a:xfrm>
            <a:prstGeom prst="line">
              <a:avLst/>
            </a:prstGeom>
            <a:noFill/>
            <a:ln w="9525">
              <a:solidFill>
                <a:srgbClr val="C0C0C0"/>
              </a:solidFill>
              <a:round/>
              <a:headEnd/>
              <a:tailEnd/>
            </a:ln>
          </p:spPr>
          <p:txBody>
            <a:bodyPr lIns="0" tIns="0"/>
            <a:lstStyle/>
            <a:p>
              <a:endParaRPr lang="de-DE"/>
            </a:p>
          </p:txBody>
        </p:sp>
        <p:sp>
          <p:nvSpPr>
            <p:cNvPr id="1120" name="Line 152"/>
            <p:cNvSpPr>
              <a:spLocks noChangeShapeType="1"/>
            </p:cNvSpPr>
            <p:nvPr/>
          </p:nvSpPr>
          <p:spPr bwMode="auto">
            <a:xfrm>
              <a:off x="3653" y="2764"/>
              <a:ext cx="1592" cy="0"/>
            </a:xfrm>
            <a:prstGeom prst="line">
              <a:avLst/>
            </a:prstGeom>
            <a:noFill/>
            <a:ln w="9525">
              <a:solidFill>
                <a:srgbClr val="C0C0C0"/>
              </a:solidFill>
              <a:round/>
              <a:headEnd/>
              <a:tailEnd/>
            </a:ln>
          </p:spPr>
          <p:txBody>
            <a:bodyPr lIns="0" tIns="0"/>
            <a:lstStyle/>
            <a:p>
              <a:endParaRPr lang="de-DE"/>
            </a:p>
          </p:txBody>
        </p:sp>
        <p:sp>
          <p:nvSpPr>
            <p:cNvPr id="1121" name="Line 153"/>
            <p:cNvSpPr>
              <a:spLocks noChangeShapeType="1"/>
            </p:cNvSpPr>
            <p:nvPr/>
          </p:nvSpPr>
          <p:spPr bwMode="auto">
            <a:xfrm>
              <a:off x="3653" y="2715"/>
              <a:ext cx="1592" cy="0"/>
            </a:xfrm>
            <a:prstGeom prst="line">
              <a:avLst/>
            </a:prstGeom>
            <a:noFill/>
            <a:ln w="9525">
              <a:solidFill>
                <a:srgbClr val="C0C0C0"/>
              </a:solidFill>
              <a:round/>
              <a:headEnd/>
              <a:tailEnd/>
            </a:ln>
          </p:spPr>
          <p:txBody>
            <a:bodyPr lIns="0" tIns="0"/>
            <a:lstStyle/>
            <a:p>
              <a:endParaRPr lang="de-DE"/>
            </a:p>
          </p:txBody>
        </p:sp>
        <p:sp>
          <p:nvSpPr>
            <p:cNvPr id="1122" name="Line 154"/>
            <p:cNvSpPr>
              <a:spLocks noChangeShapeType="1"/>
            </p:cNvSpPr>
            <p:nvPr/>
          </p:nvSpPr>
          <p:spPr bwMode="auto">
            <a:xfrm>
              <a:off x="3653" y="2615"/>
              <a:ext cx="1592" cy="0"/>
            </a:xfrm>
            <a:prstGeom prst="line">
              <a:avLst/>
            </a:prstGeom>
            <a:noFill/>
            <a:ln w="9525">
              <a:solidFill>
                <a:srgbClr val="C0C0C0"/>
              </a:solidFill>
              <a:round/>
              <a:headEnd/>
              <a:tailEnd/>
            </a:ln>
          </p:spPr>
          <p:txBody>
            <a:bodyPr lIns="0" tIns="0"/>
            <a:lstStyle/>
            <a:p>
              <a:endParaRPr lang="de-DE"/>
            </a:p>
          </p:txBody>
        </p:sp>
        <p:sp>
          <p:nvSpPr>
            <p:cNvPr id="1123" name="Line 155"/>
            <p:cNvSpPr>
              <a:spLocks noChangeShapeType="1"/>
            </p:cNvSpPr>
            <p:nvPr/>
          </p:nvSpPr>
          <p:spPr bwMode="auto">
            <a:xfrm>
              <a:off x="3653" y="2814"/>
              <a:ext cx="1592" cy="0"/>
            </a:xfrm>
            <a:prstGeom prst="line">
              <a:avLst/>
            </a:prstGeom>
            <a:noFill/>
            <a:ln w="9525">
              <a:solidFill>
                <a:srgbClr val="C0C0C0"/>
              </a:solidFill>
              <a:round/>
              <a:headEnd/>
              <a:tailEnd/>
            </a:ln>
          </p:spPr>
          <p:txBody>
            <a:bodyPr lIns="0" tIns="0"/>
            <a:lstStyle/>
            <a:p>
              <a:endParaRPr lang="de-DE"/>
            </a:p>
          </p:txBody>
        </p:sp>
        <p:sp>
          <p:nvSpPr>
            <p:cNvPr id="1124" name="Line 156"/>
            <p:cNvSpPr>
              <a:spLocks noChangeShapeType="1"/>
            </p:cNvSpPr>
            <p:nvPr/>
          </p:nvSpPr>
          <p:spPr bwMode="auto">
            <a:xfrm>
              <a:off x="3653" y="2665"/>
              <a:ext cx="1592" cy="0"/>
            </a:xfrm>
            <a:prstGeom prst="line">
              <a:avLst/>
            </a:prstGeom>
            <a:noFill/>
            <a:ln w="9525">
              <a:solidFill>
                <a:srgbClr val="C0C0C0"/>
              </a:solidFill>
              <a:round/>
              <a:headEnd/>
              <a:tailEnd/>
            </a:ln>
          </p:spPr>
          <p:txBody>
            <a:bodyPr lIns="0" tIns="0"/>
            <a:lstStyle/>
            <a:p>
              <a:endParaRPr lang="de-DE"/>
            </a:p>
          </p:txBody>
        </p:sp>
        <p:sp>
          <p:nvSpPr>
            <p:cNvPr id="1125" name="Line 157"/>
            <p:cNvSpPr>
              <a:spLocks noChangeShapeType="1"/>
            </p:cNvSpPr>
            <p:nvPr/>
          </p:nvSpPr>
          <p:spPr bwMode="auto">
            <a:xfrm>
              <a:off x="3653" y="2516"/>
              <a:ext cx="1592" cy="0"/>
            </a:xfrm>
            <a:prstGeom prst="line">
              <a:avLst/>
            </a:prstGeom>
            <a:noFill/>
            <a:ln w="9525">
              <a:solidFill>
                <a:srgbClr val="C0C0C0"/>
              </a:solidFill>
              <a:round/>
              <a:headEnd/>
              <a:tailEnd/>
            </a:ln>
          </p:spPr>
          <p:txBody>
            <a:bodyPr lIns="0" tIns="0"/>
            <a:lstStyle/>
            <a:p>
              <a:endParaRPr lang="de-DE"/>
            </a:p>
          </p:txBody>
        </p:sp>
        <p:sp>
          <p:nvSpPr>
            <p:cNvPr id="1126" name="Line 158"/>
            <p:cNvSpPr>
              <a:spLocks noChangeShapeType="1"/>
            </p:cNvSpPr>
            <p:nvPr/>
          </p:nvSpPr>
          <p:spPr bwMode="auto">
            <a:xfrm>
              <a:off x="3653" y="2466"/>
              <a:ext cx="1592" cy="0"/>
            </a:xfrm>
            <a:prstGeom prst="line">
              <a:avLst/>
            </a:prstGeom>
            <a:noFill/>
            <a:ln w="9525">
              <a:solidFill>
                <a:srgbClr val="C0C0C0"/>
              </a:solidFill>
              <a:round/>
              <a:headEnd/>
              <a:tailEnd/>
            </a:ln>
          </p:spPr>
          <p:txBody>
            <a:bodyPr lIns="0" tIns="0"/>
            <a:lstStyle/>
            <a:p>
              <a:endParaRPr lang="de-DE"/>
            </a:p>
          </p:txBody>
        </p:sp>
        <p:sp>
          <p:nvSpPr>
            <p:cNvPr id="1127" name="Line 159"/>
            <p:cNvSpPr>
              <a:spLocks noChangeShapeType="1"/>
            </p:cNvSpPr>
            <p:nvPr/>
          </p:nvSpPr>
          <p:spPr bwMode="auto">
            <a:xfrm>
              <a:off x="3653" y="2367"/>
              <a:ext cx="1592" cy="0"/>
            </a:xfrm>
            <a:prstGeom prst="line">
              <a:avLst/>
            </a:prstGeom>
            <a:noFill/>
            <a:ln w="9525">
              <a:solidFill>
                <a:srgbClr val="C0C0C0"/>
              </a:solidFill>
              <a:round/>
              <a:headEnd/>
              <a:tailEnd/>
            </a:ln>
          </p:spPr>
          <p:txBody>
            <a:bodyPr lIns="0" tIns="0"/>
            <a:lstStyle/>
            <a:p>
              <a:endParaRPr lang="de-DE"/>
            </a:p>
          </p:txBody>
        </p:sp>
        <p:sp>
          <p:nvSpPr>
            <p:cNvPr id="1128" name="Line 160"/>
            <p:cNvSpPr>
              <a:spLocks noChangeShapeType="1"/>
            </p:cNvSpPr>
            <p:nvPr/>
          </p:nvSpPr>
          <p:spPr bwMode="auto">
            <a:xfrm>
              <a:off x="3653" y="2565"/>
              <a:ext cx="1592" cy="0"/>
            </a:xfrm>
            <a:prstGeom prst="line">
              <a:avLst/>
            </a:prstGeom>
            <a:noFill/>
            <a:ln w="9525">
              <a:solidFill>
                <a:srgbClr val="C0C0C0"/>
              </a:solidFill>
              <a:round/>
              <a:headEnd/>
              <a:tailEnd/>
            </a:ln>
          </p:spPr>
          <p:txBody>
            <a:bodyPr lIns="0" tIns="0"/>
            <a:lstStyle/>
            <a:p>
              <a:endParaRPr lang="de-DE"/>
            </a:p>
          </p:txBody>
        </p:sp>
        <p:sp>
          <p:nvSpPr>
            <p:cNvPr id="1129" name="Line 161"/>
            <p:cNvSpPr>
              <a:spLocks noChangeShapeType="1"/>
            </p:cNvSpPr>
            <p:nvPr/>
          </p:nvSpPr>
          <p:spPr bwMode="auto">
            <a:xfrm>
              <a:off x="3653" y="2416"/>
              <a:ext cx="1592" cy="0"/>
            </a:xfrm>
            <a:prstGeom prst="line">
              <a:avLst/>
            </a:prstGeom>
            <a:noFill/>
            <a:ln w="9525">
              <a:solidFill>
                <a:srgbClr val="C0C0C0"/>
              </a:solidFill>
              <a:round/>
              <a:headEnd/>
              <a:tailEnd/>
            </a:ln>
          </p:spPr>
          <p:txBody>
            <a:bodyPr lIns="0" tIns="0"/>
            <a:lstStyle/>
            <a:p>
              <a:endParaRPr lang="de-DE"/>
            </a:p>
          </p:txBody>
        </p:sp>
        <p:sp>
          <p:nvSpPr>
            <p:cNvPr id="1130" name="Line 162"/>
            <p:cNvSpPr>
              <a:spLocks noChangeShapeType="1"/>
            </p:cNvSpPr>
            <p:nvPr/>
          </p:nvSpPr>
          <p:spPr bwMode="auto">
            <a:xfrm>
              <a:off x="3653" y="2267"/>
              <a:ext cx="1592" cy="0"/>
            </a:xfrm>
            <a:prstGeom prst="line">
              <a:avLst/>
            </a:prstGeom>
            <a:noFill/>
            <a:ln w="9525">
              <a:solidFill>
                <a:srgbClr val="C0C0C0"/>
              </a:solidFill>
              <a:round/>
              <a:headEnd/>
              <a:tailEnd/>
            </a:ln>
          </p:spPr>
          <p:txBody>
            <a:bodyPr lIns="0" tIns="0"/>
            <a:lstStyle/>
            <a:p>
              <a:endParaRPr lang="de-DE"/>
            </a:p>
          </p:txBody>
        </p:sp>
        <p:sp>
          <p:nvSpPr>
            <p:cNvPr id="1131" name="Line 163"/>
            <p:cNvSpPr>
              <a:spLocks noChangeShapeType="1"/>
            </p:cNvSpPr>
            <p:nvPr/>
          </p:nvSpPr>
          <p:spPr bwMode="auto">
            <a:xfrm>
              <a:off x="3653" y="2218"/>
              <a:ext cx="1592" cy="0"/>
            </a:xfrm>
            <a:prstGeom prst="line">
              <a:avLst/>
            </a:prstGeom>
            <a:noFill/>
            <a:ln w="9525">
              <a:solidFill>
                <a:srgbClr val="C0C0C0"/>
              </a:solidFill>
              <a:round/>
              <a:headEnd/>
              <a:tailEnd/>
            </a:ln>
          </p:spPr>
          <p:txBody>
            <a:bodyPr lIns="0" tIns="0"/>
            <a:lstStyle/>
            <a:p>
              <a:endParaRPr lang="de-DE"/>
            </a:p>
          </p:txBody>
        </p:sp>
        <p:sp>
          <p:nvSpPr>
            <p:cNvPr id="1132" name="Line 164"/>
            <p:cNvSpPr>
              <a:spLocks noChangeShapeType="1"/>
            </p:cNvSpPr>
            <p:nvPr/>
          </p:nvSpPr>
          <p:spPr bwMode="auto">
            <a:xfrm>
              <a:off x="3653" y="2118"/>
              <a:ext cx="1592" cy="0"/>
            </a:xfrm>
            <a:prstGeom prst="line">
              <a:avLst/>
            </a:prstGeom>
            <a:noFill/>
            <a:ln w="9525">
              <a:solidFill>
                <a:srgbClr val="C0C0C0"/>
              </a:solidFill>
              <a:round/>
              <a:headEnd/>
              <a:tailEnd/>
            </a:ln>
          </p:spPr>
          <p:txBody>
            <a:bodyPr lIns="0" tIns="0"/>
            <a:lstStyle/>
            <a:p>
              <a:endParaRPr lang="de-DE"/>
            </a:p>
          </p:txBody>
        </p:sp>
        <p:sp>
          <p:nvSpPr>
            <p:cNvPr id="1133" name="Line 165"/>
            <p:cNvSpPr>
              <a:spLocks noChangeShapeType="1"/>
            </p:cNvSpPr>
            <p:nvPr/>
          </p:nvSpPr>
          <p:spPr bwMode="auto">
            <a:xfrm>
              <a:off x="3653" y="2317"/>
              <a:ext cx="1592" cy="0"/>
            </a:xfrm>
            <a:prstGeom prst="line">
              <a:avLst/>
            </a:prstGeom>
            <a:noFill/>
            <a:ln w="9525">
              <a:solidFill>
                <a:srgbClr val="C0C0C0"/>
              </a:solidFill>
              <a:round/>
              <a:headEnd/>
              <a:tailEnd/>
            </a:ln>
          </p:spPr>
          <p:txBody>
            <a:bodyPr lIns="0" tIns="0"/>
            <a:lstStyle/>
            <a:p>
              <a:endParaRPr lang="de-DE"/>
            </a:p>
          </p:txBody>
        </p:sp>
        <p:sp>
          <p:nvSpPr>
            <p:cNvPr id="1134" name="Line 166"/>
            <p:cNvSpPr>
              <a:spLocks noChangeShapeType="1"/>
            </p:cNvSpPr>
            <p:nvPr/>
          </p:nvSpPr>
          <p:spPr bwMode="auto">
            <a:xfrm>
              <a:off x="3653" y="2168"/>
              <a:ext cx="1592" cy="0"/>
            </a:xfrm>
            <a:prstGeom prst="line">
              <a:avLst/>
            </a:prstGeom>
            <a:noFill/>
            <a:ln w="9525">
              <a:solidFill>
                <a:srgbClr val="C0C0C0"/>
              </a:solidFill>
              <a:round/>
              <a:headEnd/>
              <a:tailEnd/>
            </a:ln>
          </p:spPr>
          <p:txBody>
            <a:bodyPr lIns="0" tIns="0"/>
            <a:lstStyle/>
            <a:p>
              <a:endParaRPr lang="de-DE"/>
            </a:p>
          </p:txBody>
        </p:sp>
        <p:sp>
          <p:nvSpPr>
            <p:cNvPr id="1135" name="Line 167"/>
            <p:cNvSpPr>
              <a:spLocks noChangeShapeType="1"/>
            </p:cNvSpPr>
            <p:nvPr/>
          </p:nvSpPr>
          <p:spPr bwMode="auto">
            <a:xfrm>
              <a:off x="3653" y="2019"/>
              <a:ext cx="1592" cy="0"/>
            </a:xfrm>
            <a:prstGeom prst="line">
              <a:avLst/>
            </a:prstGeom>
            <a:noFill/>
            <a:ln w="9525">
              <a:solidFill>
                <a:srgbClr val="C0C0C0"/>
              </a:solidFill>
              <a:round/>
              <a:headEnd/>
              <a:tailEnd/>
            </a:ln>
          </p:spPr>
          <p:txBody>
            <a:bodyPr lIns="0" tIns="0"/>
            <a:lstStyle/>
            <a:p>
              <a:endParaRPr lang="de-DE"/>
            </a:p>
          </p:txBody>
        </p:sp>
        <p:sp>
          <p:nvSpPr>
            <p:cNvPr id="1136" name="Line 168"/>
            <p:cNvSpPr>
              <a:spLocks noChangeShapeType="1"/>
            </p:cNvSpPr>
            <p:nvPr/>
          </p:nvSpPr>
          <p:spPr bwMode="auto">
            <a:xfrm>
              <a:off x="3653" y="1969"/>
              <a:ext cx="1592" cy="0"/>
            </a:xfrm>
            <a:prstGeom prst="line">
              <a:avLst/>
            </a:prstGeom>
            <a:noFill/>
            <a:ln w="9525">
              <a:solidFill>
                <a:srgbClr val="C0C0C0"/>
              </a:solidFill>
              <a:round/>
              <a:headEnd/>
              <a:tailEnd/>
            </a:ln>
          </p:spPr>
          <p:txBody>
            <a:bodyPr lIns="0" tIns="0"/>
            <a:lstStyle/>
            <a:p>
              <a:endParaRPr lang="de-DE"/>
            </a:p>
          </p:txBody>
        </p:sp>
        <p:sp>
          <p:nvSpPr>
            <p:cNvPr id="1137" name="Line 169"/>
            <p:cNvSpPr>
              <a:spLocks noChangeShapeType="1"/>
            </p:cNvSpPr>
            <p:nvPr/>
          </p:nvSpPr>
          <p:spPr bwMode="auto">
            <a:xfrm>
              <a:off x="3653" y="1870"/>
              <a:ext cx="1592" cy="0"/>
            </a:xfrm>
            <a:prstGeom prst="line">
              <a:avLst/>
            </a:prstGeom>
            <a:noFill/>
            <a:ln w="9525">
              <a:solidFill>
                <a:srgbClr val="C0C0C0"/>
              </a:solidFill>
              <a:round/>
              <a:headEnd/>
              <a:tailEnd/>
            </a:ln>
          </p:spPr>
          <p:txBody>
            <a:bodyPr lIns="0" tIns="0"/>
            <a:lstStyle/>
            <a:p>
              <a:endParaRPr lang="de-DE"/>
            </a:p>
          </p:txBody>
        </p:sp>
        <p:sp>
          <p:nvSpPr>
            <p:cNvPr id="1138" name="Line 170"/>
            <p:cNvSpPr>
              <a:spLocks noChangeShapeType="1"/>
            </p:cNvSpPr>
            <p:nvPr/>
          </p:nvSpPr>
          <p:spPr bwMode="auto">
            <a:xfrm>
              <a:off x="3653" y="2068"/>
              <a:ext cx="1592" cy="0"/>
            </a:xfrm>
            <a:prstGeom prst="line">
              <a:avLst/>
            </a:prstGeom>
            <a:noFill/>
            <a:ln w="9525">
              <a:solidFill>
                <a:srgbClr val="C0C0C0"/>
              </a:solidFill>
              <a:round/>
              <a:headEnd/>
              <a:tailEnd/>
            </a:ln>
          </p:spPr>
          <p:txBody>
            <a:bodyPr lIns="0" tIns="0"/>
            <a:lstStyle/>
            <a:p>
              <a:endParaRPr lang="de-DE"/>
            </a:p>
          </p:txBody>
        </p:sp>
        <p:sp>
          <p:nvSpPr>
            <p:cNvPr id="1139" name="Line 171"/>
            <p:cNvSpPr>
              <a:spLocks noChangeShapeType="1"/>
            </p:cNvSpPr>
            <p:nvPr/>
          </p:nvSpPr>
          <p:spPr bwMode="auto">
            <a:xfrm>
              <a:off x="3653" y="1919"/>
              <a:ext cx="1592" cy="0"/>
            </a:xfrm>
            <a:prstGeom prst="line">
              <a:avLst/>
            </a:prstGeom>
            <a:noFill/>
            <a:ln w="9525">
              <a:solidFill>
                <a:srgbClr val="C0C0C0"/>
              </a:solidFill>
              <a:round/>
              <a:headEnd/>
              <a:tailEnd/>
            </a:ln>
          </p:spPr>
          <p:txBody>
            <a:bodyPr lIns="0" tIns="0"/>
            <a:lstStyle/>
            <a:p>
              <a:endParaRPr lang="de-DE"/>
            </a:p>
          </p:txBody>
        </p:sp>
        <p:sp>
          <p:nvSpPr>
            <p:cNvPr id="1140" name="Line 172"/>
            <p:cNvSpPr>
              <a:spLocks noChangeShapeType="1"/>
            </p:cNvSpPr>
            <p:nvPr/>
          </p:nvSpPr>
          <p:spPr bwMode="auto">
            <a:xfrm>
              <a:off x="3653" y="1770"/>
              <a:ext cx="1592" cy="0"/>
            </a:xfrm>
            <a:prstGeom prst="line">
              <a:avLst/>
            </a:prstGeom>
            <a:noFill/>
            <a:ln w="9525">
              <a:solidFill>
                <a:srgbClr val="C0C0C0"/>
              </a:solidFill>
              <a:round/>
              <a:headEnd/>
              <a:tailEnd/>
            </a:ln>
          </p:spPr>
          <p:txBody>
            <a:bodyPr lIns="0" tIns="0"/>
            <a:lstStyle/>
            <a:p>
              <a:endParaRPr lang="de-DE"/>
            </a:p>
          </p:txBody>
        </p:sp>
        <p:sp>
          <p:nvSpPr>
            <p:cNvPr id="1141" name="Line 173"/>
            <p:cNvSpPr>
              <a:spLocks noChangeShapeType="1"/>
            </p:cNvSpPr>
            <p:nvPr/>
          </p:nvSpPr>
          <p:spPr bwMode="auto">
            <a:xfrm>
              <a:off x="3653" y="1720"/>
              <a:ext cx="1592" cy="0"/>
            </a:xfrm>
            <a:prstGeom prst="line">
              <a:avLst/>
            </a:prstGeom>
            <a:noFill/>
            <a:ln w="9525">
              <a:solidFill>
                <a:srgbClr val="C0C0C0"/>
              </a:solidFill>
              <a:round/>
              <a:headEnd/>
              <a:tailEnd/>
            </a:ln>
          </p:spPr>
          <p:txBody>
            <a:bodyPr lIns="0" tIns="0"/>
            <a:lstStyle/>
            <a:p>
              <a:endParaRPr lang="de-DE"/>
            </a:p>
          </p:txBody>
        </p:sp>
        <p:sp>
          <p:nvSpPr>
            <p:cNvPr id="1142" name="Line 174"/>
            <p:cNvSpPr>
              <a:spLocks noChangeShapeType="1"/>
            </p:cNvSpPr>
            <p:nvPr/>
          </p:nvSpPr>
          <p:spPr bwMode="auto">
            <a:xfrm>
              <a:off x="3653" y="1621"/>
              <a:ext cx="1592" cy="0"/>
            </a:xfrm>
            <a:prstGeom prst="line">
              <a:avLst/>
            </a:prstGeom>
            <a:noFill/>
            <a:ln w="9525">
              <a:solidFill>
                <a:srgbClr val="C0C0C0"/>
              </a:solidFill>
              <a:round/>
              <a:headEnd/>
              <a:tailEnd/>
            </a:ln>
          </p:spPr>
          <p:txBody>
            <a:bodyPr lIns="0" tIns="0"/>
            <a:lstStyle/>
            <a:p>
              <a:endParaRPr lang="de-DE"/>
            </a:p>
          </p:txBody>
        </p:sp>
        <p:sp>
          <p:nvSpPr>
            <p:cNvPr id="1143" name="Line 175"/>
            <p:cNvSpPr>
              <a:spLocks noChangeShapeType="1"/>
            </p:cNvSpPr>
            <p:nvPr/>
          </p:nvSpPr>
          <p:spPr bwMode="auto">
            <a:xfrm>
              <a:off x="3653" y="1820"/>
              <a:ext cx="1592" cy="0"/>
            </a:xfrm>
            <a:prstGeom prst="line">
              <a:avLst/>
            </a:prstGeom>
            <a:noFill/>
            <a:ln w="9525">
              <a:solidFill>
                <a:srgbClr val="C0C0C0"/>
              </a:solidFill>
              <a:round/>
              <a:headEnd/>
              <a:tailEnd/>
            </a:ln>
          </p:spPr>
          <p:txBody>
            <a:bodyPr lIns="0" tIns="0"/>
            <a:lstStyle/>
            <a:p>
              <a:endParaRPr lang="de-DE"/>
            </a:p>
          </p:txBody>
        </p:sp>
        <p:sp>
          <p:nvSpPr>
            <p:cNvPr id="1144" name="Line 176"/>
            <p:cNvSpPr>
              <a:spLocks noChangeShapeType="1"/>
            </p:cNvSpPr>
            <p:nvPr/>
          </p:nvSpPr>
          <p:spPr bwMode="auto">
            <a:xfrm>
              <a:off x="3653" y="1671"/>
              <a:ext cx="1592" cy="0"/>
            </a:xfrm>
            <a:prstGeom prst="line">
              <a:avLst/>
            </a:prstGeom>
            <a:noFill/>
            <a:ln w="9525">
              <a:solidFill>
                <a:srgbClr val="C0C0C0"/>
              </a:solidFill>
              <a:round/>
              <a:headEnd/>
              <a:tailEnd/>
            </a:ln>
          </p:spPr>
          <p:txBody>
            <a:bodyPr lIns="0" tIns="0"/>
            <a:lstStyle/>
            <a:p>
              <a:endParaRPr lang="de-DE"/>
            </a:p>
          </p:txBody>
        </p:sp>
        <p:sp>
          <p:nvSpPr>
            <p:cNvPr id="1145" name="Line 177"/>
            <p:cNvSpPr>
              <a:spLocks noChangeShapeType="1"/>
            </p:cNvSpPr>
            <p:nvPr/>
          </p:nvSpPr>
          <p:spPr bwMode="auto">
            <a:xfrm>
              <a:off x="3653" y="1522"/>
              <a:ext cx="1592" cy="0"/>
            </a:xfrm>
            <a:prstGeom prst="line">
              <a:avLst/>
            </a:prstGeom>
            <a:noFill/>
            <a:ln w="9525">
              <a:solidFill>
                <a:srgbClr val="C0C0C0"/>
              </a:solidFill>
              <a:round/>
              <a:headEnd/>
              <a:tailEnd/>
            </a:ln>
          </p:spPr>
          <p:txBody>
            <a:bodyPr lIns="0" tIns="0"/>
            <a:lstStyle/>
            <a:p>
              <a:endParaRPr lang="de-DE"/>
            </a:p>
          </p:txBody>
        </p:sp>
        <p:sp>
          <p:nvSpPr>
            <p:cNvPr id="1146" name="Line 178"/>
            <p:cNvSpPr>
              <a:spLocks noChangeShapeType="1"/>
            </p:cNvSpPr>
            <p:nvPr/>
          </p:nvSpPr>
          <p:spPr bwMode="auto">
            <a:xfrm>
              <a:off x="3653" y="1472"/>
              <a:ext cx="1592" cy="0"/>
            </a:xfrm>
            <a:prstGeom prst="line">
              <a:avLst/>
            </a:prstGeom>
            <a:noFill/>
            <a:ln w="9525">
              <a:solidFill>
                <a:srgbClr val="C0C0C0"/>
              </a:solidFill>
              <a:round/>
              <a:headEnd/>
              <a:tailEnd/>
            </a:ln>
          </p:spPr>
          <p:txBody>
            <a:bodyPr lIns="0" tIns="0"/>
            <a:lstStyle/>
            <a:p>
              <a:endParaRPr lang="de-DE"/>
            </a:p>
          </p:txBody>
        </p:sp>
        <p:sp>
          <p:nvSpPr>
            <p:cNvPr id="1147" name="Line 179"/>
            <p:cNvSpPr>
              <a:spLocks noChangeShapeType="1"/>
            </p:cNvSpPr>
            <p:nvPr/>
          </p:nvSpPr>
          <p:spPr bwMode="auto">
            <a:xfrm>
              <a:off x="3653" y="1373"/>
              <a:ext cx="1592" cy="0"/>
            </a:xfrm>
            <a:prstGeom prst="line">
              <a:avLst/>
            </a:prstGeom>
            <a:noFill/>
            <a:ln w="9525">
              <a:solidFill>
                <a:srgbClr val="C0C0C0"/>
              </a:solidFill>
              <a:round/>
              <a:headEnd/>
              <a:tailEnd/>
            </a:ln>
          </p:spPr>
          <p:txBody>
            <a:bodyPr lIns="0" tIns="0"/>
            <a:lstStyle/>
            <a:p>
              <a:endParaRPr lang="de-DE"/>
            </a:p>
          </p:txBody>
        </p:sp>
        <p:sp>
          <p:nvSpPr>
            <p:cNvPr id="1148" name="Line 180"/>
            <p:cNvSpPr>
              <a:spLocks noChangeShapeType="1"/>
            </p:cNvSpPr>
            <p:nvPr/>
          </p:nvSpPr>
          <p:spPr bwMode="auto">
            <a:xfrm>
              <a:off x="3653" y="1571"/>
              <a:ext cx="1592" cy="0"/>
            </a:xfrm>
            <a:prstGeom prst="line">
              <a:avLst/>
            </a:prstGeom>
            <a:noFill/>
            <a:ln w="9525">
              <a:solidFill>
                <a:srgbClr val="C0C0C0"/>
              </a:solidFill>
              <a:round/>
              <a:headEnd/>
              <a:tailEnd/>
            </a:ln>
          </p:spPr>
          <p:txBody>
            <a:bodyPr lIns="0" tIns="0"/>
            <a:lstStyle/>
            <a:p>
              <a:endParaRPr lang="de-DE"/>
            </a:p>
          </p:txBody>
        </p:sp>
        <p:sp>
          <p:nvSpPr>
            <p:cNvPr id="1149" name="Line 181"/>
            <p:cNvSpPr>
              <a:spLocks noChangeShapeType="1"/>
            </p:cNvSpPr>
            <p:nvPr/>
          </p:nvSpPr>
          <p:spPr bwMode="auto">
            <a:xfrm>
              <a:off x="3653" y="1422"/>
              <a:ext cx="1592" cy="0"/>
            </a:xfrm>
            <a:prstGeom prst="line">
              <a:avLst/>
            </a:prstGeom>
            <a:noFill/>
            <a:ln w="9525">
              <a:solidFill>
                <a:srgbClr val="C0C0C0"/>
              </a:solidFill>
              <a:round/>
              <a:headEnd/>
              <a:tailEnd/>
            </a:ln>
          </p:spPr>
          <p:txBody>
            <a:bodyPr lIns="0" tIns="0"/>
            <a:lstStyle/>
            <a:p>
              <a:endParaRPr lang="de-DE"/>
            </a:p>
          </p:txBody>
        </p:sp>
        <p:sp>
          <p:nvSpPr>
            <p:cNvPr id="1150" name="Line 182"/>
            <p:cNvSpPr>
              <a:spLocks noChangeShapeType="1"/>
            </p:cNvSpPr>
            <p:nvPr/>
          </p:nvSpPr>
          <p:spPr bwMode="auto">
            <a:xfrm>
              <a:off x="3653" y="1273"/>
              <a:ext cx="1592" cy="0"/>
            </a:xfrm>
            <a:prstGeom prst="line">
              <a:avLst/>
            </a:prstGeom>
            <a:noFill/>
            <a:ln w="9525">
              <a:solidFill>
                <a:srgbClr val="C0C0C0"/>
              </a:solidFill>
              <a:round/>
              <a:headEnd/>
              <a:tailEnd/>
            </a:ln>
          </p:spPr>
          <p:txBody>
            <a:bodyPr lIns="0" tIns="0"/>
            <a:lstStyle/>
            <a:p>
              <a:endParaRPr lang="de-DE"/>
            </a:p>
          </p:txBody>
        </p:sp>
        <p:sp>
          <p:nvSpPr>
            <p:cNvPr id="1151" name="Line 183"/>
            <p:cNvSpPr>
              <a:spLocks noChangeShapeType="1"/>
            </p:cNvSpPr>
            <p:nvPr/>
          </p:nvSpPr>
          <p:spPr bwMode="auto">
            <a:xfrm>
              <a:off x="3653" y="1223"/>
              <a:ext cx="1592" cy="0"/>
            </a:xfrm>
            <a:prstGeom prst="line">
              <a:avLst/>
            </a:prstGeom>
            <a:noFill/>
            <a:ln w="9525">
              <a:solidFill>
                <a:srgbClr val="C0C0C0"/>
              </a:solidFill>
              <a:round/>
              <a:headEnd/>
              <a:tailEnd/>
            </a:ln>
          </p:spPr>
          <p:txBody>
            <a:bodyPr lIns="0" tIns="0"/>
            <a:lstStyle/>
            <a:p>
              <a:endParaRPr lang="de-DE"/>
            </a:p>
          </p:txBody>
        </p:sp>
        <p:sp>
          <p:nvSpPr>
            <p:cNvPr id="1152" name="Line 184"/>
            <p:cNvSpPr>
              <a:spLocks noChangeShapeType="1"/>
            </p:cNvSpPr>
            <p:nvPr/>
          </p:nvSpPr>
          <p:spPr bwMode="auto">
            <a:xfrm>
              <a:off x="3653" y="1124"/>
              <a:ext cx="1592" cy="0"/>
            </a:xfrm>
            <a:prstGeom prst="line">
              <a:avLst/>
            </a:prstGeom>
            <a:noFill/>
            <a:ln w="9525">
              <a:solidFill>
                <a:srgbClr val="C0C0C0"/>
              </a:solidFill>
              <a:round/>
              <a:headEnd/>
              <a:tailEnd/>
            </a:ln>
          </p:spPr>
          <p:txBody>
            <a:bodyPr lIns="0" tIns="0"/>
            <a:lstStyle/>
            <a:p>
              <a:endParaRPr lang="de-DE"/>
            </a:p>
          </p:txBody>
        </p:sp>
        <p:sp>
          <p:nvSpPr>
            <p:cNvPr id="1153" name="Line 185"/>
            <p:cNvSpPr>
              <a:spLocks noChangeShapeType="1"/>
            </p:cNvSpPr>
            <p:nvPr/>
          </p:nvSpPr>
          <p:spPr bwMode="auto">
            <a:xfrm>
              <a:off x="3653" y="1323"/>
              <a:ext cx="1592" cy="0"/>
            </a:xfrm>
            <a:prstGeom prst="line">
              <a:avLst/>
            </a:prstGeom>
            <a:noFill/>
            <a:ln w="9525">
              <a:solidFill>
                <a:srgbClr val="C0C0C0"/>
              </a:solidFill>
              <a:round/>
              <a:headEnd/>
              <a:tailEnd/>
            </a:ln>
          </p:spPr>
          <p:txBody>
            <a:bodyPr lIns="0" tIns="0"/>
            <a:lstStyle/>
            <a:p>
              <a:endParaRPr lang="de-DE"/>
            </a:p>
          </p:txBody>
        </p:sp>
        <p:sp>
          <p:nvSpPr>
            <p:cNvPr id="1154" name="Line 186"/>
            <p:cNvSpPr>
              <a:spLocks noChangeShapeType="1"/>
            </p:cNvSpPr>
            <p:nvPr/>
          </p:nvSpPr>
          <p:spPr bwMode="auto">
            <a:xfrm>
              <a:off x="3653" y="1174"/>
              <a:ext cx="1592" cy="0"/>
            </a:xfrm>
            <a:prstGeom prst="line">
              <a:avLst/>
            </a:prstGeom>
            <a:noFill/>
            <a:ln w="9525">
              <a:solidFill>
                <a:srgbClr val="C0C0C0"/>
              </a:solidFill>
              <a:round/>
              <a:headEnd/>
              <a:tailEnd/>
            </a:ln>
          </p:spPr>
          <p:txBody>
            <a:bodyPr lIns="0" tIns="0"/>
            <a:lstStyle/>
            <a:p>
              <a:endParaRPr lang="de-DE"/>
            </a:p>
          </p:txBody>
        </p:sp>
        <p:sp>
          <p:nvSpPr>
            <p:cNvPr id="1155" name="Line 187"/>
            <p:cNvSpPr>
              <a:spLocks noChangeShapeType="1"/>
            </p:cNvSpPr>
            <p:nvPr/>
          </p:nvSpPr>
          <p:spPr bwMode="auto">
            <a:xfrm>
              <a:off x="3653" y="1025"/>
              <a:ext cx="1592" cy="0"/>
            </a:xfrm>
            <a:prstGeom prst="line">
              <a:avLst/>
            </a:prstGeom>
            <a:noFill/>
            <a:ln w="9525">
              <a:solidFill>
                <a:srgbClr val="C0C0C0"/>
              </a:solidFill>
              <a:round/>
              <a:headEnd/>
              <a:tailEnd/>
            </a:ln>
          </p:spPr>
          <p:txBody>
            <a:bodyPr lIns="0" tIns="0"/>
            <a:lstStyle/>
            <a:p>
              <a:endParaRPr lang="de-DE"/>
            </a:p>
          </p:txBody>
        </p:sp>
        <p:sp>
          <p:nvSpPr>
            <p:cNvPr id="1156" name="Line 188"/>
            <p:cNvSpPr>
              <a:spLocks noChangeShapeType="1"/>
            </p:cNvSpPr>
            <p:nvPr/>
          </p:nvSpPr>
          <p:spPr bwMode="auto">
            <a:xfrm>
              <a:off x="3653" y="975"/>
              <a:ext cx="1592" cy="0"/>
            </a:xfrm>
            <a:prstGeom prst="line">
              <a:avLst/>
            </a:prstGeom>
            <a:noFill/>
            <a:ln w="9525">
              <a:solidFill>
                <a:srgbClr val="C0C0C0"/>
              </a:solidFill>
              <a:round/>
              <a:headEnd/>
              <a:tailEnd/>
            </a:ln>
          </p:spPr>
          <p:txBody>
            <a:bodyPr lIns="0" tIns="0"/>
            <a:lstStyle/>
            <a:p>
              <a:endParaRPr lang="de-DE"/>
            </a:p>
          </p:txBody>
        </p:sp>
        <p:sp>
          <p:nvSpPr>
            <p:cNvPr id="1157" name="Line 189"/>
            <p:cNvSpPr>
              <a:spLocks noChangeShapeType="1"/>
            </p:cNvSpPr>
            <p:nvPr/>
          </p:nvSpPr>
          <p:spPr bwMode="auto">
            <a:xfrm>
              <a:off x="3653" y="876"/>
              <a:ext cx="1592" cy="0"/>
            </a:xfrm>
            <a:prstGeom prst="line">
              <a:avLst/>
            </a:prstGeom>
            <a:noFill/>
            <a:ln w="9525">
              <a:solidFill>
                <a:srgbClr val="C0C0C0"/>
              </a:solidFill>
              <a:round/>
              <a:headEnd/>
              <a:tailEnd/>
            </a:ln>
          </p:spPr>
          <p:txBody>
            <a:bodyPr lIns="0" tIns="0"/>
            <a:lstStyle/>
            <a:p>
              <a:endParaRPr lang="de-DE"/>
            </a:p>
          </p:txBody>
        </p:sp>
        <p:sp>
          <p:nvSpPr>
            <p:cNvPr id="1158" name="Line 190"/>
            <p:cNvSpPr>
              <a:spLocks noChangeShapeType="1"/>
            </p:cNvSpPr>
            <p:nvPr/>
          </p:nvSpPr>
          <p:spPr bwMode="auto">
            <a:xfrm>
              <a:off x="3653" y="1074"/>
              <a:ext cx="1592" cy="0"/>
            </a:xfrm>
            <a:prstGeom prst="line">
              <a:avLst/>
            </a:prstGeom>
            <a:noFill/>
            <a:ln w="9525">
              <a:solidFill>
                <a:srgbClr val="C0C0C0"/>
              </a:solidFill>
              <a:round/>
              <a:headEnd/>
              <a:tailEnd/>
            </a:ln>
          </p:spPr>
          <p:txBody>
            <a:bodyPr lIns="0" tIns="0"/>
            <a:lstStyle/>
            <a:p>
              <a:endParaRPr lang="de-DE"/>
            </a:p>
          </p:txBody>
        </p:sp>
        <p:sp>
          <p:nvSpPr>
            <p:cNvPr id="1159" name="Line 191"/>
            <p:cNvSpPr>
              <a:spLocks noChangeShapeType="1"/>
            </p:cNvSpPr>
            <p:nvPr/>
          </p:nvSpPr>
          <p:spPr bwMode="auto">
            <a:xfrm>
              <a:off x="3653" y="925"/>
              <a:ext cx="1592" cy="0"/>
            </a:xfrm>
            <a:prstGeom prst="line">
              <a:avLst/>
            </a:prstGeom>
            <a:noFill/>
            <a:ln w="9525">
              <a:solidFill>
                <a:srgbClr val="C0C0C0"/>
              </a:solidFill>
              <a:round/>
              <a:headEnd/>
              <a:tailEnd/>
            </a:ln>
          </p:spPr>
          <p:txBody>
            <a:bodyPr lIns="0" tIns="0"/>
            <a:lstStyle/>
            <a:p>
              <a:endParaRPr lang="de-DE"/>
            </a:p>
          </p:txBody>
        </p:sp>
      </p:grpSp>
      <p:grpSp>
        <p:nvGrpSpPr>
          <p:cNvPr id="6" name="Group 202"/>
          <p:cNvGrpSpPr>
            <a:grpSpLocks/>
          </p:cNvGrpSpPr>
          <p:nvPr/>
        </p:nvGrpSpPr>
        <p:grpSpPr bwMode="auto">
          <a:xfrm>
            <a:off x="7996277" y="4680365"/>
            <a:ext cx="142363" cy="158205"/>
            <a:chOff x="566" y="2607"/>
            <a:chExt cx="680" cy="680"/>
          </a:xfrm>
        </p:grpSpPr>
        <p:grpSp>
          <p:nvGrpSpPr>
            <p:cNvPr id="7" name="Group 203"/>
            <p:cNvGrpSpPr>
              <a:grpSpLocks/>
            </p:cNvGrpSpPr>
            <p:nvPr/>
          </p:nvGrpSpPr>
          <p:grpSpPr bwMode="auto">
            <a:xfrm>
              <a:off x="566" y="2607"/>
              <a:ext cx="680" cy="680"/>
              <a:chOff x="2996" y="711"/>
              <a:chExt cx="295" cy="295"/>
            </a:xfrm>
          </p:grpSpPr>
          <p:sp>
            <p:nvSpPr>
              <p:cNvPr id="1113" name="Oval 204"/>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437" name="Oval 205"/>
              <p:cNvSpPr>
                <a:spLocks noChangeArrowheads="1"/>
              </p:cNvSpPr>
              <p:nvPr/>
            </p:nvSpPr>
            <p:spPr bwMode="auto">
              <a:xfrm rot="2905199">
                <a:off x="3063"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112" name="Rectangle 206"/>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Virtual</a:t>
              </a:r>
            </a:p>
            <a:p>
              <a:pPr algn="ctr">
                <a:lnSpc>
                  <a:spcPct val="90000"/>
                </a:lnSpc>
              </a:pPr>
              <a:r>
                <a:rPr lang="en-US" sz="1100"/>
                <a:t>Worlds</a:t>
              </a:r>
            </a:p>
          </p:txBody>
        </p:sp>
      </p:grpSp>
      <p:grpSp>
        <p:nvGrpSpPr>
          <p:cNvPr id="8" name="Group 197"/>
          <p:cNvGrpSpPr>
            <a:grpSpLocks/>
          </p:cNvGrpSpPr>
          <p:nvPr/>
        </p:nvGrpSpPr>
        <p:grpSpPr bwMode="auto">
          <a:xfrm>
            <a:off x="7425564" y="4601962"/>
            <a:ext cx="214175" cy="238008"/>
            <a:chOff x="566" y="2607"/>
            <a:chExt cx="680" cy="680"/>
          </a:xfrm>
        </p:grpSpPr>
        <p:grpSp>
          <p:nvGrpSpPr>
            <p:cNvPr id="9" name="Group 198"/>
            <p:cNvGrpSpPr>
              <a:grpSpLocks/>
            </p:cNvGrpSpPr>
            <p:nvPr/>
          </p:nvGrpSpPr>
          <p:grpSpPr bwMode="auto">
            <a:xfrm>
              <a:off x="566" y="2607"/>
              <a:ext cx="680" cy="680"/>
              <a:chOff x="2996" y="711"/>
              <a:chExt cx="295" cy="295"/>
            </a:xfrm>
          </p:grpSpPr>
          <p:sp>
            <p:nvSpPr>
              <p:cNvPr id="1109" name="Oval 199"/>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432" name="Oval 200"/>
              <p:cNvSpPr>
                <a:spLocks noChangeArrowheads="1"/>
              </p:cNvSpPr>
              <p:nvPr/>
            </p:nvSpPr>
            <p:spPr bwMode="auto">
              <a:xfrm rot="2905199">
                <a:off x="3065" y="726"/>
                <a:ext cx="213"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108" name="Rectangle 201"/>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Games</a:t>
              </a:r>
            </a:p>
          </p:txBody>
        </p:sp>
      </p:grpSp>
      <p:grpSp>
        <p:nvGrpSpPr>
          <p:cNvPr id="10" name="Group 192"/>
          <p:cNvGrpSpPr>
            <a:grpSpLocks/>
          </p:cNvGrpSpPr>
          <p:nvPr/>
        </p:nvGrpSpPr>
        <p:grpSpPr bwMode="auto">
          <a:xfrm>
            <a:off x="6853592" y="4522158"/>
            <a:ext cx="285987" cy="317812"/>
            <a:chOff x="566" y="2607"/>
            <a:chExt cx="680" cy="680"/>
          </a:xfrm>
        </p:grpSpPr>
        <p:grpSp>
          <p:nvGrpSpPr>
            <p:cNvPr id="11" name="Group 193"/>
            <p:cNvGrpSpPr>
              <a:grpSpLocks/>
            </p:cNvGrpSpPr>
            <p:nvPr/>
          </p:nvGrpSpPr>
          <p:grpSpPr bwMode="auto">
            <a:xfrm>
              <a:off x="566" y="2607"/>
              <a:ext cx="680" cy="680"/>
              <a:chOff x="2996" y="711"/>
              <a:chExt cx="295" cy="295"/>
            </a:xfrm>
          </p:grpSpPr>
          <p:sp>
            <p:nvSpPr>
              <p:cNvPr id="1105" name="Oval 194"/>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427" name="Oval 195"/>
              <p:cNvSpPr>
                <a:spLocks noChangeArrowheads="1"/>
              </p:cNvSpPr>
              <p:nvPr/>
            </p:nvSpPr>
            <p:spPr bwMode="auto">
              <a:xfrm rot="2905199">
                <a:off x="3064"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104" name="Rectangle 196"/>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Web2.0</a:t>
              </a:r>
            </a:p>
          </p:txBody>
        </p:sp>
      </p:grpSp>
      <p:grpSp>
        <p:nvGrpSpPr>
          <p:cNvPr id="12" name="Group 130"/>
          <p:cNvGrpSpPr>
            <a:grpSpLocks/>
          </p:cNvGrpSpPr>
          <p:nvPr/>
        </p:nvGrpSpPr>
        <p:grpSpPr bwMode="auto">
          <a:xfrm>
            <a:off x="3284433" y="2380084"/>
            <a:ext cx="2570096" cy="2380083"/>
            <a:chOff x="2493" y="1700"/>
            <a:chExt cx="2154" cy="1702"/>
          </a:xfrm>
        </p:grpSpPr>
        <p:sp>
          <p:nvSpPr>
            <p:cNvPr id="1088" name="Line 131"/>
            <p:cNvSpPr>
              <a:spLocks noChangeShapeType="1"/>
            </p:cNvSpPr>
            <p:nvPr/>
          </p:nvSpPr>
          <p:spPr bwMode="auto">
            <a:xfrm>
              <a:off x="2493" y="3280"/>
              <a:ext cx="2154" cy="0"/>
            </a:xfrm>
            <a:prstGeom prst="line">
              <a:avLst/>
            </a:prstGeom>
            <a:noFill/>
            <a:ln w="9525">
              <a:solidFill>
                <a:srgbClr val="C0C0C0"/>
              </a:solidFill>
              <a:round/>
              <a:headEnd/>
              <a:tailEnd/>
            </a:ln>
          </p:spPr>
          <p:txBody>
            <a:bodyPr lIns="0" tIns="0"/>
            <a:lstStyle/>
            <a:p>
              <a:endParaRPr lang="de-DE"/>
            </a:p>
          </p:txBody>
        </p:sp>
        <p:sp>
          <p:nvSpPr>
            <p:cNvPr id="1089" name="Line 132"/>
            <p:cNvSpPr>
              <a:spLocks noChangeShapeType="1"/>
            </p:cNvSpPr>
            <p:nvPr/>
          </p:nvSpPr>
          <p:spPr bwMode="auto">
            <a:xfrm>
              <a:off x="2493" y="3158"/>
              <a:ext cx="2154" cy="0"/>
            </a:xfrm>
            <a:prstGeom prst="line">
              <a:avLst/>
            </a:prstGeom>
            <a:noFill/>
            <a:ln w="9525">
              <a:solidFill>
                <a:srgbClr val="C0C0C0"/>
              </a:solidFill>
              <a:round/>
              <a:headEnd/>
              <a:tailEnd/>
            </a:ln>
          </p:spPr>
          <p:txBody>
            <a:bodyPr lIns="0" tIns="0"/>
            <a:lstStyle/>
            <a:p>
              <a:endParaRPr lang="de-DE"/>
            </a:p>
          </p:txBody>
        </p:sp>
        <p:sp>
          <p:nvSpPr>
            <p:cNvPr id="1090" name="Line 133"/>
            <p:cNvSpPr>
              <a:spLocks noChangeShapeType="1"/>
            </p:cNvSpPr>
            <p:nvPr/>
          </p:nvSpPr>
          <p:spPr bwMode="auto">
            <a:xfrm>
              <a:off x="2493" y="2915"/>
              <a:ext cx="2154" cy="0"/>
            </a:xfrm>
            <a:prstGeom prst="line">
              <a:avLst/>
            </a:prstGeom>
            <a:noFill/>
            <a:ln w="9525">
              <a:solidFill>
                <a:srgbClr val="C0C0C0"/>
              </a:solidFill>
              <a:round/>
              <a:headEnd/>
              <a:tailEnd/>
            </a:ln>
          </p:spPr>
          <p:txBody>
            <a:bodyPr lIns="0" tIns="0"/>
            <a:lstStyle/>
            <a:p>
              <a:endParaRPr lang="de-DE"/>
            </a:p>
          </p:txBody>
        </p:sp>
        <p:sp>
          <p:nvSpPr>
            <p:cNvPr id="1091" name="Line 134"/>
            <p:cNvSpPr>
              <a:spLocks noChangeShapeType="1"/>
            </p:cNvSpPr>
            <p:nvPr/>
          </p:nvSpPr>
          <p:spPr bwMode="auto">
            <a:xfrm>
              <a:off x="2493" y="3402"/>
              <a:ext cx="2154" cy="0"/>
            </a:xfrm>
            <a:prstGeom prst="line">
              <a:avLst/>
            </a:prstGeom>
            <a:noFill/>
            <a:ln w="9525">
              <a:solidFill>
                <a:srgbClr val="C0C0C0"/>
              </a:solidFill>
              <a:round/>
              <a:headEnd/>
              <a:tailEnd/>
            </a:ln>
          </p:spPr>
          <p:txBody>
            <a:bodyPr lIns="0" tIns="0"/>
            <a:lstStyle/>
            <a:p>
              <a:endParaRPr lang="de-DE"/>
            </a:p>
          </p:txBody>
        </p:sp>
        <p:sp>
          <p:nvSpPr>
            <p:cNvPr id="1092" name="Line 135"/>
            <p:cNvSpPr>
              <a:spLocks noChangeShapeType="1"/>
            </p:cNvSpPr>
            <p:nvPr/>
          </p:nvSpPr>
          <p:spPr bwMode="auto">
            <a:xfrm>
              <a:off x="2493" y="3037"/>
              <a:ext cx="2154" cy="0"/>
            </a:xfrm>
            <a:prstGeom prst="line">
              <a:avLst/>
            </a:prstGeom>
            <a:noFill/>
            <a:ln w="9525">
              <a:solidFill>
                <a:srgbClr val="C0C0C0"/>
              </a:solidFill>
              <a:round/>
              <a:headEnd/>
              <a:tailEnd/>
            </a:ln>
          </p:spPr>
          <p:txBody>
            <a:bodyPr lIns="0" tIns="0"/>
            <a:lstStyle/>
            <a:p>
              <a:endParaRPr lang="de-DE"/>
            </a:p>
          </p:txBody>
        </p:sp>
        <p:sp>
          <p:nvSpPr>
            <p:cNvPr id="1093" name="Line 136"/>
            <p:cNvSpPr>
              <a:spLocks noChangeShapeType="1"/>
            </p:cNvSpPr>
            <p:nvPr/>
          </p:nvSpPr>
          <p:spPr bwMode="auto">
            <a:xfrm>
              <a:off x="2493" y="2672"/>
              <a:ext cx="2154" cy="0"/>
            </a:xfrm>
            <a:prstGeom prst="line">
              <a:avLst/>
            </a:prstGeom>
            <a:noFill/>
            <a:ln w="9525">
              <a:solidFill>
                <a:srgbClr val="C0C0C0"/>
              </a:solidFill>
              <a:round/>
              <a:headEnd/>
              <a:tailEnd/>
            </a:ln>
          </p:spPr>
          <p:txBody>
            <a:bodyPr lIns="0" tIns="0"/>
            <a:lstStyle/>
            <a:p>
              <a:endParaRPr lang="de-DE"/>
            </a:p>
          </p:txBody>
        </p:sp>
        <p:sp>
          <p:nvSpPr>
            <p:cNvPr id="1094" name="Line 137"/>
            <p:cNvSpPr>
              <a:spLocks noChangeShapeType="1"/>
            </p:cNvSpPr>
            <p:nvPr/>
          </p:nvSpPr>
          <p:spPr bwMode="auto">
            <a:xfrm>
              <a:off x="2493" y="2550"/>
              <a:ext cx="2154" cy="0"/>
            </a:xfrm>
            <a:prstGeom prst="line">
              <a:avLst/>
            </a:prstGeom>
            <a:noFill/>
            <a:ln w="9525">
              <a:solidFill>
                <a:srgbClr val="C0C0C0"/>
              </a:solidFill>
              <a:round/>
              <a:headEnd/>
              <a:tailEnd/>
            </a:ln>
          </p:spPr>
          <p:txBody>
            <a:bodyPr lIns="0" tIns="0"/>
            <a:lstStyle/>
            <a:p>
              <a:endParaRPr lang="de-DE"/>
            </a:p>
          </p:txBody>
        </p:sp>
        <p:sp>
          <p:nvSpPr>
            <p:cNvPr id="1095" name="Line 138"/>
            <p:cNvSpPr>
              <a:spLocks noChangeShapeType="1"/>
            </p:cNvSpPr>
            <p:nvPr/>
          </p:nvSpPr>
          <p:spPr bwMode="auto">
            <a:xfrm>
              <a:off x="2493" y="2308"/>
              <a:ext cx="2154" cy="0"/>
            </a:xfrm>
            <a:prstGeom prst="line">
              <a:avLst/>
            </a:prstGeom>
            <a:noFill/>
            <a:ln w="9525">
              <a:solidFill>
                <a:srgbClr val="C0C0C0"/>
              </a:solidFill>
              <a:round/>
              <a:headEnd/>
              <a:tailEnd/>
            </a:ln>
          </p:spPr>
          <p:txBody>
            <a:bodyPr lIns="0" tIns="0"/>
            <a:lstStyle/>
            <a:p>
              <a:endParaRPr lang="de-DE"/>
            </a:p>
          </p:txBody>
        </p:sp>
        <p:sp>
          <p:nvSpPr>
            <p:cNvPr id="1096" name="Line 139"/>
            <p:cNvSpPr>
              <a:spLocks noChangeShapeType="1"/>
            </p:cNvSpPr>
            <p:nvPr/>
          </p:nvSpPr>
          <p:spPr bwMode="auto">
            <a:xfrm>
              <a:off x="2493" y="2793"/>
              <a:ext cx="2154" cy="0"/>
            </a:xfrm>
            <a:prstGeom prst="line">
              <a:avLst/>
            </a:prstGeom>
            <a:noFill/>
            <a:ln w="9525">
              <a:solidFill>
                <a:srgbClr val="C0C0C0"/>
              </a:solidFill>
              <a:round/>
              <a:headEnd/>
              <a:tailEnd/>
            </a:ln>
          </p:spPr>
          <p:txBody>
            <a:bodyPr lIns="0" tIns="0"/>
            <a:lstStyle/>
            <a:p>
              <a:endParaRPr lang="de-DE"/>
            </a:p>
          </p:txBody>
        </p:sp>
        <p:sp>
          <p:nvSpPr>
            <p:cNvPr id="1097" name="Line 140"/>
            <p:cNvSpPr>
              <a:spLocks noChangeShapeType="1"/>
            </p:cNvSpPr>
            <p:nvPr/>
          </p:nvSpPr>
          <p:spPr bwMode="auto">
            <a:xfrm>
              <a:off x="2493" y="2428"/>
              <a:ext cx="2154" cy="0"/>
            </a:xfrm>
            <a:prstGeom prst="line">
              <a:avLst/>
            </a:prstGeom>
            <a:noFill/>
            <a:ln w="9525">
              <a:solidFill>
                <a:srgbClr val="C0C0C0"/>
              </a:solidFill>
              <a:round/>
              <a:headEnd/>
              <a:tailEnd/>
            </a:ln>
          </p:spPr>
          <p:txBody>
            <a:bodyPr lIns="0" tIns="0"/>
            <a:lstStyle/>
            <a:p>
              <a:endParaRPr lang="de-DE"/>
            </a:p>
          </p:txBody>
        </p:sp>
        <p:sp>
          <p:nvSpPr>
            <p:cNvPr id="1098" name="Line 141"/>
            <p:cNvSpPr>
              <a:spLocks noChangeShapeType="1"/>
            </p:cNvSpPr>
            <p:nvPr/>
          </p:nvSpPr>
          <p:spPr bwMode="auto">
            <a:xfrm>
              <a:off x="2493" y="2064"/>
              <a:ext cx="2154" cy="0"/>
            </a:xfrm>
            <a:prstGeom prst="line">
              <a:avLst/>
            </a:prstGeom>
            <a:noFill/>
            <a:ln w="9525">
              <a:solidFill>
                <a:srgbClr val="C0C0C0"/>
              </a:solidFill>
              <a:round/>
              <a:headEnd/>
              <a:tailEnd/>
            </a:ln>
          </p:spPr>
          <p:txBody>
            <a:bodyPr lIns="0" tIns="0"/>
            <a:lstStyle/>
            <a:p>
              <a:endParaRPr lang="de-DE"/>
            </a:p>
          </p:txBody>
        </p:sp>
        <p:sp>
          <p:nvSpPr>
            <p:cNvPr id="1099" name="Line 142"/>
            <p:cNvSpPr>
              <a:spLocks noChangeShapeType="1"/>
            </p:cNvSpPr>
            <p:nvPr/>
          </p:nvSpPr>
          <p:spPr bwMode="auto">
            <a:xfrm>
              <a:off x="2493" y="1943"/>
              <a:ext cx="2154" cy="0"/>
            </a:xfrm>
            <a:prstGeom prst="line">
              <a:avLst/>
            </a:prstGeom>
            <a:noFill/>
            <a:ln w="9525">
              <a:solidFill>
                <a:srgbClr val="C0C0C0"/>
              </a:solidFill>
              <a:round/>
              <a:headEnd/>
              <a:tailEnd/>
            </a:ln>
          </p:spPr>
          <p:txBody>
            <a:bodyPr lIns="0" tIns="0"/>
            <a:lstStyle/>
            <a:p>
              <a:endParaRPr lang="de-DE"/>
            </a:p>
          </p:txBody>
        </p:sp>
        <p:sp>
          <p:nvSpPr>
            <p:cNvPr id="1100" name="Line 143"/>
            <p:cNvSpPr>
              <a:spLocks noChangeShapeType="1"/>
            </p:cNvSpPr>
            <p:nvPr/>
          </p:nvSpPr>
          <p:spPr bwMode="auto">
            <a:xfrm>
              <a:off x="2493" y="1700"/>
              <a:ext cx="2154" cy="0"/>
            </a:xfrm>
            <a:prstGeom prst="line">
              <a:avLst/>
            </a:prstGeom>
            <a:noFill/>
            <a:ln w="9525">
              <a:solidFill>
                <a:srgbClr val="C0C0C0"/>
              </a:solidFill>
              <a:round/>
              <a:headEnd/>
              <a:tailEnd/>
            </a:ln>
          </p:spPr>
          <p:txBody>
            <a:bodyPr lIns="0" tIns="0"/>
            <a:lstStyle/>
            <a:p>
              <a:endParaRPr lang="de-DE"/>
            </a:p>
          </p:txBody>
        </p:sp>
        <p:sp>
          <p:nvSpPr>
            <p:cNvPr id="1101" name="Line 144"/>
            <p:cNvSpPr>
              <a:spLocks noChangeShapeType="1"/>
            </p:cNvSpPr>
            <p:nvPr/>
          </p:nvSpPr>
          <p:spPr bwMode="auto">
            <a:xfrm>
              <a:off x="2493" y="2186"/>
              <a:ext cx="2154" cy="0"/>
            </a:xfrm>
            <a:prstGeom prst="line">
              <a:avLst/>
            </a:prstGeom>
            <a:noFill/>
            <a:ln w="9525">
              <a:solidFill>
                <a:srgbClr val="C0C0C0"/>
              </a:solidFill>
              <a:round/>
              <a:headEnd/>
              <a:tailEnd/>
            </a:ln>
          </p:spPr>
          <p:txBody>
            <a:bodyPr lIns="0" tIns="0"/>
            <a:lstStyle/>
            <a:p>
              <a:endParaRPr lang="de-DE"/>
            </a:p>
          </p:txBody>
        </p:sp>
        <p:sp>
          <p:nvSpPr>
            <p:cNvPr id="1102" name="Line 145"/>
            <p:cNvSpPr>
              <a:spLocks noChangeShapeType="1"/>
            </p:cNvSpPr>
            <p:nvPr/>
          </p:nvSpPr>
          <p:spPr bwMode="auto">
            <a:xfrm>
              <a:off x="2493" y="1821"/>
              <a:ext cx="2154" cy="0"/>
            </a:xfrm>
            <a:prstGeom prst="line">
              <a:avLst/>
            </a:prstGeom>
            <a:noFill/>
            <a:ln w="9525">
              <a:solidFill>
                <a:srgbClr val="C0C0C0"/>
              </a:solidFill>
              <a:round/>
              <a:headEnd/>
              <a:tailEnd/>
            </a:ln>
          </p:spPr>
          <p:txBody>
            <a:bodyPr lIns="0" tIns="0"/>
            <a:lstStyle/>
            <a:p>
              <a:endParaRPr lang="de-DE"/>
            </a:p>
          </p:txBody>
        </p:sp>
      </p:grpSp>
      <p:grpSp>
        <p:nvGrpSpPr>
          <p:cNvPr id="13" name="Group 114"/>
          <p:cNvGrpSpPr>
            <a:grpSpLocks/>
          </p:cNvGrpSpPr>
          <p:nvPr/>
        </p:nvGrpSpPr>
        <p:grpSpPr bwMode="auto">
          <a:xfrm>
            <a:off x="1141426" y="3173912"/>
            <a:ext cx="570713" cy="634222"/>
            <a:chOff x="566" y="2607"/>
            <a:chExt cx="680" cy="680"/>
          </a:xfrm>
        </p:grpSpPr>
        <p:grpSp>
          <p:nvGrpSpPr>
            <p:cNvPr id="14" name="Group 115"/>
            <p:cNvGrpSpPr>
              <a:grpSpLocks/>
            </p:cNvGrpSpPr>
            <p:nvPr/>
          </p:nvGrpSpPr>
          <p:grpSpPr bwMode="auto">
            <a:xfrm>
              <a:off x="566" y="2607"/>
              <a:ext cx="680" cy="680"/>
              <a:chOff x="2996" y="711"/>
              <a:chExt cx="295" cy="295"/>
            </a:xfrm>
          </p:grpSpPr>
          <p:sp>
            <p:nvSpPr>
              <p:cNvPr id="1086" name="Oval 116"/>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349" name="Oval 117"/>
              <p:cNvSpPr>
                <a:spLocks noChangeArrowheads="1"/>
              </p:cNvSpPr>
              <p:nvPr/>
            </p:nvSpPr>
            <p:spPr bwMode="auto">
              <a:xfrm rot="2905199">
                <a:off x="3064"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085" name="Rectangle 118"/>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Mobile TV</a:t>
              </a:r>
            </a:p>
            <a:p>
              <a:pPr algn="ctr">
                <a:lnSpc>
                  <a:spcPct val="90000"/>
                </a:lnSpc>
              </a:pPr>
              <a:r>
                <a:rPr lang="en-US" sz="1100"/>
                <a:t>IPTV</a:t>
              </a:r>
            </a:p>
          </p:txBody>
        </p:sp>
      </p:grpSp>
      <p:grpSp>
        <p:nvGrpSpPr>
          <p:cNvPr id="15" name="Group 109"/>
          <p:cNvGrpSpPr>
            <a:grpSpLocks/>
          </p:cNvGrpSpPr>
          <p:nvPr/>
        </p:nvGrpSpPr>
        <p:grpSpPr bwMode="auto">
          <a:xfrm>
            <a:off x="570713" y="2381484"/>
            <a:ext cx="570712" cy="634222"/>
            <a:chOff x="566" y="2607"/>
            <a:chExt cx="680" cy="680"/>
          </a:xfrm>
        </p:grpSpPr>
        <p:grpSp>
          <p:nvGrpSpPr>
            <p:cNvPr id="16" name="Group 110"/>
            <p:cNvGrpSpPr>
              <a:grpSpLocks/>
            </p:cNvGrpSpPr>
            <p:nvPr/>
          </p:nvGrpSpPr>
          <p:grpSpPr bwMode="auto">
            <a:xfrm>
              <a:off x="566" y="2607"/>
              <a:ext cx="680" cy="680"/>
              <a:chOff x="2996" y="711"/>
              <a:chExt cx="295" cy="295"/>
            </a:xfrm>
          </p:grpSpPr>
          <p:sp>
            <p:nvSpPr>
              <p:cNvPr id="1082" name="Oval 111"/>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344" name="Oval 112"/>
              <p:cNvSpPr>
                <a:spLocks noChangeArrowheads="1"/>
              </p:cNvSpPr>
              <p:nvPr/>
            </p:nvSpPr>
            <p:spPr bwMode="auto">
              <a:xfrm rot="2905199">
                <a:off x="3064"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081" name="Rectangle 113"/>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SMS, MMS, IM</a:t>
              </a:r>
            </a:p>
          </p:txBody>
        </p:sp>
      </p:grpSp>
      <p:sp>
        <p:nvSpPr>
          <p:cNvPr id="1036" name="Rectangle 2"/>
          <p:cNvSpPr>
            <a:spLocks noGrp="1" noChangeArrowheads="1"/>
          </p:cNvSpPr>
          <p:nvPr>
            <p:ph type="title"/>
          </p:nvPr>
        </p:nvSpPr>
        <p:spPr>
          <a:xfrm>
            <a:off x="254490" y="187607"/>
            <a:ext cx="8317538" cy="688824"/>
          </a:xfrm>
        </p:spPr>
        <p:txBody>
          <a:bodyPr/>
          <a:lstStyle/>
          <a:p>
            <a:pPr eaLnBrk="1" hangingPunct="1"/>
            <a:r>
              <a:rPr lang="en-US" sz="2000" dirty="0" smtClean="0">
                <a:solidFill>
                  <a:schemeClr val="tx1"/>
                </a:solidFill>
              </a:rPr>
              <a:t>How the CSP can rediscover their buttons for sustainable revenues? </a:t>
            </a:r>
          </a:p>
        </p:txBody>
      </p:sp>
      <p:sp>
        <p:nvSpPr>
          <p:cNvPr id="145" name="Fußzeilenplatzhalter 144"/>
          <p:cNvSpPr>
            <a:spLocks noGrp="1"/>
          </p:cNvSpPr>
          <p:nvPr>
            <p:ph type="ftr" sz="quarter" idx="10"/>
          </p:nvPr>
        </p:nvSpPr>
        <p:spPr>
          <a:xfrm>
            <a:off x="2379662" y="5557800"/>
            <a:ext cx="6044766" cy="102593"/>
          </a:xfrm>
        </p:spPr>
        <p:txBody>
          <a:bodyPr/>
          <a:lstStyle/>
          <a:p>
            <a:pPr>
              <a:defRPr/>
            </a:pPr>
            <a:r>
              <a:rPr lang="en-US" dirty="0" smtClean="0"/>
              <a:t>     </a:t>
            </a:r>
            <a:endParaRPr lang="en-US" dirty="0"/>
          </a:p>
        </p:txBody>
      </p:sp>
      <p:sp>
        <p:nvSpPr>
          <p:cNvPr id="1375235" name="AutoShape 3"/>
          <p:cNvSpPr>
            <a:spLocks noChangeArrowheads="1"/>
          </p:cNvSpPr>
          <p:nvPr/>
        </p:nvSpPr>
        <p:spPr bwMode="auto">
          <a:xfrm>
            <a:off x="570713" y="1110240"/>
            <a:ext cx="2570096" cy="634222"/>
          </a:xfrm>
          <a:prstGeom prst="roundRect">
            <a:avLst>
              <a:gd name="adj" fmla="val 9250"/>
            </a:avLst>
          </a:prstGeom>
          <a:gradFill rotWithShape="1">
            <a:gsLst>
              <a:gs pos="0">
                <a:schemeClr val="hlink">
                  <a:gamma/>
                  <a:tint val="79216"/>
                  <a:invGamma/>
                </a:schemeClr>
              </a:gs>
              <a:gs pos="100000">
                <a:schemeClr val="hlink"/>
              </a:gs>
            </a:gsLst>
            <a:lin ang="5400000" scaled="1"/>
          </a:gradFill>
          <a:ln w="25400" algn="ctr">
            <a:solidFill>
              <a:schemeClr val="hlink"/>
            </a:solidFill>
            <a:round/>
            <a:headEnd/>
            <a:tailEnd/>
          </a:ln>
          <a:effectLst/>
        </p:spPr>
        <p:txBody>
          <a:bodyPr lIns="90000" tIns="46800" rIns="90000" bIns="46800" anchor="ctr"/>
          <a:lstStyle/>
          <a:p>
            <a:pPr algn="ctr" defTabSz="762000" eaLnBrk="0" hangingPunct="0">
              <a:spcBef>
                <a:spcPct val="15000"/>
              </a:spcBef>
              <a:spcAft>
                <a:spcPct val="15000"/>
              </a:spcAft>
              <a:buClr>
                <a:schemeClr val="accent1"/>
              </a:buClr>
              <a:defRPr/>
            </a:pPr>
            <a:r>
              <a:rPr lang="en-US" sz="1200">
                <a:solidFill>
                  <a:schemeClr val="bg1"/>
                </a:solidFill>
                <a:latin typeface="Arial" pitchFamily="34" charset="0"/>
                <a:cs typeface="+mn-cs"/>
              </a:rPr>
              <a:t>Core services</a:t>
            </a:r>
          </a:p>
          <a:p>
            <a:pPr algn="ctr" defTabSz="762000" eaLnBrk="0" hangingPunct="0">
              <a:spcBef>
                <a:spcPct val="15000"/>
              </a:spcBef>
              <a:spcAft>
                <a:spcPct val="15000"/>
              </a:spcAft>
              <a:buClr>
                <a:schemeClr val="accent1"/>
              </a:buClr>
              <a:defRPr/>
            </a:pPr>
            <a:r>
              <a:rPr lang="en-US">
                <a:solidFill>
                  <a:schemeClr val="bg1"/>
                </a:solidFill>
                <a:latin typeface="Arial" pitchFamily="34" charset="0"/>
                <a:cs typeface="+mn-cs"/>
              </a:rPr>
              <a:t>Dedicated implementation</a:t>
            </a:r>
          </a:p>
        </p:txBody>
      </p:sp>
      <p:sp>
        <p:nvSpPr>
          <p:cNvPr id="1375236" name="AutoShape 4"/>
          <p:cNvSpPr>
            <a:spLocks noChangeArrowheads="1"/>
          </p:cNvSpPr>
          <p:nvPr/>
        </p:nvSpPr>
        <p:spPr bwMode="auto">
          <a:xfrm>
            <a:off x="3284433" y="1111639"/>
            <a:ext cx="2570096" cy="634223"/>
          </a:xfrm>
          <a:prstGeom prst="roundRect">
            <a:avLst>
              <a:gd name="adj" fmla="val 9250"/>
            </a:avLst>
          </a:prstGeom>
          <a:gradFill rotWithShape="1">
            <a:gsLst>
              <a:gs pos="0">
                <a:schemeClr val="hlink">
                  <a:gamma/>
                  <a:tint val="79216"/>
                  <a:invGamma/>
                </a:schemeClr>
              </a:gs>
              <a:gs pos="100000">
                <a:schemeClr val="hlink"/>
              </a:gs>
            </a:gsLst>
            <a:lin ang="5400000" scaled="1"/>
          </a:gradFill>
          <a:ln w="25400" algn="ctr">
            <a:solidFill>
              <a:schemeClr val="hlink"/>
            </a:solidFill>
            <a:round/>
            <a:headEnd/>
            <a:tailEnd/>
          </a:ln>
          <a:effectLst/>
        </p:spPr>
        <p:txBody>
          <a:bodyPr lIns="90000" tIns="46800" rIns="90000" bIns="46800" anchor="ctr"/>
          <a:lstStyle/>
          <a:p>
            <a:pPr algn="ctr" defTabSz="762000" eaLnBrk="0" hangingPunct="0">
              <a:spcBef>
                <a:spcPct val="15000"/>
              </a:spcBef>
              <a:spcAft>
                <a:spcPct val="15000"/>
              </a:spcAft>
              <a:buClr>
                <a:schemeClr val="accent1"/>
              </a:buClr>
              <a:defRPr/>
            </a:pPr>
            <a:r>
              <a:rPr lang="en-US" sz="1200">
                <a:solidFill>
                  <a:schemeClr val="bg1"/>
                </a:solidFill>
                <a:latin typeface="Arial" pitchFamily="34" charset="0"/>
                <a:cs typeface="+mn-cs"/>
              </a:rPr>
              <a:t>Partner services</a:t>
            </a:r>
          </a:p>
          <a:p>
            <a:pPr algn="ctr" defTabSz="762000" eaLnBrk="0" hangingPunct="0">
              <a:spcBef>
                <a:spcPct val="15000"/>
              </a:spcBef>
              <a:spcAft>
                <a:spcPct val="15000"/>
              </a:spcAft>
              <a:buClr>
                <a:schemeClr val="accent1"/>
              </a:buClr>
              <a:defRPr/>
            </a:pPr>
            <a:r>
              <a:rPr lang="en-US">
                <a:solidFill>
                  <a:schemeClr val="bg1"/>
                </a:solidFill>
                <a:latin typeface="Arial" pitchFamily="34" charset="0"/>
                <a:cs typeface="+mn-cs"/>
              </a:rPr>
              <a:t>Fast service creation</a:t>
            </a:r>
          </a:p>
        </p:txBody>
      </p:sp>
      <p:sp>
        <p:nvSpPr>
          <p:cNvPr id="1375237" name="AutoShape 5"/>
          <p:cNvSpPr>
            <a:spLocks noChangeArrowheads="1"/>
          </p:cNvSpPr>
          <p:nvPr/>
        </p:nvSpPr>
        <p:spPr bwMode="auto">
          <a:xfrm>
            <a:off x="5996892" y="1110240"/>
            <a:ext cx="2570096" cy="634222"/>
          </a:xfrm>
          <a:prstGeom prst="roundRect">
            <a:avLst>
              <a:gd name="adj" fmla="val 9250"/>
            </a:avLst>
          </a:prstGeom>
          <a:gradFill rotWithShape="1">
            <a:gsLst>
              <a:gs pos="0">
                <a:schemeClr val="hlink">
                  <a:gamma/>
                  <a:tint val="79216"/>
                  <a:invGamma/>
                </a:schemeClr>
              </a:gs>
              <a:gs pos="100000">
                <a:schemeClr val="hlink"/>
              </a:gs>
            </a:gsLst>
            <a:lin ang="5400000" scaled="1"/>
          </a:gradFill>
          <a:ln w="25400" algn="ctr">
            <a:solidFill>
              <a:schemeClr val="hlink"/>
            </a:solidFill>
            <a:round/>
            <a:headEnd/>
            <a:tailEnd/>
          </a:ln>
          <a:effectLst/>
        </p:spPr>
        <p:txBody>
          <a:bodyPr lIns="90000" tIns="46800" rIns="90000" bIns="46800" anchor="ctr"/>
          <a:lstStyle/>
          <a:p>
            <a:pPr algn="ctr" defTabSz="762000" eaLnBrk="0" hangingPunct="0">
              <a:spcBef>
                <a:spcPct val="15000"/>
              </a:spcBef>
              <a:spcAft>
                <a:spcPct val="15000"/>
              </a:spcAft>
              <a:buClr>
                <a:schemeClr val="accent1"/>
              </a:buClr>
              <a:defRPr/>
            </a:pPr>
            <a:r>
              <a:rPr lang="en-US" sz="1200">
                <a:solidFill>
                  <a:schemeClr val="bg1"/>
                </a:solidFill>
                <a:latin typeface="Arial" pitchFamily="34" charset="0"/>
                <a:cs typeface="+mn-cs"/>
              </a:rPr>
              <a:t>Marketplace services</a:t>
            </a:r>
          </a:p>
          <a:p>
            <a:pPr algn="ctr" defTabSz="762000" eaLnBrk="0" hangingPunct="0">
              <a:spcBef>
                <a:spcPct val="15000"/>
              </a:spcBef>
              <a:spcAft>
                <a:spcPct val="15000"/>
              </a:spcAft>
              <a:buClr>
                <a:schemeClr val="accent1"/>
              </a:buClr>
              <a:defRPr/>
            </a:pPr>
            <a:r>
              <a:rPr lang="en-US">
                <a:solidFill>
                  <a:schemeClr val="bg1"/>
                </a:solidFill>
                <a:latin typeface="Arial" pitchFamily="34" charset="0"/>
                <a:cs typeface="+mn-cs"/>
              </a:rPr>
              <a:t>Exposure to developers</a:t>
            </a:r>
          </a:p>
        </p:txBody>
      </p:sp>
      <p:sp>
        <p:nvSpPr>
          <p:cNvPr id="1040" name="Line 74"/>
          <p:cNvSpPr>
            <a:spLocks noChangeShapeType="1"/>
          </p:cNvSpPr>
          <p:nvPr/>
        </p:nvSpPr>
        <p:spPr bwMode="auto">
          <a:xfrm flipV="1">
            <a:off x="356539" y="4918373"/>
            <a:ext cx="8282262" cy="0"/>
          </a:xfrm>
          <a:prstGeom prst="line">
            <a:avLst/>
          </a:prstGeom>
          <a:noFill/>
          <a:ln w="28575">
            <a:solidFill>
              <a:schemeClr val="tx2"/>
            </a:solidFill>
            <a:round/>
            <a:headEnd/>
            <a:tailEnd type="triangle" w="med" len="med"/>
          </a:ln>
        </p:spPr>
        <p:txBody>
          <a:bodyPr rot="10800000" vert="eaVert" wrap="none" anchor="ctr"/>
          <a:lstStyle/>
          <a:p>
            <a:endParaRPr lang="de-DE"/>
          </a:p>
        </p:txBody>
      </p:sp>
      <p:sp>
        <p:nvSpPr>
          <p:cNvPr id="1041" name="Line 75"/>
          <p:cNvSpPr>
            <a:spLocks noChangeShapeType="1"/>
          </p:cNvSpPr>
          <p:nvPr/>
        </p:nvSpPr>
        <p:spPr bwMode="auto">
          <a:xfrm flipV="1">
            <a:off x="428349" y="1030437"/>
            <a:ext cx="0" cy="3967739"/>
          </a:xfrm>
          <a:prstGeom prst="line">
            <a:avLst/>
          </a:prstGeom>
          <a:noFill/>
          <a:ln w="28575">
            <a:solidFill>
              <a:schemeClr val="tx2"/>
            </a:solidFill>
            <a:round/>
            <a:headEnd/>
            <a:tailEnd type="triangle" w="med" len="med"/>
          </a:ln>
        </p:spPr>
        <p:txBody>
          <a:bodyPr rot="10800000" vert="eaVert" wrap="none" anchor="ctr"/>
          <a:lstStyle/>
          <a:p>
            <a:endParaRPr lang="de-DE"/>
          </a:p>
        </p:txBody>
      </p:sp>
      <p:sp>
        <p:nvSpPr>
          <p:cNvPr id="1042" name="Text Box 76"/>
          <p:cNvSpPr txBox="1">
            <a:spLocks noChangeArrowheads="1"/>
          </p:cNvSpPr>
          <p:nvPr/>
        </p:nvSpPr>
        <p:spPr bwMode="auto">
          <a:xfrm>
            <a:off x="7139578" y="4918373"/>
            <a:ext cx="856699" cy="317811"/>
          </a:xfrm>
          <a:prstGeom prst="rect">
            <a:avLst/>
          </a:prstGeom>
          <a:noFill/>
          <a:ln w="28575" algn="ctr">
            <a:noFill/>
            <a:miter lim="800000"/>
            <a:headEnd/>
            <a:tailEnd/>
          </a:ln>
        </p:spPr>
        <p:txBody>
          <a:bodyPr wrap="none" anchor="ctr" anchorCtr="1"/>
          <a:lstStyle/>
          <a:p>
            <a:pPr>
              <a:lnSpc>
                <a:spcPct val="90000"/>
              </a:lnSpc>
              <a:spcBef>
                <a:spcPct val="50000"/>
              </a:spcBef>
            </a:pPr>
            <a:r>
              <a:rPr lang="en-US" sz="1400"/>
              <a:t># of services</a:t>
            </a:r>
          </a:p>
        </p:txBody>
      </p:sp>
      <p:sp>
        <p:nvSpPr>
          <p:cNvPr id="1043" name="Text Box 77"/>
          <p:cNvSpPr txBox="1">
            <a:spLocks noChangeArrowheads="1"/>
          </p:cNvSpPr>
          <p:nvPr/>
        </p:nvSpPr>
        <p:spPr bwMode="auto">
          <a:xfrm rot="-5400000">
            <a:off x="-190661" y="968646"/>
            <a:ext cx="952033" cy="285986"/>
          </a:xfrm>
          <a:prstGeom prst="rect">
            <a:avLst/>
          </a:prstGeom>
          <a:noFill/>
          <a:ln w="28575" algn="ctr">
            <a:noFill/>
            <a:miter lim="800000"/>
            <a:headEnd/>
            <a:tailEnd/>
          </a:ln>
        </p:spPr>
        <p:txBody>
          <a:bodyPr wrap="none" anchor="ctr" anchorCtr="1"/>
          <a:lstStyle/>
          <a:p>
            <a:pPr>
              <a:lnSpc>
                <a:spcPct val="90000"/>
              </a:lnSpc>
              <a:spcBef>
                <a:spcPct val="50000"/>
              </a:spcBef>
            </a:pPr>
            <a:r>
              <a:rPr lang="en-US" sz="1400"/>
              <a:t>Revenue</a:t>
            </a:r>
          </a:p>
        </p:txBody>
      </p:sp>
      <p:sp>
        <p:nvSpPr>
          <p:cNvPr id="1044" name="Freeform 78"/>
          <p:cNvSpPr>
            <a:spLocks/>
          </p:cNvSpPr>
          <p:nvPr/>
        </p:nvSpPr>
        <p:spPr bwMode="auto">
          <a:xfrm>
            <a:off x="428350" y="2545852"/>
            <a:ext cx="8139899" cy="302687"/>
          </a:xfrm>
          <a:custGeom>
            <a:avLst/>
            <a:gdLst>
              <a:gd name="T0" fmla="*/ 0 w 3978"/>
              <a:gd name="T1" fmla="*/ 2147483647 h 591"/>
              <a:gd name="T2" fmla="*/ 2147483647 w 3978"/>
              <a:gd name="T3" fmla="*/ 2147483647 h 591"/>
              <a:gd name="T4" fmla="*/ 2147483647 w 3978"/>
              <a:gd name="T5" fmla="*/ 0 h 591"/>
              <a:gd name="T6" fmla="*/ 0 60000 65536"/>
              <a:gd name="T7" fmla="*/ 0 60000 65536"/>
              <a:gd name="T8" fmla="*/ 0 60000 65536"/>
              <a:gd name="T9" fmla="*/ 0 w 3978"/>
              <a:gd name="T10" fmla="*/ 0 h 591"/>
              <a:gd name="T11" fmla="*/ 3978 w 3978"/>
              <a:gd name="T12" fmla="*/ 591 h 591"/>
            </a:gdLst>
            <a:ahLst/>
            <a:cxnLst>
              <a:cxn ang="T6">
                <a:pos x="T0" y="T1"/>
              </a:cxn>
              <a:cxn ang="T7">
                <a:pos x="T2" y="T3"/>
              </a:cxn>
              <a:cxn ang="T8">
                <a:pos x="T4" y="T5"/>
              </a:cxn>
            </a:cxnLst>
            <a:rect l="T9" t="T10" r="T11" b="T12"/>
            <a:pathLst>
              <a:path w="3978" h="591">
                <a:moveTo>
                  <a:pt x="0" y="591"/>
                </a:moveTo>
                <a:cubicBezTo>
                  <a:pt x="204" y="538"/>
                  <a:pt x="564" y="373"/>
                  <a:pt x="1227" y="274"/>
                </a:cubicBezTo>
                <a:cubicBezTo>
                  <a:pt x="1889" y="176"/>
                  <a:pt x="3405" y="57"/>
                  <a:pt x="3978" y="0"/>
                </a:cubicBezTo>
              </a:path>
            </a:pathLst>
          </a:custGeom>
          <a:noFill/>
          <a:ln w="38100">
            <a:solidFill>
              <a:schemeClr val="accent2"/>
            </a:solidFill>
            <a:round/>
            <a:headEnd/>
            <a:tailEnd/>
          </a:ln>
        </p:spPr>
        <p:txBody>
          <a:bodyPr lIns="90000" tIns="43200" rIns="90000" bIns="43200" anchor="ctr">
            <a:spAutoFit/>
          </a:bodyPr>
          <a:lstStyle/>
          <a:p>
            <a:endParaRPr lang="de-DE"/>
          </a:p>
        </p:txBody>
      </p:sp>
      <p:sp>
        <p:nvSpPr>
          <p:cNvPr id="1045" name="Text Box 79"/>
          <p:cNvSpPr txBox="1">
            <a:spLocks noChangeArrowheads="1"/>
          </p:cNvSpPr>
          <p:nvPr/>
        </p:nvSpPr>
        <p:spPr bwMode="auto">
          <a:xfrm>
            <a:off x="7496116" y="2062273"/>
            <a:ext cx="1142685" cy="317811"/>
          </a:xfrm>
          <a:prstGeom prst="rect">
            <a:avLst/>
          </a:prstGeom>
          <a:noFill/>
          <a:ln w="9525" algn="ctr">
            <a:noFill/>
            <a:miter lim="800000"/>
            <a:headEnd/>
            <a:tailEnd/>
          </a:ln>
        </p:spPr>
        <p:txBody>
          <a:bodyPr wrap="none"/>
          <a:lstStyle/>
          <a:p>
            <a:pPr marL="457200" indent="-457200" algn="ctr"/>
            <a:r>
              <a:rPr lang="en-GB" sz="1400" b="1">
                <a:solidFill>
                  <a:schemeClr val="accent2"/>
                </a:solidFill>
                <a:latin typeface="Symbol" pitchFamily="18" charset="2"/>
              </a:rPr>
              <a:t>å </a:t>
            </a:r>
            <a:r>
              <a:rPr lang="en-GB" sz="1400" b="1">
                <a:solidFill>
                  <a:schemeClr val="accent2"/>
                </a:solidFill>
              </a:rPr>
              <a:t>Revenue</a:t>
            </a:r>
            <a:endParaRPr lang="en-GB" sz="1400" b="1">
              <a:solidFill>
                <a:schemeClr val="accent2"/>
              </a:solidFill>
              <a:latin typeface="Symbol" pitchFamily="18" charset="2"/>
            </a:endParaRPr>
          </a:p>
        </p:txBody>
      </p:sp>
      <p:sp>
        <p:nvSpPr>
          <p:cNvPr id="1046" name="Freeform 80"/>
          <p:cNvSpPr>
            <a:spLocks/>
          </p:cNvSpPr>
          <p:nvPr/>
        </p:nvSpPr>
        <p:spPr bwMode="auto">
          <a:xfrm>
            <a:off x="428350" y="1744462"/>
            <a:ext cx="8139899" cy="3015706"/>
          </a:xfrm>
          <a:custGeom>
            <a:avLst/>
            <a:gdLst>
              <a:gd name="T0" fmla="*/ 0 w 4832"/>
              <a:gd name="T1" fmla="*/ 0 h 1870"/>
              <a:gd name="T2" fmla="*/ 2147483647 w 4832"/>
              <a:gd name="T3" fmla="*/ 2147483647 h 1870"/>
              <a:gd name="T4" fmla="*/ 2147483647 w 4832"/>
              <a:gd name="T5" fmla="*/ 2147483647 h 1870"/>
              <a:gd name="T6" fmla="*/ 0 60000 65536"/>
              <a:gd name="T7" fmla="*/ 0 60000 65536"/>
              <a:gd name="T8" fmla="*/ 0 60000 65536"/>
              <a:gd name="T9" fmla="*/ 0 w 4832"/>
              <a:gd name="T10" fmla="*/ 0 h 1870"/>
              <a:gd name="T11" fmla="*/ 4832 w 4832"/>
              <a:gd name="T12" fmla="*/ 1870 h 1870"/>
            </a:gdLst>
            <a:ahLst/>
            <a:cxnLst>
              <a:cxn ang="T6">
                <a:pos x="T0" y="T1"/>
              </a:cxn>
              <a:cxn ang="T7">
                <a:pos x="T2" y="T3"/>
              </a:cxn>
              <a:cxn ang="T8">
                <a:pos x="T4" y="T5"/>
              </a:cxn>
            </a:cxnLst>
            <a:rect l="T9" t="T10" r="T11" b="T12"/>
            <a:pathLst>
              <a:path w="4832" h="1870">
                <a:moveTo>
                  <a:pt x="0" y="0"/>
                </a:moveTo>
                <a:cubicBezTo>
                  <a:pt x="373" y="562"/>
                  <a:pt x="747" y="1124"/>
                  <a:pt x="1552" y="1436"/>
                </a:cubicBezTo>
                <a:cubicBezTo>
                  <a:pt x="2357" y="1748"/>
                  <a:pt x="4288" y="1799"/>
                  <a:pt x="4832" y="1870"/>
                </a:cubicBezTo>
              </a:path>
            </a:pathLst>
          </a:custGeom>
          <a:noFill/>
          <a:ln w="28575" cap="flat" cmpd="sng">
            <a:solidFill>
              <a:schemeClr val="hlink"/>
            </a:solidFill>
            <a:prstDash val="solid"/>
            <a:round/>
            <a:headEnd/>
            <a:tailEnd/>
          </a:ln>
        </p:spPr>
        <p:txBody>
          <a:bodyPr rot="10800000" vert="eaVert" wrap="none" lIns="90000" tIns="46800" rIns="90000" bIns="46800" anchor="ctr"/>
          <a:lstStyle/>
          <a:p>
            <a:endParaRPr lang="de-DE"/>
          </a:p>
        </p:txBody>
      </p:sp>
      <p:sp>
        <p:nvSpPr>
          <p:cNvPr id="1047" name="Text Box 81"/>
          <p:cNvSpPr txBox="1">
            <a:spLocks noChangeArrowheads="1"/>
          </p:cNvSpPr>
          <p:nvPr/>
        </p:nvSpPr>
        <p:spPr bwMode="auto">
          <a:xfrm>
            <a:off x="7567927" y="4204348"/>
            <a:ext cx="1142685" cy="317811"/>
          </a:xfrm>
          <a:prstGeom prst="rect">
            <a:avLst/>
          </a:prstGeom>
          <a:noFill/>
          <a:ln w="9525" algn="ctr">
            <a:noFill/>
            <a:miter lim="800000"/>
            <a:headEnd/>
            <a:tailEnd/>
          </a:ln>
        </p:spPr>
        <p:txBody>
          <a:bodyPr wrap="none"/>
          <a:lstStyle/>
          <a:p>
            <a:pPr marL="457200" indent="-457200" algn="ctr"/>
            <a:r>
              <a:rPr lang="en-GB" sz="1400" b="1">
                <a:solidFill>
                  <a:schemeClr val="hlink"/>
                </a:solidFill>
              </a:rPr>
              <a:t>Per-service revenue</a:t>
            </a:r>
            <a:endParaRPr lang="en-GB" sz="1400" b="1">
              <a:solidFill>
                <a:schemeClr val="hlink"/>
              </a:solidFill>
              <a:latin typeface="Symbol" pitchFamily="18" charset="2"/>
            </a:endParaRPr>
          </a:p>
        </p:txBody>
      </p:sp>
      <p:grpSp>
        <p:nvGrpSpPr>
          <p:cNvPr id="17" name="Group 103"/>
          <p:cNvGrpSpPr>
            <a:grpSpLocks/>
          </p:cNvGrpSpPr>
          <p:nvPr/>
        </p:nvGrpSpPr>
        <p:grpSpPr bwMode="auto">
          <a:xfrm>
            <a:off x="498901" y="3728332"/>
            <a:ext cx="999062" cy="1110238"/>
            <a:chOff x="566" y="2607"/>
            <a:chExt cx="680" cy="680"/>
          </a:xfrm>
        </p:grpSpPr>
        <p:grpSp>
          <p:nvGrpSpPr>
            <p:cNvPr id="18" name="Group 99"/>
            <p:cNvGrpSpPr>
              <a:grpSpLocks/>
            </p:cNvGrpSpPr>
            <p:nvPr/>
          </p:nvGrpSpPr>
          <p:grpSpPr bwMode="auto">
            <a:xfrm>
              <a:off x="566" y="2607"/>
              <a:ext cx="680" cy="680"/>
              <a:chOff x="2996" y="711"/>
              <a:chExt cx="295" cy="295"/>
            </a:xfrm>
          </p:grpSpPr>
          <p:sp>
            <p:nvSpPr>
              <p:cNvPr id="1063" name="Oval 100"/>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333" name="Oval 101"/>
              <p:cNvSpPr>
                <a:spLocks noChangeArrowheads="1"/>
              </p:cNvSpPr>
              <p:nvPr/>
            </p:nvSpPr>
            <p:spPr bwMode="auto">
              <a:xfrm rot="2905199">
                <a:off x="3064"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062" name="Rectangle 102"/>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Voice</a:t>
              </a:r>
            </a:p>
            <a:p>
              <a:pPr algn="ctr">
                <a:lnSpc>
                  <a:spcPct val="90000"/>
                </a:lnSpc>
              </a:pPr>
              <a:r>
                <a:rPr lang="en-US" sz="1100"/>
                <a:t>VAS</a:t>
              </a:r>
            </a:p>
          </p:txBody>
        </p:sp>
      </p:grpSp>
      <p:grpSp>
        <p:nvGrpSpPr>
          <p:cNvPr id="19" name="Group 104"/>
          <p:cNvGrpSpPr>
            <a:grpSpLocks/>
          </p:cNvGrpSpPr>
          <p:nvPr/>
        </p:nvGrpSpPr>
        <p:grpSpPr bwMode="auto">
          <a:xfrm>
            <a:off x="498902" y="3094108"/>
            <a:ext cx="428349" cy="476017"/>
            <a:chOff x="566" y="2607"/>
            <a:chExt cx="680" cy="680"/>
          </a:xfrm>
        </p:grpSpPr>
        <p:grpSp>
          <p:nvGrpSpPr>
            <p:cNvPr id="20" name="Group 105"/>
            <p:cNvGrpSpPr>
              <a:grpSpLocks/>
            </p:cNvGrpSpPr>
            <p:nvPr/>
          </p:nvGrpSpPr>
          <p:grpSpPr bwMode="auto">
            <a:xfrm>
              <a:off x="566" y="2607"/>
              <a:ext cx="680" cy="680"/>
              <a:chOff x="2996" y="711"/>
              <a:chExt cx="295" cy="295"/>
            </a:xfrm>
          </p:grpSpPr>
          <p:sp>
            <p:nvSpPr>
              <p:cNvPr id="1059" name="Oval 106"/>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339" name="Oval 107"/>
              <p:cNvSpPr>
                <a:spLocks noChangeArrowheads="1"/>
              </p:cNvSpPr>
              <p:nvPr/>
            </p:nvSpPr>
            <p:spPr bwMode="auto">
              <a:xfrm rot="2905199">
                <a:off x="3062"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058" name="Rectangle 108"/>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Ringtones</a:t>
              </a:r>
            </a:p>
          </p:txBody>
        </p:sp>
      </p:grpSp>
      <p:grpSp>
        <p:nvGrpSpPr>
          <p:cNvPr id="21" name="Group 119"/>
          <p:cNvGrpSpPr>
            <a:grpSpLocks/>
          </p:cNvGrpSpPr>
          <p:nvPr/>
        </p:nvGrpSpPr>
        <p:grpSpPr bwMode="auto">
          <a:xfrm>
            <a:off x="1641587" y="3966340"/>
            <a:ext cx="570712" cy="634222"/>
            <a:chOff x="566" y="2607"/>
            <a:chExt cx="680" cy="680"/>
          </a:xfrm>
        </p:grpSpPr>
        <p:grpSp>
          <p:nvGrpSpPr>
            <p:cNvPr id="22" name="Group 120"/>
            <p:cNvGrpSpPr>
              <a:grpSpLocks/>
            </p:cNvGrpSpPr>
            <p:nvPr/>
          </p:nvGrpSpPr>
          <p:grpSpPr bwMode="auto">
            <a:xfrm>
              <a:off x="566" y="2607"/>
              <a:ext cx="680" cy="680"/>
              <a:chOff x="2996" y="711"/>
              <a:chExt cx="295" cy="295"/>
            </a:xfrm>
          </p:grpSpPr>
          <p:sp>
            <p:nvSpPr>
              <p:cNvPr id="1055" name="Oval 121"/>
              <p:cNvSpPr>
                <a:spLocks noChangeArrowheads="1"/>
              </p:cNvSpPr>
              <p:nvPr/>
            </p:nvSpPr>
            <p:spPr bwMode="auto">
              <a:xfrm>
                <a:off x="2996" y="711"/>
                <a:ext cx="295" cy="295"/>
              </a:xfrm>
              <a:prstGeom prst="ellipse">
                <a:avLst/>
              </a:prstGeom>
              <a:gradFill rotWithShape="1">
                <a:gsLst>
                  <a:gs pos="0">
                    <a:schemeClr val="accent2"/>
                  </a:gs>
                  <a:gs pos="100000">
                    <a:srgbClr val="FFE357"/>
                  </a:gs>
                </a:gsLst>
                <a:lin ang="2700000" scaled="1"/>
              </a:gradFill>
              <a:ln w="19050" algn="ctr">
                <a:solidFill>
                  <a:schemeClr val="accent1"/>
                </a:solidFill>
                <a:round/>
                <a:headEnd/>
                <a:tailEnd/>
              </a:ln>
            </p:spPr>
            <p:txBody>
              <a:bodyPr lIns="90000" tIns="46800" rIns="90000" bIns="46800" anchor="ctr"/>
              <a:lstStyle/>
              <a:p>
                <a:pPr algn="ctr" defTabSz="762000" eaLnBrk="0" hangingPunct="0">
                  <a:spcBef>
                    <a:spcPct val="15000"/>
                  </a:spcBef>
                  <a:spcAft>
                    <a:spcPct val="15000"/>
                  </a:spcAft>
                  <a:buClr>
                    <a:schemeClr val="accent1"/>
                  </a:buClr>
                </a:pPr>
                <a:endParaRPr lang="de-DE">
                  <a:solidFill>
                    <a:schemeClr val="bg2"/>
                  </a:solidFill>
                </a:endParaRPr>
              </a:p>
            </p:txBody>
          </p:sp>
          <p:sp>
            <p:nvSpPr>
              <p:cNvPr id="1375354" name="Oval 122"/>
              <p:cNvSpPr>
                <a:spLocks noChangeArrowheads="1"/>
              </p:cNvSpPr>
              <p:nvPr/>
            </p:nvSpPr>
            <p:spPr bwMode="auto">
              <a:xfrm rot="2905199">
                <a:off x="3064" y="725"/>
                <a:ext cx="214" cy="191"/>
              </a:xfrm>
              <a:prstGeom prst="ellipse">
                <a:avLst/>
              </a:prstGeom>
              <a:gradFill rotWithShape="1">
                <a:gsLst>
                  <a:gs pos="0">
                    <a:schemeClr val="bg1">
                      <a:gamma/>
                      <a:tint val="0"/>
                      <a:invGamma/>
                      <a:alpha val="52000"/>
                    </a:schemeClr>
                  </a:gs>
                  <a:gs pos="100000">
                    <a:schemeClr val="bg1">
                      <a:alpha val="0"/>
                    </a:schemeClr>
                  </a:gs>
                </a:gsLst>
                <a:lin ang="2700000" scaled="1"/>
              </a:gradFill>
              <a:ln w="19050" algn="ctr">
                <a:noFill/>
                <a:round/>
                <a:headEnd/>
                <a:tailEnd/>
              </a:ln>
              <a:effectLst/>
            </p:spPr>
            <p:txBody>
              <a:bodyPr rot="10800000" vert="eaVert" lIns="90000" tIns="46800" rIns="90000" bIns="46800" anchor="ctr"/>
              <a:lstStyle/>
              <a:p>
                <a:pPr algn="ctr" defTabSz="762000" eaLnBrk="0" hangingPunct="0">
                  <a:spcBef>
                    <a:spcPct val="15000"/>
                  </a:spcBef>
                  <a:spcAft>
                    <a:spcPct val="15000"/>
                  </a:spcAft>
                  <a:buClr>
                    <a:schemeClr val="accent1"/>
                  </a:buClr>
                  <a:defRPr/>
                </a:pPr>
                <a:endParaRPr lang="de-DE">
                  <a:solidFill>
                    <a:schemeClr val="bg2"/>
                  </a:solidFill>
                  <a:latin typeface="Arial" pitchFamily="34" charset="0"/>
                  <a:cs typeface="Arial" pitchFamily="34" charset="0"/>
                </a:endParaRPr>
              </a:p>
            </p:txBody>
          </p:sp>
        </p:grpSp>
        <p:sp>
          <p:nvSpPr>
            <p:cNvPr id="1054" name="Rectangle 123"/>
            <p:cNvSpPr>
              <a:spLocks noChangeArrowheads="1"/>
            </p:cNvSpPr>
            <p:nvPr/>
          </p:nvSpPr>
          <p:spPr bwMode="auto">
            <a:xfrm>
              <a:off x="566" y="2607"/>
              <a:ext cx="680" cy="680"/>
            </a:xfrm>
            <a:prstGeom prst="rect">
              <a:avLst/>
            </a:prstGeom>
            <a:noFill/>
            <a:ln w="28575" algn="ctr">
              <a:noFill/>
              <a:miter lim="800000"/>
              <a:headEnd/>
              <a:tailEnd/>
            </a:ln>
          </p:spPr>
          <p:txBody>
            <a:bodyPr wrap="none" anchor="ctr"/>
            <a:lstStyle/>
            <a:p>
              <a:pPr algn="ctr">
                <a:lnSpc>
                  <a:spcPct val="90000"/>
                </a:lnSpc>
              </a:pPr>
              <a:r>
                <a:rPr lang="en-US" sz="1100"/>
                <a:t>Business</a:t>
              </a:r>
            </a:p>
            <a:p>
              <a:pPr algn="ctr">
                <a:lnSpc>
                  <a:spcPct val="90000"/>
                </a:lnSpc>
              </a:pPr>
              <a:r>
                <a:rPr lang="en-US" sz="1100"/>
                <a:t>Services</a:t>
              </a:r>
            </a:p>
          </p:txBody>
        </p:sp>
      </p:grpSp>
      <p:sp>
        <p:nvSpPr>
          <p:cNvPr id="1052" name="Text Box 212"/>
          <p:cNvSpPr txBox="1">
            <a:spLocks noChangeArrowheads="1"/>
          </p:cNvSpPr>
          <p:nvPr/>
        </p:nvSpPr>
        <p:spPr bwMode="auto">
          <a:xfrm>
            <a:off x="570715" y="4998175"/>
            <a:ext cx="5712165" cy="317812"/>
          </a:xfrm>
          <a:prstGeom prst="rect">
            <a:avLst/>
          </a:prstGeom>
          <a:noFill/>
          <a:ln w="28575" algn="ctr">
            <a:noFill/>
            <a:miter lim="800000"/>
            <a:headEnd/>
            <a:tailEnd/>
          </a:ln>
        </p:spPr>
        <p:txBody>
          <a:bodyPr anchor="ctr"/>
          <a:lstStyle/>
          <a:p>
            <a:pPr>
              <a:lnSpc>
                <a:spcPct val="90000"/>
              </a:lnSpc>
              <a:spcBef>
                <a:spcPct val="50000"/>
              </a:spcBef>
            </a:pPr>
            <a:r>
              <a:rPr lang="en-US" sz="1050"/>
              <a:t>Source: ABI, NSN research</a:t>
            </a:r>
          </a:p>
        </p:txBody>
      </p:sp>
      <p:grpSp>
        <p:nvGrpSpPr>
          <p:cNvPr id="23" name="Group 98"/>
          <p:cNvGrpSpPr>
            <a:grpSpLocks/>
          </p:cNvGrpSpPr>
          <p:nvPr/>
        </p:nvGrpSpPr>
        <p:grpSpPr bwMode="auto">
          <a:xfrm>
            <a:off x="1427411" y="2184192"/>
            <a:ext cx="5998153" cy="2380083"/>
            <a:chOff x="1870" y="1587"/>
            <a:chExt cx="3514" cy="1700"/>
          </a:xfrm>
        </p:grpSpPr>
        <p:sp>
          <p:nvSpPr>
            <p:cNvPr id="1065" name="AutoShape 82"/>
            <p:cNvSpPr>
              <a:spLocks noChangeArrowheads="1"/>
            </p:cNvSpPr>
            <p:nvPr/>
          </p:nvSpPr>
          <p:spPr bwMode="auto">
            <a:xfrm>
              <a:off x="1870" y="1587"/>
              <a:ext cx="3514" cy="1700"/>
            </a:xfrm>
            <a:prstGeom prst="roundRect">
              <a:avLst>
                <a:gd name="adj" fmla="val 9250"/>
              </a:avLst>
            </a:prstGeom>
            <a:solidFill>
              <a:schemeClr val="bg1"/>
            </a:solidFill>
            <a:ln w="19050" algn="ctr">
              <a:solidFill>
                <a:schemeClr val="bg2"/>
              </a:solidFill>
              <a:round/>
              <a:headEnd/>
              <a:tailEnd/>
            </a:ln>
          </p:spPr>
          <p:txBody>
            <a:bodyPr lIns="90000" tIns="46800" rIns="90000" bIns="46800"/>
            <a:lstStyle/>
            <a:p>
              <a:pPr defTabSz="762000" eaLnBrk="0" hangingPunct="0">
                <a:spcBef>
                  <a:spcPct val="15000"/>
                </a:spcBef>
                <a:spcAft>
                  <a:spcPct val="15000"/>
                </a:spcAft>
                <a:buClr>
                  <a:schemeClr val="accent1"/>
                </a:buClr>
              </a:pPr>
              <a:r>
                <a:rPr lang="en-US" sz="1050">
                  <a:solidFill>
                    <a:schemeClr val="bg2"/>
                  </a:solidFill>
                </a:rPr>
                <a:t>Revenue sources today (NSN Business Evolution Study, 2011: 146 interviews with 47 CSPs and 14 other companies)</a:t>
              </a:r>
            </a:p>
          </p:txBody>
        </p:sp>
        <p:graphicFrame>
          <p:nvGraphicFramePr>
            <p:cNvPr id="1026" name="Object 83"/>
            <p:cNvGraphicFramePr>
              <a:graphicFrameLocks/>
            </p:cNvGraphicFramePr>
            <p:nvPr/>
          </p:nvGraphicFramePr>
          <p:xfrm>
            <a:off x="1983" y="1870"/>
            <a:ext cx="1360" cy="1360"/>
          </p:xfrm>
          <a:graphic>
            <a:graphicData uri="http://schemas.openxmlformats.org/presentationml/2006/ole">
              <p:oleObj spid="_x0000_s185346" name="Chart" r:id="rId3" imgW="2395962" imgH="2582273" progId="MSGraph.Chart.8">
                <p:embed followColorScheme="full"/>
              </p:oleObj>
            </a:graphicData>
          </a:graphic>
        </p:graphicFrame>
        <p:grpSp>
          <p:nvGrpSpPr>
            <p:cNvPr id="24" name="Group 84"/>
            <p:cNvGrpSpPr>
              <a:grpSpLocks/>
            </p:cNvGrpSpPr>
            <p:nvPr/>
          </p:nvGrpSpPr>
          <p:grpSpPr bwMode="auto">
            <a:xfrm>
              <a:off x="3683" y="1926"/>
              <a:ext cx="1531" cy="1247"/>
              <a:chOff x="3683" y="1813"/>
              <a:chExt cx="1531" cy="1247"/>
            </a:xfrm>
          </p:grpSpPr>
          <p:sp>
            <p:nvSpPr>
              <p:cNvPr id="1067" name="Text Box 20"/>
              <p:cNvSpPr txBox="1">
                <a:spLocks noChangeArrowheads="1"/>
              </p:cNvSpPr>
              <p:nvPr/>
            </p:nvSpPr>
            <p:spPr bwMode="auto">
              <a:xfrm>
                <a:off x="3740" y="1813"/>
                <a:ext cx="1474" cy="1247"/>
              </a:xfrm>
              <a:prstGeom prst="rect">
                <a:avLst/>
              </a:prstGeom>
              <a:noFill/>
              <a:ln w="9525">
                <a:noFill/>
                <a:miter lim="800000"/>
                <a:headEnd/>
                <a:tailEnd/>
              </a:ln>
            </p:spPr>
            <p:txBody>
              <a:bodyPr/>
              <a:lstStyle/>
              <a:p>
                <a:pPr algn="l">
                  <a:lnSpc>
                    <a:spcPct val="110000"/>
                  </a:lnSpc>
                  <a:spcBef>
                    <a:spcPts val="0"/>
                  </a:spcBef>
                  <a:spcAft>
                    <a:spcPts val="0"/>
                  </a:spcAft>
                </a:pPr>
                <a:r>
                  <a:rPr lang="en-US" sz="900" dirty="0">
                    <a:solidFill>
                      <a:srgbClr val="000000"/>
                    </a:solidFill>
                  </a:rPr>
                  <a:t>Voice (Mobile voice &amp; VoIP)</a:t>
                </a:r>
              </a:p>
              <a:p>
                <a:pPr algn="l">
                  <a:lnSpc>
                    <a:spcPct val="110000"/>
                  </a:lnSpc>
                  <a:spcBef>
                    <a:spcPts val="0"/>
                  </a:spcBef>
                  <a:spcAft>
                    <a:spcPts val="0"/>
                  </a:spcAft>
                </a:pPr>
                <a:r>
                  <a:rPr lang="en-US" sz="900" dirty="0">
                    <a:solidFill>
                      <a:srgbClr val="000000"/>
                    </a:solidFill>
                  </a:rPr>
                  <a:t>Person to Person Messaging</a:t>
                </a:r>
              </a:p>
              <a:p>
                <a:pPr algn="l">
                  <a:lnSpc>
                    <a:spcPct val="110000"/>
                  </a:lnSpc>
                  <a:spcBef>
                    <a:spcPts val="0"/>
                  </a:spcBef>
                  <a:spcAft>
                    <a:spcPts val="0"/>
                  </a:spcAft>
                </a:pPr>
                <a:r>
                  <a:rPr lang="en-US" sz="900" dirty="0">
                    <a:solidFill>
                      <a:srgbClr val="000000"/>
                    </a:solidFill>
                  </a:rPr>
                  <a:t>Fixed Broadband</a:t>
                </a:r>
              </a:p>
              <a:p>
                <a:pPr algn="l">
                  <a:lnSpc>
                    <a:spcPct val="110000"/>
                  </a:lnSpc>
                  <a:spcBef>
                    <a:spcPts val="0"/>
                  </a:spcBef>
                  <a:spcAft>
                    <a:spcPts val="0"/>
                  </a:spcAft>
                </a:pPr>
                <a:r>
                  <a:rPr lang="en-US" sz="900" dirty="0">
                    <a:solidFill>
                      <a:srgbClr val="000000"/>
                    </a:solidFill>
                  </a:rPr>
                  <a:t>Mobile Internet</a:t>
                </a:r>
              </a:p>
              <a:p>
                <a:pPr algn="l">
                  <a:lnSpc>
                    <a:spcPct val="110000"/>
                  </a:lnSpc>
                  <a:spcBef>
                    <a:spcPts val="0"/>
                  </a:spcBef>
                  <a:spcAft>
                    <a:spcPts val="0"/>
                  </a:spcAft>
                </a:pPr>
                <a:r>
                  <a:rPr lang="en-US" sz="900" dirty="0">
                    <a:solidFill>
                      <a:srgbClr val="000000"/>
                    </a:solidFill>
                  </a:rPr>
                  <a:t>Entertainment</a:t>
                </a:r>
              </a:p>
              <a:p>
                <a:pPr algn="l">
                  <a:lnSpc>
                    <a:spcPct val="110000"/>
                  </a:lnSpc>
                  <a:spcBef>
                    <a:spcPts val="0"/>
                  </a:spcBef>
                  <a:spcAft>
                    <a:spcPts val="0"/>
                  </a:spcAft>
                </a:pPr>
                <a:r>
                  <a:rPr lang="en-US" sz="900" dirty="0">
                    <a:solidFill>
                      <a:srgbClr val="000000"/>
                    </a:solidFill>
                  </a:rPr>
                  <a:t>Content services like IPTV</a:t>
                </a:r>
              </a:p>
              <a:p>
                <a:pPr algn="l">
                  <a:lnSpc>
                    <a:spcPct val="110000"/>
                  </a:lnSpc>
                  <a:spcBef>
                    <a:spcPts val="0"/>
                  </a:spcBef>
                  <a:spcAft>
                    <a:spcPts val="0"/>
                  </a:spcAft>
                </a:pPr>
                <a:r>
                  <a:rPr lang="en-US" sz="900" dirty="0">
                    <a:solidFill>
                      <a:srgbClr val="000000"/>
                    </a:solidFill>
                  </a:rPr>
                  <a:t>Other Value Added Services</a:t>
                </a:r>
              </a:p>
              <a:p>
                <a:pPr algn="l">
                  <a:lnSpc>
                    <a:spcPct val="110000"/>
                  </a:lnSpc>
                  <a:spcBef>
                    <a:spcPts val="0"/>
                  </a:spcBef>
                  <a:spcAft>
                    <a:spcPts val="0"/>
                  </a:spcAft>
                </a:pPr>
                <a:r>
                  <a:rPr lang="en-US" sz="900" dirty="0">
                    <a:solidFill>
                      <a:srgbClr val="000000"/>
                    </a:solidFill>
                  </a:rPr>
                  <a:t>Advertising</a:t>
                </a:r>
              </a:p>
              <a:p>
                <a:pPr algn="l">
                  <a:lnSpc>
                    <a:spcPct val="110000"/>
                  </a:lnSpc>
                  <a:spcBef>
                    <a:spcPts val="0"/>
                  </a:spcBef>
                  <a:spcAft>
                    <a:spcPts val="0"/>
                  </a:spcAft>
                </a:pPr>
                <a:r>
                  <a:rPr lang="en-US" sz="900" dirty="0">
                    <a:solidFill>
                      <a:srgbClr val="000000"/>
                    </a:solidFill>
                  </a:rPr>
                  <a:t>Revenue from partner through 2-sided business models</a:t>
                </a:r>
              </a:p>
              <a:p>
                <a:pPr algn="l">
                  <a:lnSpc>
                    <a:spcPct val="110000"/>
                  </a:lnSpc>
                  <a:spcBef>
                    <a:spcPts val="0"/>
                  </a:spcBef>
                  <a:spcAft>
                    <a:spcPts val="0"/>
                  </a:spcAft>
                </a:pPr>
                <a:r>
                  <a:rPr lang="en-US" sz="900" dirty="0">
                    <a:solidFill>
                      <a:srgbClr val="000000"/>
                    </a:solidFill>
                  </a:rPr>
                  <a:t>Carrier services</a:t>
                </a:r>
              </a:p>
            </p:txBody>
          </p:sp>
          <p:grpSp>
            <p:nvGrpSpPr>
              <p:cNvPr id="25" name="Group 86"/>
              <p:cNvGrpSpPr>
                <a:grpSpLocks/>
              </p:cNvGrpSpPr>
              <p:nvPr/>
            </p:nvGrpSpPr>
            <p:grpSpPr bwMode="auto">
              <a:xfrm>
                <a:off x="3683" y="1870"/>
                <a:ext cx="68" cy="1134"/>
                <a:chOff x="3674" y="1813"/>
                <a:chExt cx="77" cy="1201"/>
              </a:xfrm>
            </p:grpSpPr>
            <p:sp>
              <p:nvSpPr>
                <p:cNvPr id="1069" name="Rectangle 21"/>
                <p:cNvSpPr>
                  <a:spLocks noChangeArrowheads="1"/>
                </p:cNvSpPr>
                <p:nvPr/>
              </p:nvSpPr>
              <p:spPr bwMode="auto">
                <a:xfrm>
                  <a:off x="3683" y="2153"/>
                  <a:ext cx="68" cy="67"/>
                </a:xfrm>
                <a:prstGeom prst="rect">
                  <a:avLst/>
                </a:prstGeom>
                <a:solidFill>
                  <a:srgbClr val="CC0000"/>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0" name="Rectangle 22"/>
                <p:cNvSpPr>
                  <a:spLocks noChangeArrowheads="1"/>
                </p:cNvSpPr>
                <p:nvPr/>
              </p:nvSpPr>
              <p:spPr bwMode="auto">
                <a:xfrm>
                  <a:off x="3683" y="1813"/>
                  <a:ext cx="68" cy="67"/>
                </a:xfrm>
                <a:prstGeom prst="rect">
                  <a:avLst/>
                </a:prstGeom>
                <a:solidFill>
                  <a:schemeClr val="accent1"/>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1" name="Rectangle 23"/>
                <p:cNvSpPr>
                  <a:spLocks noChangeArrowheads="1"/>
                </p:cNvSpPr>
                <p:nvPr/>
              </p:nvSpPr>
              <p:spPr bwMode="auto">
                <a:xfrm>
                  <a:off x="3683" y="1926"/>
                  <a:ext cx="68" cy="67"/>
                </a:xfrm>
                <a:prstGeom prst="rect">
                  <a:avLst/>
                </a:prstGeom>
                <a:solidFill>
                  <a:srgbClr val="CC6600"/>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2" name="Rectangle 24"/>
                <p:cNvSpPr>
                  <a:spLocks noChangeArrowheads="1"/>
                </p:cNvSpPr>
                <p:nvPr/>
              </p:nvSpPr>
              <p:spPr bwMode="auto">
                <a:xfrm>
                  <a:off x="3683" y="2267"/>
                  <a:ext cx="68" cy="67"/>
                </a:xfrm>
                <a:prstGeom prst="rect">
                  <a:avLst/>
                </a:prstGeom>
                <a:solidFill>
                  <a:schemeClr val="hlink"/>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3" name="Rectangle 25"/>
                <p:cNvSpPr>
                  <a:spLocks noChangeArrowheads="1"/>
                </p:cNvSpPr>
                <p:nvPr/>
              </p:nvSpPr>
              <p:spPr bwMode="auto">
                <a:xfrm>
                  <a:off x="3683" y="2040"/>
                  <a:ext cx="68" cy="67"/>
                </a:xfrm>
                <a:prstGeom prst="rect">
                  <a:avLst/>
                </a:prstGeom>
                <a:solidFill>
                  <a:srgbClr val="C0C0C0"/>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4" name="Rectangle 26"/>
                <p:cNvSpPr>
                  <a:spLocks noChangeArrowheads="1"/>
                </p:cNvSpPr>
                <p:nvPr/>
              </p:nvSpPr>
              <p:spPr bwMode="auto">
                <a:xfrm>
                  <a:off x="3683" y="2380"/>
                  <a:ext cx="68" cy="67"/>
                </a:xfrm>
                <a:prstGeom prst="rect">
                  <a:avLst/>
                </a:prstGeom>
                <a:solidFill>
                  <a:srgbClr val="808080"/>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5" name="Rectangle 29"/>
                <p:cNvSpPr>
                  <a:spLocks noChangeArrowheads="1"/>
                </p:cNvSpPr>
                <p:nvPr/>
              </p:nvSpPr>
              <p:spPr bwMode="auto">
                <a:xfrm>
                  <a:off x="3674" y="2947"/>
                  <a:ext cx="68" cy="67"/>
                </a:xfrm>
                <a:prstGeom prst="rect">
                  <a:avLst/>
                </a:prstGeom>
                <a:solidFill>
                  <a:srgbClr val="00C800"/>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grpSp>
              <p:nvGrpSpPr>
                <p:cNvPr id="26" name="Group 94"/>
                <p:cNvGrpSpPr>
                  <a:grpSpLocks/>
                </p:cNvGrpSpPr>
                <p:nvPr/>
              </p:nvGrpSpPr>
              <p:grpSpPr bwMode="auto">
                <a:xfrm>
                  <a:off x="3683" y="2493"/>
                  <a:ext cx="68" cy="294"/>
                  <a:chOff x="3683" y="2550"/>
                  <a:chExt cx="68" cy="294"/>
                </a:xfrm>
              </p:grpSpPr>
              <p:sp>
                <p:nvSpPr>
                  <p:cNvPr id="1077" name="Rectangle 27"/>
                  <p:cNvSpPr>
                    <a:spLocks noChangeArrowheads="1"/>
                  </p:cNvSpPr>
                  <p:nvPr/>
                </p:nvSpPr>
                <p:spPr bwMode="auto">
                  <a:xfrm>
                    <a:off x="3683" y="2550"/>
                    <a:ext cx="68" cy="67"/>
                  </a:xfrm>
                  <a:prstGeom prst="rect">
                    <a:avLst/>
                  </a:prstGeom>
                  <a:solidFill>
                    <a:srgbClr val="FF9933"/>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8" name="Rectangle 28"/>
                  <p:cNvSpPr>
                    <a:spLocks noChangeArrowheads="1"/>
                  </p:cNvSpPr>
                  <p:nvPr/>
                </p:nvSpPr>
                <p:spPr bwMode="auto">
                  <a:xfrm>
                    <a:off x="3683" y="2777"/>
                    <a:ext cx="68" cy="67"/>
                  </a:xfrm>
                  <a:prstGeom prst="rect">
                    <a:avLst/>
                  </a:prstGeom>
                  <a:solidFill>
                    <a:srgbClr val="008000"/>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sp>
                <p:nvSpPr>
                  <p:cNvPr id="1079" name="Rectangle 30"/>
                  <p:cNvSpPr>
                    <a:spLocks noChangeArrowheads="1"/>
                  </p:cNvSpPr>
                  <p:nvPr/>
                </p:nvSpPr>
                <p:spPr bwMode="auto">
                  <a:xfrm>
                    <a:off x="3683" y="2663"/>
                    <a:ext cx="68" cy="67"/>
                  </a:xfrm>
                  <a:prstGeom prst="rect">
                    <a:avLst/>
                  </a:prstGeom>
                  <a:solidFill>
                    <a:srgbClr val="008080"/>
                  </a:solidFill>
                  <a:ln w="9525">
                    <a:noFill/>
                    <a:miter lim="800000"/>
                    <a:headEnd/>
                    <a:tailEnd/>
                  </a:ln>
                </p:spPr>
                <p:txBody>
                  <a:bodyPr wrap="none" anchor="ctr"/>
                  <a:lstStyle/>
                  <a:p>
                    <a:pPr eaLnBrk="0" fontAlgn="t" hangingPunct="0">
                      <a:lnSpc>
                        <a:spcPct val="90000"/>
                      </a:lnSpc>
                    </a:pPr>
                    <a:endParaRPr lang="en-GB" sz="1050" b="1">
                      <a:solidFill>
                        <a:srgbClr val="000000"/>
                      </a:solidFill>
                    </a:endParaRPr>
                  </a:p>
                </p:txBody>
              </p:sp>
            </p:grpSp>
          </p:grpSp>
        </p:gr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5"/>
          <p:cNvSpPr>
            <a:spLocks noChangeArrowheads="1"/>
          </p:cNvSpPr>
          <p:nvPr/>
        </p:nvSpPr>
        <p:spPr bwMode="gray">
          <a:xfrm>
            <a:off x="107505" y="4117640"/>
            <a:ext cx="4118231" cy="1290144"/>
          </a:xfrm>
          <a:prstGeom prst="roundRect">
            <a:avLst>
              <a:gd name="adj" fmla="val 8574"/>
            </a:avLst>
          </a:prstGeom>
          <a:solidFill>
            <a:srgbClr val="FFFF00"/>
          </a:solidFill>
          <a:ln w="28575" algn="ctr">
            <a:solidFill>
              <a:schemeClr val="hlink"/>
            </a:solidFill>
            <a:round/>
            <a:headEnd/>
            <a:tailEnd/>
          </a:ln>
        </p:spPr>
        <p:txBody>
          <a:bodyPr lIns="46800" tIns="72000" rIns="36000" bIns="36000" anchor="ctr"/>
          <a:lstStyle/>
          <a:p>
            <a:pPr>
              <a:lnSpc>
                <a:spcPct val="80000"/>
              </a:lnSpc>
              <a:spcBef>
                <a:spcPts val="0"/>
              </a:spcBef>
              <a:spcAft>
                <a:spcPts val="0"/>
              </a:spcAft>
            </a:pPr>
            <a:r>
              <a:rPr lang="de-DE" sz="1200" b="1" dirty="0" smtClean="0">
                <a:solidFill>
                  <a:srgbClr val="000000"/>
                </a:solidFill>
                <a:cs typeface="MS PGothic"/>
              </a:rPr>
              <a:t>Strengths:</a:t>
            </a:r>
          </a:p>
          <a:p>
            <a:pPr>
              <a:lnSpc>
                <a:spcPct val="80000"/>
              </a:lnSpc>
              <a:spcBef>
                <a:spcPts val="0"/>
              </a:spcBef>
              <a:spcAft>
                <a:spcPts val="0"/>
              </a:spcAft>
            </a:pPr>
            <a:r>
              <a:rPr lang="de-DE" sz="1200" dirty="0" smtClean="0">
                <a:solidFill>
                  <a:srgbClr val="000000"/>
                </a:solidFill>
                <a:cs typeface="MS PGothic"/>
              </a:rPr>
              <a:t>Innovative and fast moving</a:t>
            </a:r>
          </a:p>
          <a:p>
            <a:pPr>
              <a:lnSpc>
                <a:spcPct val="80000"/>
              </a:lnSpc>
              <a:spcBef>
                <a:spcPts val="0"/>
              </a:spcBef>
              <a:spcAft>
                <a:spcPts val="0"/>
              </a:spcAft>
            </a:pPr>
            <a:r>
              <a:rPr lang="de-DE" sz="1200" dirty="0" smtClean="0">
                <a:solidFill>
                  <a:srgbClr val="000000"/>
                </a:solidFill>
                <a:cs typeface="MS PGothic"/>
              </a:rPr>
              <a:t>Excelling in </a:t>
            </a:r>
            <a:r>
              <a:rPr lang="en-US" sz="1200" dirty="0" smtClean="0">
                <a:solidFill>
                  <a:srgbClr val="000000"/>
                </a:solidFill>
                <a:cs typeface="MS PGothic"/>
              </a:rPr>
              <a:t>application eco-system</a:t>
            </a:r>
          </a:p>
          <a:p>
            <a:pPr>
              <a:lnSpc>
                <a:spcPct val="80000"/>
              </a:lnSpc>
              <a:spcBef>
                <a:spcPts val="0"/>
              </a:spcBef>
              <a:spcAft>
                <a:spcPts val="0"/>
              </a:spcAft>
            </a:pPr>
            <a:endParaRPr lang="de-DE" sz="1200" smtClean="0">
              <a:solidFill>
                <a:srgbClr val="000000"/>
              </a:solidFill>
              <a:cs typeface="MS PGothic"/>
            </a:endParaRPr>
          </a:p>
          <a:p>
            <a:pPr>
              <a:lnSpc>
                <a:spcPct val="80000"/>
              </a:lnSpc>
              <a:spcBef>
                <a:spcPts val="0"/>
              </a:spcBef>
              <a:spcAft>
                <a:spcPts val="0"/>
              </a:spcAft>
            </a:pPr>
            <a:r>
              <a:rPr lang="de-DE" sz="1200" b="1" smtClean="0">
                <a:solidFill>
                  <a:srgbClr val="000000"/>
                </a:solidFill>
                <a:cs typeface="MS PGothic"/>
              </a:rPr>
              <a:t>Shortcoming</a:t>
            </a:r>
            <a:r>
              <a:rPr lang="de-DE" sz="1200" b="1" dirty="0" smtClean="0">
                <a:solidFill>
                  <a:srgbClr val="000000"/>
                </a:solidFill>
                <a:cs typeface="MS PGothic"/>
              </a:rPr>
              <a:t>:</a:t>
            </a:r>
          </a:p>
          <a:p>
            <a:pPr>
              <a:lnSpc>
                <a:spcPct val="80000"/>
              </a:lnSpc>
              <a:spcBef>
                <a:spcPts val="0"/>
              </a:spcBef>
              <a:spcAft>
                <a:spcPts val="0"/>
              </a:spcAft>
            </a:pPr>
            <a:r>
              <a:rPr lang="de-DE" sz="1200" smtClean="0">
                <a:solidFill>
                  <a:srgbClr val="000000"/>
                </a:solidFill>
                <a:cs typeface="MS PGothic"/>
              </a:rPr>
              <a:t>E</a:t>
            </a:r>
            <a:r>
              <a:rPr lang="de-DE" sz="1200" smtClean="0">
                <a:solidFill>
                  <a:srgbClr val="000000"/>
                </a:solidFill>
                <a:cs typeface="MS PGothic"/>
              </a:rPr>
              <a:t>nd-to-end </a:t>
            </a:r>
            <a:r>
              <a:rPr lang="de-DE" sz="1200" dirty="0" smtClean="0">
                <a:solidFill>
                  <a:srgbClr val="000000"/>
                </a:solidFill>
                <a:cs typeface="MS PGothic"/>
              </a:rPr>
              <a:t>SLA</a:t>
            </a:r>
          </a:p>
          <a:p>
            <a:pPr>
              <a:lnSpc>
                <a:spcPct val="80000"/>
              </a:lnSpc>
              <a:spcBef>
                <a:spcPts val="0"/>
              </a:spcBef>
              <a:spcAft>
                <a:spcPts val="0"/>
              </a:spcAft>
            </a:pPr>
            <a:r>
              <a:rPr lang="de-DE" sz="1200" smtClean="0">
                <a:solidFill>
                  <a:srgbClr val="000000"/>
                </a:solidFill>
                <a:cs typeface="MS PGothic"/>
              </a:rPr>
              <a:t>Charging capabilities</a:t>
            </a:r>
            <a:endParaRPr lang="de-DE" sz="1200" dirty="0" smtClean="0">
              <a:solidFill>
                <a:srgbClr val="000000"/>
              </a:solidFill>
              <a:cs typeface="MS PGothic"/>
            </a:endParaRPr>
          </a:p>
        </p:txBody>
      </p:sp>
      <p:sp>
        <p:nvSpPr>
          <p:cNvPr id="27" name="AutoShape 35"/>
          <p:cNvSpPr>
            <a:spLocks noChangeArrowheads="1"/>
          </p:cNvSpPr>
          <p:nvPr/>
        </p:nvSpPr>
        <p:spPr bwMode="gray">
          <a:xfrm>
            <a:off x="4391980" y="4117640"/>
            <a:ext cx="4528068" cy="1290144"/>
          </a:xfrm>
          <a:prstGeom prst="roundRect">
            <a:avLst>
              <a:gd name="adj" fmla="val 8574"/>
            </a:avLst>
          </a:prstGeom>
          <a:solidFill>
            <a:srgbClr val="FF8000"/>
          </a:solidFill>
          <a:ln w="28575" algn="ctr">
            <a:solidFill>
              <a:schemeClr val="hlink"/>
            </a:solidFill>
            <a:round/>
            <a:headEnd/>
            <a:tailEnd/>
          </a:ln>
        </p:spPr>
        <p:txBody>
          <a:bodyPr lIns="46800" tIns="72000" rIns="36000" bIns="36000" anchor="ctr"/>
          <a:lstStyle/>
          <a:p>
            <a:pPr>
              <a:lnSpc>
                <a:spcPct val="80000"/>
              </a:lnSpc>
              <a:spcBef>
                <a:spcPts val="0"/>
              </a:spcBef>
              <a:spcAft>
                <a:spcPts val="0"/>
              </a:spcAft>
            </a:pPr>
            <a:endParaRPr lang="de-DE" sz="1200" b="1" smtClean="0">
              <a:solidFill>
                <a:srgbClr val="000000"/>
              </a:solidFill>
              <a:cs typeface="MS PGothic"/>
            </a:endParaRPr>
          </a:p>
          <a:p>
            <a:pPr>
              <a:lnSpc>
                <a:spcPct val="80000"/>
              </a:lnSpc>
              <a:spcBef>
                <a:spcPts val="0"/>
              </a:spcBef>
              <a:spcAft>
                <a:spcPts val="0"/>
              </a:spcAft>
            </a:pPr>
            <a:r>
              <a:rPr lang="de-DE" sz="1200" b="1" smtClean="0">
                <a:solidFill>
                  <a:srgbClr val="000000"/>
                </a:solidFill>
                <a:cs typeface="MS PGothic"/>
              </a:rPr>
              <a:t>Strenghts</a:t>
            </a:r>
            <a:r>
              <a:rPr lang="de-DE" sz="1200" b="1" dirty="0" smtClean="0">
                <a:solidFill>
                  <a:srgbClr val="000000"/>
                </a:solidFill>
                <a:cs typeface="MS PGothic"/>
              </a:rPr>
              <a:t>:</a:t>
            </a:r>
          </a:p>
          <a:p>
            <a:pPr>
              <a:lnSpc>
                <a:spcPct val="80000"/>
              </a:lnSpc>
              <a:spcBef>
                <a:spcPts val="0"/>
              </a:spcBef>
              <a:spcAft>
                <a:spcPts val="0"/>
              </a:spcAft>
            </a:pPr>
            <a:r>
              <a:rPr lang="de-DE" sz="1200" dirty="0" smtClean="0">
                <a:solidFill>
                  <a:srgbClr val="000000"/>
                </a:solidFill>
                <a:cs typeface="MS PGothic"/>
              </a:rPr>
              <a:t>Managed QoS and security across entire chain</a:t>
            </a:r>
          </a:p>
          <a:p>
            <a:pPr>
              <a:lnSpc>
                <a:spcPct val="80000"/>
              </a:lnSpc>
              <a:spcBef>
                <a:spcPts val="0"/>
              </a:spcBef>
              <a:spcAft>
                <a:spcPts val="0"/>
              </a:spcAft>
            </a:pPr>
            <a:r>
              <a:rPr lang="de-DE" sz="1200" smtClean="0">
                <a:solidFill>
                  <a:srgbClr val="000000"/>
                </a:solidFill>
                <a:cs typeface="MS PGothic"/>
              </a:rPr>
              <a:t>Flexible </a:t>
            </a:r>
            <a:r>
              <a:rPr lang="de-DE" sz="1200" dirty="0" smtClean="0">
                <a:solidFill>
                  <a:srgbClr val="000000"/>
                </a:solidFill>
                <a:cs typeface="MS PGothic"/>
              </a:rPr>
              <a:t>carrier </a:t>
            </a:r>
            <a:r>
              <a:rPr lang="de-DE" sz="1200" smtClean="0">
                <a:solidFill>
                  <a:srgbClr val="000000"/>
                </a:solidFill>
                <a:cs typeface="MS PGothic"/>
              </a:rPr>
              <a:t>charging (Pre-paid</a:t>
            </a:r>
            <a:r>
              <a:rPr lang="de-DE" sz="1200" dirty="0" smtClean="0">
                <a:solidFill>
                  <a:srgbClr val="000000"/>
                </a:solidFill>
                <a:cs typeface="MS PGothic"/>
              </a:rPr>
              <a:t>, post-paid)</a:t>
            </a:r>
          </a:p>
          <a:p>
            <a:pPr>
              <a:lnSpc>
                <a:spcPct val="80000"/>
              </a:lnSpc>
              <a:spcBef>
                <a:spcPts val="0"/>
              </a:spcBef>
              <a:spcAft>
                <a:spcPts val="0"/>
              </a:spcAft>
            </a:pPr>
            <a:endParaRPr lang="de-DE" sz="1200" b="1" smtClean="0">
              <a:solidFill>
                <a:srgbClr val="000000"/>
              </a:solidFill>
              <a:cs typeface="MS PGothic"/>
            </a:endParaRPr>
          </a:p>
          <a:p>
            <a:pPr>
              <a:lnSpc>
                <a:spcPct val="80000"/>
              </a:lnSpc>
              <a:spcBef>
                <a:spcPts val="0"/>
              </a:spcBef>
              <a:spcAft>
                <a:spcPts val="0"/>
              </a:spcAft>
            </a:pPr>
            <a:r>
              <a:rPr lang="de-DE" sz="1200" b="1" smtClean="0">
                <a:solidFill>
                  <a:srgbClr val="000000"/>
                </a:solidFill>
                <a:cs typeface="MS PGothic"/>
              </a:rPr>
              <a:t>Shortcoming</a:t>
            </a:r>
            <a:r>
              <a:rPr lang="de-DE" sz="1200" b="1" dirty="0" smtClean="0">
                <a:solidFill>
                  <a:srgbClr val="000000"/>
                </a:solidFill>
                <a:cs typeface="MS PGothic"/>
              </a:rPr>
              <a:t>:</a:t>
            </a:r>
          </a:p>
          <a:p>
            <a:pPr>
              <a:lnSpc>
                <a:spcPct val="80000"/>
              </a:lnSpc>
              <a:spcBef>
                <a:spcPts val="0"/>
              </a:spcBef>
              <a:spcAft>
                <a:spcPts val="0"/>
              </a:spcAft>
            </a:pPr>
            <a:r>
              <a:rPr lang="de-DE" sz="1200" smtClean="0">
                <a:solidFill>
                  <a:srgbClr val="000000"/>
                </a:solidFill>
                <a:cs typeface="MS PGothic"/>
              </a:rPr>
              <a:t>Smaller  addressable market (Scale)</a:t>
            </a:r>
          </a:p>
          <a:p>
            <a:pPr>
              <a:lnSpc>
                <a:spcPct val="80000"/>
              </a:lnSpc>
              <a:spcBef>
                <a:spcPts val="0"/>
              </a:spcBef>
              <a:spcAft>
                <a:spcPts val="0"/>
              </a:spcAft>
            </a:pPr>
            <a:r>
              <a:rPr lang="de-DE" sz="1200" smtClean="0">
                <a:solidFill>
                  <a:srgbClr val="000000"/>
                </a:solidFill>
                <a:cs typeface="MS PGothic"/>
              </a:rPr>
              <a:t>High service deployment cost</a:t>
            </a:r>
          </a:p>
          <a:p>
            <a:pPr>
              <a:lnSpc>
                <a:spcPct val="80000"/>
              </a:lnSpc>
              <a:spcBef>
                <a:spcPts val="0"/>
              </a:spcBef>
              <a:spcAft>
                <a:spcPts val="0"/>
              </a:spcAft>
            </a:pPr>
            <a:r>
              <a:rPr lang="de-DE" sz="1200" smtClean="0">
                <a:solidFill>
                  <a:srgbClr val="000000"/>
                </a:solidFill>
                <a:cs typeface="MS PGothic"/>
              </a:rPr>
              <a:t>Slow </a:t>
            </a:r>
            <a:r>
              <a:rPr lang="de-DE" sz="1200" smtClean="0">
                <a:solidFill>
                  <a:srgbClr val="000000"/>
                </a:solidFill>
                <a:cs typeface="MS PGothic"/>
              </a:rPr>
              <a:t>T2M</a:t>
            </a:r>
            <a:endParaRPr lang="de-DE" sz="1200" smtClean="0">
              <a:solidFill>
                <a:srgbClr val="000000"/>
              </a:solidFill>
              <a:cs typeface="MS PGothic"/>
            </a:endParaRPr>
          </a:p>
          <a:p>
            <a:pPr>
              <a:lnSpc>
                <a:spcPct val="80000"/>
              </a:lnSpc>
              <a:spcBef>
                <a:spcPts val="0"/>
              </a:spcBef>
              <a:spcAft>
                <a:spcPts val="0"/>
              </a:spcAft>
            </a:pPr>
            <a:endParaRPr lang="de-DE" sz="1200" dirty="0" smtClean="0">
              <a:solidFill>
                <a:srgbClr val="000000"/>
              </a:solidFill>
              <a:cs typeface="MS PGothic"/>
            </a:endParaRPr>
          </a:p>
        </p:txBody>
      </p:sp>
      <p:sp>
        <p:nvSpPr>
          <p:cNvPr id="114690" name="Rectangle 69"/>
          <p:cNvSpPr>
            <a:spLocks noGrp="1" noChangeArrowheads="1"/>
          </p:cNvSpPr>
          <p:nvPr>
            <p:ph type="title" idx="4294967295"/>
          </p:nvPr>
        </p:nvSpPr>
        <p:spPr>
          <a:xfrm>
            <a:off x="151643" y="156005"/>
            <a:ext cx="8632825" cy="685271"/>
          </a:xfrm>
        </p:spPr>
        <p:txBody>
          <a:bodyPr/>
          <a:lstStyle/>
          <a:p>
            <a:r>
              <a:rPr lang="en-US" sz="2000" dirty="0" smtClean="0">
                <a:solidFill>
                  <a:schemeClr val="tx1"/>
                </a:solidFill>
                <a:ea typeface="MS PGothic"/>
                <a:cs typeface="MS PGothic"/>
              </a:rPr>
              <a:t>CSPs have under-leveraged assets to get the buttons back </a:t>
            </a:r>
            <a:br>
              <a:rPr lang="en-US" sz="2000" dirty="0" smtClean="0">
                <a:solidFill>
                  <a:schemeClr val="tx1"/>
                </a:solidFill>
                <a:ea typeface="MS PGothic"/>
                <a:cs typeface="MS PGothic"/>
              </a:rPr>
            </a:br>
            <a:r>
              <a:rPr lang="en-US" sz="2000" smtClean="0">
                <a:solidFill>
                  <a:schemeClr val="tx1"/>
                </a:solidFill>
                <a:ea typeface="MS PGothic"/>
                <a:cs typeface="MS PGothic"/>
              </a:rPr>
              <a:t>	</a:t>
            </a:r>
            <a:r>
              <a:rPr lang="en-CA" sz="2000" dirty="0" smtClean="0">
                <a:solidFill>
                  <a:srgbClr val="68717A"/>
                </a:solidFill>
              </a:rPr>
              <a:t/>
            </a:r>
            <a:br>
              <a:rPr lang="en-CA" sz="2000" dirty="0" smtClean="0">
                <a:solidFill>
                  <a:srgbClr val="68717A"/>
                </a:solidFill>
              </a:rPr>
            </a:br>
            <a:endParaRPr lang="en-US" sz="2000" dirty="0" smtClean="0">
              <a:ea typeface="MS PGothic"/>
              <a:cs typeface="MS PGothic"/>
            </a:endParaRPr>
          </a:p>
        </p:txBody>
      </p:sp>
      <p:grpSp>
        <p:nvGrpSpPr>
          <p:cNvPr id="25" name="Group 24"/>
          <p:cNvGrpSpPr/>
          <p:nvPr/>
        </p:nvGrpSpPr>
        <p:grpSpPr>
          <a:xfrm>
            <a:off x="2018661" y="1038746"/>
            <a:ext cx="4475733" cy="2894084"/>
            <a:chOff x="1965196" y="794498"/>
            <a:chExt cx="4475733" cy="2894084"/>
          </a:xfrm>
        </p:grpSpPr>
        <p:sp>
          <p:nvSpPr>
            <p:cNvPr id="13" name="AutoShape 2"/>
            <p:cNvSpPr>
              <a:spLocks noChangeArrowheads="1"/>
            </p:cNvSpPr>
            <p:nvPr/>
          </p:nvSpPr>
          <p:spPr bwMode="auto">
            <a:xfrm>
              <a:off x="1965196" y="794498"/>
              <a:ext cx="4475733" cy="2882074"/>
            </a:xfrm>
            <a:prstGeom prst="roundRect">
              <a:avLst>
                <a:gd name="adj" fmla="val 3296"/>
              </a:avLst>
            </a:prstGeom>
            <a:gradFill rotWithShape="0">
              <a:gsLst>
                <a:gs pos="0">
                  <a:schemeClr val="bg1"/>
                </a:gs>
                <a:gs pos="100000">
                  <a:srgbClr val="DADBDE"/>
                </a:gs>
              </a:gsLst>
              <a:lin ang="5400000" scaled="1"/>
            </a:gradFill>
            <a:ln w="9525" algn="ctr">
              <a:solidFill>
                <a:schemeClr val="bg2"/>
              </a:solidFill>
              <a:round/>
              <a:headEnd/>
              <a:tailEnd/>
            </a:ln>
            <a:effectLst>
              <a:outerShdw dist="45539" dir="2700000" rotWithShape="0">
                <a:srgbClr val="000000">
                  <a:alpha val="51999"/>
                </a:srgbClr>
              </a:outerShdw>
            </a:effectLst>
          </p:spPr>
          <p:txBody>
            <a:bodyPr/>
            <a:lstStyle/>
            <a:p>
              <a:pPr defTabSz="762000" eaLnBrk="0" hangingPunct="0">
                <a:lnSpc>
                  <a:spcPct val="90000"/>
                </a:lnSpc>
                <a:spcBef>
                  <a:spcPct val="30000"/>
                </a:spcBef>
                <a:buClr>
                  <a:srgbClr val="FFCC00"/>
                </a:buClr>
                <a:defRPr/>
              </a:pPr>
              <a:endParaRPr lang="de-DE" sz="1200" b="1">
                <a:solidFill>
                  <a:srgbClr val="000000"/>
                </a:solidFill>
                <a:ea typeface="SimSun" pitchFamily="2" charset="-122"/>
              </a:endParaRPr>
            </a:p>
          </p:txBody>
        </p:sp>
        <p:sp>
          <p:nvSpPr>
            <p:cNvPr id="23" name="AutoShape 35"/>
            <p:cNvSpPr>
              <a:spLocks noChangeArrowheads="1"/>
            </p:cNvSpPr>
            <p:nvPr/>
          </p:nvSpPr>
          <p:spPr bwMode="gray">
            <a:xfrm>
              <a:off x="2035973" y="1263977"/>
              <a:ext cx="1166125" cy="2375322"/>
            </a:xfrm>
            <a:prstGeom prst="roundRect">
              <a:avLst>
                <a:gd name="adj" fmla="val 8574"/>
              </a:avLst>
            </a:prstGeom>
            <a:solidFill>
              <a:srgbClr val="FFFF00"/>
            </a:solidFill>
            <a:ln w="28575" algn="ctr">
              <a:solidFill>
                <a:schemeClr val="hlink"/>
              </a:solidFill>
              <a:round/>
              <a:headEnd/>
              <a:tailEnd/>
            </a:ln>
          </p:spPr>
          <p:txBody>
            <a:bodyPr lIns="46800" tIns="72000" rIns="36000" bIns="36000" anchor="ctr"/>
            <a:lstStyle/>
            <a:p>
              <a:endParaRPr lang="de-DE" sz="1200" b="1">
                <a:solidFill>
                  <a:srgbClr val="000000"/>
                </a:solidFill>
                <a:cs typeface="MS PGothic"/>
              </a:endParaRPr>
            </a:p>
          </p:txBody>
        </p:sp>
        <p:sp>
          <p:nvSpPr>
            <p:cNvPr id="114694" name="AutoShape 35"/>
            <p:cNvSpPr>
              <a:spLocks noChangeArrowheads="1"/>
            </p:cNvSpPr>
            <p:nvPr/>
          </p:nvSpPr>
          <p:spPr bwMode="gray">
            <a:xfrm>
              <a:off x="5143045" y="1265645"/>
              <a:ext cx="1166125" cy="2375322"/>
            </a:xfrm>
            <a:prstGeom prst="roundRect">
              <a:avLst>
                <a:gd name="adj" fmla="val 8574"/>
              </a:avLst>
            </a:prstGeom>
            <a:solidFill>
              <a:srgbClr val="FF8000"/>
            </a:solidFill>
            <a:ln w="28575" algn="ctr">
              <a:solidFill>
                <a:schemeClr val="hlink"/>
              </a:solidFill>
              <a:round/>
              <a:headEnd/>
              <a:tailEnd/>
            </a:ln>
          </p:spPr>
          <p:txBody>
            <a:bodyPr lIns="46800" tIns="72000" rIns="36000" bIns="36000" anchor="ctr"/>
            <a:lstStyle/>
            <a:p>
              <a:endParaRPr lang="de-DE" sz="1200" b="1">
                <a:solidFill>
                  <a:srgbClr val="000000"/>
                </a:solidFill>
                <a:cs typeface="MS PGothic"/>
              </a:endParaRPr>
            </a:p>
          </p:txBody>
        </p:sp>
        <p:sp>
          <p:nvSpPr>
            <p:cNvPr id="54327" name="AutoShape 55"/>
            <p:cNvSpPr>
              <a:spLocks noChangeArrowheads="1"/>
            </p:cNvSpPr>
            <p:nvPr/>
          </p:nvSpPr>
          <p:spPr bwMode="auto">
            <a:xfrm>
              <a:off x="4781904" y="1000338"/>
              <a:ext cx="1294152" cy="2667394"/>
            </a:xfrm>
            <a:prstGeom prst="curvedLeftArrow">
              <a:avLst>
                <a:gd name="adj1" fmla="val 31141"/>
                <a:gd name="adj2" fmla="val 75543"/>
                <a:gd name="adj3" fmla="val 24162"/>
              </a:avLst>
            </a:prstGeom>
            <a:solidFill>
              <a:srgbClr val="FF8000"/>
            </a:solidFill>
            <a:ln w="28575">
              <a:solidFill>
                <a:schemeClr val="bg1"/>
              </a:solidFill>
              <a:miter lim="800000"/>
              <a:headEnd/>
              <a:tailEnd/>
            </a:ln>
            <a:effectLst>
              <a:prstShdw prst="shdw17" dist="17961" dir="2700000">
                <a:schemeClr val="bg1"/>
              </a:prstShdw>
            </a:effectLst>
          </p:spPr>
          <p:txBody>
            <a:bodyPr wrap="none" anchor="ctr"/>
            <a:lstStyle/>
            <a:p>
              <a:pPr>
                <a:defRPr/>
              </a:pPr>
              <a:endParaRPr lang="de-DE" sz="1200" b="1">
                <a:solidFill>
                  <a:srgbClr val="000000"/>
                </a:solidFill>
              </a:endParaRPr>
            </a:p>
          </p:txBody>
        </p:sp>
        <p:sp>
          <p:nvSpPr>
            <p:cNvPr id="114698" name="Rectangle 54"/>
            <p:cNvSpPr>
              <a:spLocks noChangeArrowheads="1"/>
            </p:cNvSpPr>
            <p:nvPr/>
          </p:nvSpPr>
          <p:spPr bwMode="auto">
            <a:xfrm>
              <a:off x="5202379" y="1932979"/>
              <a:ext cx="1015572" cy="436328"/>
            </a:xfrm>
            <a:prstGeom prst="roundRect">
              <a:avLst>
                <a:gd name="adj" fmla="val 16667"/>
              </a:avLst>
            </a:prstGeom>
            <a:solidFill>
              <a:schemeClr val="bg1"/>
            </a:solidFill>
            <a:ln w="9525">
              <a:solidFill>
                <a:schemeClr val="hlink"/>
              </a:solidFill>
              <a:round/>
              <a:headEnd/>
              <a:tailEnd/>
            </a:ln>
            <a:effectLst>
              <a:prstShdw prst="shdw17" dist="35921" dir="2700000">
                <a:schemeClr val="bg1">
                  <a:alpha val="50000"/>
                </a:schemeClr>
              </a:prstShdw>
            </a:effectLst>
          </p:spPr>
          <p:txBody>
            <a:bodyPr anchor="ctr"/>
            <a:lstStyle/>
            <a:p>
              <a:pPr algn="ctr">
                <a:lnSpc>
                  <a:spcPct val="80000"/>
                </a:lnSpc>
              </a:pPr>
              <a:r>
                <a:rPr lang="en-US" sz="1200" b="1" smtClean="0">
                  <a:solidFill>
                    <a:srgbClr val="7F10A2"/>
                  </a:solidFill>
                  <a:cs typeface="MS PGothic"/>
                </a:rPr>
                <a:t>Telco </a:t>
              </a:r>
              <a:endParaRPr lang="en-US" sz="1200" b="1" dirty="0">
                <a:solidFill>
                  <a:srgbClr val="7F10A2"/>
                </a:solidFill>
                <a:cs typeface="MS PGothic"/>
              </a:endParaRPr>
            </a:p>
          </p:txBody>
        </p:sp>
        <p:sp>
          <p:nvSpPr>
            <p:cNvPr id="112700" name="Rectangle 60"/>
            <p:cNvSpPr>
              <a:spLocks noChangeArrowheads="1"/>
            </p:cNvSpPr>
            <p:nvPr/>
          </p:nvSpPr>
          <p:spPr bwMode="auto">
            <a:xfrm>
              <a:off x="5065234" y="3153051"/>
              <a:ext cx="1243936" cy="5355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r">
                <a:lnSpc>
                  <a:spcPct val="80000"/>
                </a:lnSpc>
                <a:defRPr/>
              </a:pPr>
              <a:r>
                <a:rPr lang="en-US" sz="1200" b="1" dirty="0" smtClean="0">
                  <a:solidFill>
                    <a:srgbClr val="000000"/>
                  </a:solidFill>
                </a:rPr>
                <a:t>Service Provider</a:t>
              </a:r>
              <a:r>
                <a:rPr lang="en-US" sz="1200" b="1" smtClean="0">
                  <a:solidFill>
                    <a:srgbClr val="000000"/>
                  </a:solidFill>
                </a:rPr>
                <a:t/>
              </a:r>
              <a:br>
                <a:rPr lang="en-US" sz="1200" b="1" smtClean="0">
                  <a:solidFill>
                    <a:srgbClr val="000000"/>
                  </a:solidFill>
                </a:rPr>
              </a:br>
              <a:endParaRPr lang="en-US" sz="1200" b="1" dirty="0">
                <a:solidFill>
                  <a:srgbClr val="000000"/>
                </a:solidFill>
              </a:endParaRPr>
            </a:p>
          </p:txBody>
        </p:sp>
        <p:pic>
          <p:nvPicPr>
            <p:cNvPr id="54321" name="Freeform 27" descr="apps1"/>
            <p:cNvPicPr>
              <a:picLocks noChangeArrowheads="1"/>
            </p:cNvPicPr>
            <p:nvPr/>
          </p:nvPicPr>
          <p:blipFill>
            <a:blip r:embed="rId3" cstate="print"/>
            <a:srcRect/>
            <a:stretch>
              <a:fillRect/>
            </a:stretch>
          </p:blipFill>
          <p:spPr bwMode="auto">
            <a:xfrm>
              <a:off x="3528011" y="867218"/>
              <a:ext cx="1234819" cy="687273"/>
            </a:xfrm>
            <a:prstGeom prst="rect">
              <a:avLst/>
            </a:prstGeom>
            <a:noFill/>
            <a:effectLst>
              <a:outerShdw dist="35921" dir="2700000" algn="ctr" rotWithShape="0">
                <a:schemeClr val="bg1"/>
              </a:outerShdw>
            </a:effectLst>
          </p:spPr>
        </p:pic>
        <p:sp>
          <p:nvSpPr>
            <p:cNvPr id="114708" name="Rectangle 57"/>
            <p:cNvSpPr>
              <a:spLocks noChangeArrowheads="1"/>
            </p:cNvSpPr>
            <p:nvPr/>
          </p:nvSpPr>
          <p:spPr bwMode="auto">
            <a:xfrm>
              <a:off x="4932040" y="945323"/>
              <a:ext cx="1132452" cy="622497"/>
            </a:xfrm>
            <a:prstGeom prst="ellipse">
              <a:avLst/>
            </a:prstGeom>
            <a:solidFill>
              <a:schemeClr val="accent3"/>
            </a:solidFill>
            <a:ln w="9525">
              <a:solidFill>
                <a:schemeClr val="accent2"/>
              </a:solidFill>
              <a:miter lim="800000"/>
              <a:headEnd/>
              <a:tailEnd/>
            </a:ln>
            <a:effectLst>
              <a:prstShdw prst="shdw17" dist="17961" dir="2700000">
                <a:schemeClr val="accent1">
                  <a:gamma/>
                  <a:shade val="60000"/>
                  <a:invGamma/>
                </a:schemeClr>
              </a:prstShdw>
            </a:effectLst>
          </p:spPr>
          <p:txBody>
            <a:bodyPr wrap="square" lIns="18033" tIns="18033" rIns="18033" bIns="18033">
              <a:spAutoFit/>
            </a:bodyPr>
            <a:lstStyle/>
            <a:p>
              <a:pPr>
                <a:lnSpc>
                  <a:spcPct val="80000"/>
                </a:lnSpc>
                <a:spcBef>
                  <a:spcPts val="0"/>
                </a:spcBef>
                <a:spcAft>
                  <a:spcPts val="0"/>
                </a:spcAft>
                <a:defRPr/>
              </a:pPr>
              <a:r>
                <a:rPr lang="en-US" sz="1050" b="1" dirty="0">
                  <a:solidFill>
                    <a:srgbClr val="000000"/>
                  </a:solidFill>
                </a:rPr>
                <a:t>Delivery via </a:t>
              </a:r>
              <a:r>
                <a:rPr lang="en-US" sz="1050" b="1" dirty="0" smtClean="0">
                  <a:solidFill>
                    <a:srgbClr val="000000"/>
                  </a:solidFill>
                </a:rPr>
                <a:t>CSP Network</a:t>
              </a:r>
              <a:endParaRPr lang="en-US" sz="1050" b="1" dirty="0">
                <a:solidFill>
                  <a:srgbClr val="000000"/>
                </a:solidFill>
              </a:endParaRPr>
            </a:p>
          </p:txBody>
        </p:sp>
        <p:sp>
          <p:nvSpPr>
            <p:cNvPr id="114706" name="AutoShape 5" descr="ist2_7561511-xxl-migrating-canada-geese"/>
            <p:cNvSpPr>
              <a:spLocks noChangeArrowheads="1"/>
            </p:cNvSpPr>
            <p:nvPr/>
          </p:nvSpPr>
          <p:spPr bwMode="auto">
            <a:xfrm>
              <a:off x="3569229" y="2733544"/>
              <a:ext cx="1234819" cy="687273"/>
            </a:xfrm>
            <a:prstGeom prst="roundRect">
              <a:avLst>
                <a:gd name="adj" fmla="val 7838"/>
              </a:avLst>
            </a:prstGeom>
            <a:blipFill dpi="0" rotWithShape="1">
              <a:blip r:embed="rId4" cstate="print"/>
              <a:srcRect/>
              <a:stretch>
                <a:fillRect/>
              </a:stretch>
            </a:blipFill>
            <a:ln w="19050">
              <a:noFill/>
              <a:round/>
              <a:headEnd/>
              <a:tailEnd/>
            </a:ln>
          </p:spPr>
          <p:txBody>
            <a:bodyPr wrap="none" lIns="90000" tIns="46800" rIns="90000" bIns="46800" anchor="ctr"/>
            <a:lstStyle/>
            <a:p>
              <a:pPr eaLnBrk="0" hangingPunct="0">
                <a:lnSpc>
                  <a:spcPct val="90000"/>
                </a:lnSpc>
                <a:spcBef>
                  <a:spcPct val="30000"/>
                </a:spcBef>
                <a:buClr>
                  <a:srgbClr val="FFD308"/>
                </a:buClr>
              </a:pPr>
              <a:endParaRPr lang="fi-FI" sz="1100">
                <a:solidFill>
                  <a:srgbClr val="000000"/>
                </a:solidFill>
                <a:cs typeface="MS PGothic"/>
              </a:endParaRPr>
            </a:p>
          </p:txBody>
        </p:sp>
        <p:sp>
          <p:nvSpPr>
            <p:cNvPr id="28" name="AutoShape 55"/>
            <p:cNvSpPr>
              <a:spLocks noChangeArrowheads="1"/>
            </p:cNvSpPr>
            <p:nvPr/>
          </p:nvSpPr>
          <p:spPr bwMode="auto">
            <a:xfrm flipH="1">
              <a:off x="2259715" y="968616"/>
              <a:ext cx="1294152" cy="2667394"/>
            </a:xfrm>
            <a:prstGeom prst="curvedLeftArrow">
              <a:avLst>
                <a:gd name="adj1" fmla="val 31141"/>
                <a:gd name="adj2" fmla="val 75543"/>
                <a:gd name="adj3" fmla="val 24162"/>
              </a:avLst>
            </a:prstGeom>
            <a:solidFill>
              <a:srgbClr val="FFFF00"/>
            </a:solidFill>
            <a:ln w="28575">
              <a:solidFill>
                <a:schemeClr val="bg1"/>
              </a:solidFill>
              <a:miter lim="800000"/>
              <a:headEnd/>
              <a:tailEnd/>
            </a:ln>
            <a:effectLst>
              <a:prstShdw prst="shdw17" dist="17961" dir="2700000">
                <a:schemeClr val="bg1"/>
              </a:prstShdw>
            </a:effectLst>
          </p:spPr>
          <p:txBody>
            <a:bodyPr wrap="none" anchor="ctr"/>
            <a:lstStyle/>
            <a:p>
              <a:pPr>
                <a:defRPr/>
              </a:pPr>
              <a:endParaRPr lang="de-DE" sz="1200" b="1">
                <a:solidFill>
                  <a:srgbClr val="000000"/>
                </a:solidFill>
              </a:endParaRPr>
            </a:p>
          </p:txBody>
        </p:sp>
        <p:sp>
          <p:nvSpPr>
            <p:cNvPr id="114707" name="Rectangle 55"/>
            <p:cNvSpPr>
              <a:spLocks noChangeArrowheads="1"/>
            </p:cNvSpPr>
            <p:nvPr/>
          </p:nvSpPr>
          <p:spPr bwMode="auto">
            <a:xfrm>
              <a:off x="2104640" y="1909311"/>
              <a:ext cx="981166" cy="533541"/>
            </a:xfrm>
            <a:prstGeom prst="roundRect">
              <a:avLst>
                <a:gd name="adj" fmla="val 16667"/>
              </a:avLst>
            </a:prstGeom>
            <a:solidFill>
              <a:schemeClr val="bg2"/>
            </a:solidFill>
            <a:ln w="28575" algn="ctr">
              <a:noFill/>
              <a:round/>
              <a:headEnd/>
              <a:tailEnd/>
            </a:ln>
          </p:spPr>
          <p:txBody>
            <a:bodyPr lIns="0" tIns="0" rIns="0" bIns="0" anchor="ctr"/>
            <a:lstStyle/>
            <a:p>
              <a:pPr algn="ctr" defTabSz="677863">
                <a:lnSpc>
                  <a:spcPct val="85000"/>
                </a:lnSpc>
                <a:buSzPct val="110000"/>
              </a:pPr>
              <a:r>
                <a:rPr lang="pt-BR" sz="1050" b="1" smtClean="0">
                  <a:solidFill>
                    <a:srgbClr val="FFFFFF"/>
                  </a:solidFill>
                  <a:cs typeface="MS PGothic"/>
                </a:rPr>
                <a:t>Over</a:t>
              </a:r>
            </a:p>
            <a:p>
              <a:pPr algn="ctr" defTabSz="677863">
                <a:lnSpc>
                  <a:spcPct val="85000"/>
                </a:lnSpc>
                <a:buSzPct val="110000"/>
              </a:pPr>
              <a:r>
                <a:rPr lang="pt-BR" sz="1050" b="1" smtClean="0">
                  <a:solidFill>
                    <a:srgbClr val="FFFFFF"/>
                  </a:solidFill>
                  <a:cs typeface="MS PGothic"/>
                </a:rPr>
                <a:t>theTop</a:t>
              </a:r>
              <a:endParaRPr lang="pt-BR" sz="1050" b="1" dirty="0">
                <a:solidFill>
                  <a:srgbClr val="FFFFFF"/>
                </a:solidFill>
                <a:cs typeface="MS PGothic"/>
              </a:endParaRPr>
            </a:p>
          </p:txBody>
        </p:sp>
        <p:sp>
          <p:nvSpPr>
            <p:cNvPr id="54332" name="Rectangle 60"/>
            <p:cNvSpPr>
              <a:spLocks noChangeArrowheads="1"/>
            </p:cNvSpPr>
            <p:nvPr/>
          </p:nvSpPr>
          <p:spPr bwMode="auto">
            <a:xfrm>
              <a:off x="2259715" y="1038746"/>
              <a:ext cx="1180103" cy="622497"/>
            </a:xfrm>
            <a:prstGeom prst="ellipse">
              <a:avLst/>
            </a:prstGeom>
            <a:solidFill>
              <a:schemeClr val="accent3"/>
            </a:solidFill>
            <a:ln w="9525">
              <a:solidFill>
                <a:srgbClr val="FFFF00"/>
              </a:solidFill>
              <a:miter lim="800000"/>
              <a:headEnd/>
              <a:tailEnd/>
            </a:ln>
            <a:effectLst>
              <a:prstShdw prst="shdw17" dist="17961" dir="2700000">
                <a:schemeClr val="accent1">
                  <a:gamma/>
                  <a:shade val="60000"/>
                  <a:invGamma/>
                </a:schemeClr>
              </a:prstShdw>
            </a:effectLst>
          </p:spPr>
          <p:txBody>
            <a:bodyPr wrap="square" lIns="18033" tIns="18033" rIns="18033" bIns="18033">
              <a:spAutoFit/>
            </a:bodyPr>
            <a:lstStyle/>
            <a:p>
              <a:pPr>
                <a:lnSpc>
                  <a:spcPct val="80000"/>
                </a:lnSpc>
                <a:spcBef>
                  <a:spcPts val="0"/>
                </a:spcBef>
                <a:spcAft>
                  <a:spcPts val="0"/>
                </a:spcAft>
                <a:defRPr/>
              </a:pPr>
              <a:r>
                <a:rPr lang="en-US" sz="1050" b="1" dirty="0">
                  <a:solidFill>
                    <a:srgbClr val="000000"/>
                  </a:solidFill>
                </a:rPr>
                <a:t>Best effort </a:t>
              </a:r>
              <a:br>
                <a:rPr lang="en-US" sz="1050" b="1" dirty="0">
                  <a:solidFill>
                    <a:srgbClr val="000000"/>
                  </a:solidFill>
                </a:rPr>
              </a:br>
              <a:r>
                <a:rPr lang="en-US" sz="1050" b="1" dirty="0" smtClean="0">
                  <a:solidFill>
                    <a:srgbClr val="000000"/>
                  </a:solidFill>
                </a:rPr>
                <a:t>Internet delivery</a:t>
              </a:r>
              <a:endParaRPr lang="en-US" sz="1050" b="1" dirty="0">
                <a:solidFill>
                  <a:srgbClr val="000000"/>
                </a:solidFill>
              </a:endParaRPr>
            </a:p>
          </p:txBody>
        </p:sp>
        <p:sp>
          <p:nvSpPr>
            <p:cNvPr id="24" name="Rectangle 60"/>
            <p:cNvSpPr>
              <a:spLocks noChangeArrowheads="1"/>
            </p:cNvSpPr>
            <p:nvPr/>
          </p:nvSpPr>
          <p:spPr bwMode="auto">
            <a:xfrm>
              <a:off x="2018661" y="3061222"/>
              <a:ext cx="1158697" cy="5355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l">
                <a:lnSpc>
                  <a:spcPct val="80000"/>
                </a:lnSpc>
                <a:defRPr/>
              </a:pPr>
              <a:r>
                <a:rPr lang="en-US" sz="1200" b="1" dirty="0" smtClean="0">
                  <a:solidFill>
                    <a:srgbClr val="000000"/>
                  </a:solidFill>
                </a:rPr>
                <a:t>Public Internet</a:t>
              </a:r>
              <a:r>
                <a:rPr lang="en-US" sz="1200" b="1" smtClean="0">
                  <a:solidFill>
                    <a:srgbClr val="000000"/>
                  </a:solidFill>
                </a:rPr>
                <a:t/>
              </a:r>
              <a:br>
                <a:rPr lang="en-US" sz="1200" b="1" smtClean="0">
                  <a:solidFill>
                    <a:srgbClr val="000000"/>
                  </a:solidFill>
                </a:rPr>
              </a:br>
              <a:endParaRPr lang="en-US" sz="1200" b="1" dirty="0">
                <a:solidFill>
                  <a:srgbClr val="000000"/>
                </a:solidFill>
              </a:endParaRPr>
            </a:p>
          </p:txBody>
        </p:sp>
      </p:grpSp>
      <p:sp>
        <p:nvSpPr>
          <p:cNvPr id="22" name="TextBox 21"/>
          <p:cNvSpPr txBox="1"/>
          <p:nvPr/>
        </p:nvSpPr>
        <p:spPr>
          <a:xfrm>
            <a:off x="6876256" y="1038746"/>
            <a:ext cx="1935131" cy="1940957"/>
          </a:xfrm>
          <a:prstGeom prst="roundRect">
            <a:avLst/>
          </a:prstGeom>
          <a:solidFill>
            <a:srgbClr val="7030A0"/>
          </a:solidFill>
        </p:spPr>
        <p:txBody>
          <a:bodyPr wrap="square" rtlCol="0">
            <a:spAutoFit/>
          </a:bodyPr>
          <a:lstStyle/>
          <a:p>
            <a:r>
              <a:rPr lang="en-US" sz="1200" b="1" u="sng" dirty="0" smtClean="0">
                <a:solidFill>
                  <a:schemeClr val="bg1"/>
                </a:solidFill>
              </a:rPr>
              <a:t>Assets includes</a:t>
            </a:r>
          </a:p>
          <a:p>
            <a:r>
              <a:rPr lang="en-US" sz="1200" dirty="0" smtClean="0">
                <a:solidFill>
                  <a:schemeClr val="bg1"/>
                </a:solidFill>
              </a:rPr>
              <a:t>Location</a:t>
            </a:r>
          </a:p>
          <a:p>
            <a:r>
              <a:rPr lang="en-US" sz="1200" dirty="0" smtClean="0">
                <a:solidFill>
                  <a:schemeClr val="bg1"/>
                </a:solidFill>
              </a:rPr>
              <a:t>Profile</a:t>
            </a:r>
          </a:p>
          <a:p>
            <a:r>
              <a:rPr lang="en-US" sz="1200" dirty="0" smtClean="0">
                <a:solidFill>
                  <a:schemeClr val="bg1"/>
                </a:solidFill>
              </a:rPr>
              <a:t>Billing</a:t>
            </a:r>
          </a:p>
          <a:p>
            <a:r>
              <a:rPr lang="en-US" sz="1200" dirty="0" smtClean="0">
                <a:solidFill>
                  <a:schemeClr val="bg1"/>
                </a:solidFill>
              </a:rPr>
              <a:t>Messaging &amp; voice</a:t>
            </a:r>
          </a:p>
          <a:p>
            <a:r>
              <a:rPr lang="en-US" sz="1200" dirty="0" smtClean="0">
                <a:solidFill>
                  <a:schemeClr val="bg1"/>
                </a:solidFill>
              </a:rPr>
              <a:t>Contacts and history</a:t>
            </a:r>
          </a:p>
          <a:p>
            <a:r>
              <a:rPr lang="en-US" sz="1200" dirty="0" smtClean="0">
                <a:solidFill>
                  <a:schemeClr val="bg1"/>
                </a:solidFill>
              </a:rPr>
              <a:t>Context and community</a:t>
            </a:r>
          </a:p>
          <a:p>
            <a:r>
              <a:rPr lang="en-US" sz="1200" dirty="0" smtClean="0">
                <a:solidFill>
                  <a:schemeClr val="bg1"/>
                </a:solidFill>
              </a:rPr>
              <a:t>Deeper analytics</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idx="4294967295"/>
          </p:nvPr>
        </p:nvSpPr>
        <p:spPr>
          <a:xfrm>
            <a:off x="4202114" y="1005417"/>
            <a:ext cx="4941887" cy="2066396"/>
          </a:xfrm>
        </p:spPr>
        <p:txBody>
          <a:bodyPr/>
          <a:lstStyle/>
          <a:p>
            <a:r>
              <a:rPr lang="en-US" smtClean="0">
                <a:solidFill>
                  <a:srgbClr val="D881F3"/>
                </a:solidFill>
              </a:rPr>
              <a:t>Market Overview</a:t>
            </a:r>
            <a:br>
              <a:rPr lang="en-US" smtClean="0">
                <a:solidFill>
                  <a:srgbClr val="D881F3"/>
                </a:solidFill>
              </a:rPr>
            </a:br>
            <a:r>
              <a:rPr lang="en-US" smtClean="0"/>
              <a:t>Applications </a:t>
            </a:r>
            <a:r>
              <a:rPr lang="en-US" dirty="0" smtClean="0"/>
              <a:t>Strategy</a:t>
            </a:r>
            <a:r>
              <a:rPr lang="en-US" smtClean="0">
                <a:solidFill>
                  <a:srgbClr val="D881F3"/>
                </a:solidFill>
              </a:rPr>
              <a:t/>
            </a:r>
            <a:br>
              <a:rPr lang="en-US" smtClean="0">
                <a:solidFill>
                  <a:srgbClr val="D881F3"/>
                </a:solidFill>
              </a:rPr>
            </a:br>
            <a:r>
              <a:rPr lang="en-US" smtClean="0">
                <a:solidFill>
                  <a:srgbClr val="D881F3"/>
                </a:solidFill>
              </a:rPr>
              <a:t>SDF </a:t>
            </a:r>
            <a:r>
              <a:rPr lang="en-US" dirty="0" smtClean="0">
                <a:solidFill>
                  <a:srgbClr val="D881F3"/>
                </a:solidFill>
              </a:rPr>
              <a:t>Overview</a:t>
            </a:r>
            <a:r>
              <a:rPr lang="en-US" smtClean="0">
                <a:solidFill>
                  <a:srgbClr val="D881F3"/>
                </a:solidFill>
              </a:rPr>
              <a:t/>
            </a:r>
            <a:br>
              <a:rPr lang="en-US" smtClean="0">
                <a:solidFill>
                  <a:srgbClr val="D881F3"/>
                </a:solidFill>
              </a:rPr>
            </a:br>
            <a:r>
              <a:rPr lang="en-US" smtClean="0">
                <a:solidFill>
                  <a:srgbClr val="D881F3"/>
                </a:solidFill>
              </a:rPr>
              <a:t>Exposure</a:t>
            </a:r>
            <a:br>
              <a:rPr lang="en-US" smtClean="0">
                <a:solidFill>
                  <a:srgbClr val="D881F3"/>
                </a:solidFill>
              </a:rPr>
            </a:br>
            <a:r>
              <a:rPr lang="en-US" smtClean="0">
                <a:solidFill>
                  <a:srgbClr val="D881F3"/>
                </a:solidFill>
              </a:rPr>
              <a:t>	Creatary</a:t>
            </a:r>
            <a:br>
              <a:rPr lang="en-US" smtClean="0">
                <a:solidFill>
                  <a:srgbClr val="D881F3"/>
                </a:solidFill>
              </a:rPr>
            </a:br>
            <a:r>
              <a:rPr lang="en-US" smtClean="0">
                <a:solidFill>
                  <a:srgbClr val="D881F3"/>
                </a:solidFill>
              </a:rPr>
              <a:t>	Smart Lab</a:t>
            </a:r>
            <a:r>
              <a:rPr lang="en-US" dirty="0" smtClean="0"/>
              <a:t/>
            </a:r>
            <a:br>
              <a:rPr lang="en-US" dirty="0" smtClean="0"/>
            </a:br>
            <a:r>
              <a:rPr lang="fi-FI" dirty="0" smtClean="0"/>
              <a:t/>
            </a:r>
            <a:br>
              <a:rPr lang="fi-FI" dirty="0" smtClean="0"/>
            </a:br>
            <a:endParaRPr lang="fi-FI"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Rectangle 2" hidden="1"/>
          <p:cNvGraphicFramePr>
            <a:graphicFrameLocks/>
          </p:cNvGraphicFramePr>
          <p:nvPr/>
        </p:nvGraphicFramePr>
        <p:xfrm>
          <a:off x="0" y="0"/>
          <a:ext cx="158750" cy="132292"/>
        </p:xfrm>
        <a:graphic>
          <a:graphicData uri="http://schemas.openxmlformats.org/presentationml/2006/ole">
            <p:oleObj spid="_x0000_s191490" r:id="rId7" imgW="0" imgH="0" progId="">
              <p:embed/>
            </p:oleObj>
          </a:graphicData>
        </a:graphic>
      </p:graphicFrame>
      <p:sp>
        <p:nvSpPr>
          <p:cNvPr id="27651" name="Rectangle 4" hidden="1"/>
          <p:cNvSpPr>
            <a:spLocks noChangeArrowheads="1"/>
          </p:cNvSpPr>
          <p:nvPr>
            <p:custDataLst>
              <p:tags r:id="rId2"/>
            </p:custDataLst>
          </p:nvPr>
        </p:nvSpPr>
        <p:spPr bwMode="auto">
          <a:xfrm>
            <a:off x="42863" y="-46302"/>
            <a:ext cx="69850" cy="222251"/>
          </a:xfrm>
          <a:prstGeom prst="rect">
            <a:avLst/>
          </a:prstGeom>
          <a:solidFill>
            <a:schemeClr val="bg1"/>
          </a:solidFill>
          <a:ln w="19050" algn="ctr">
            <a:solidFill>
              <a:schemeClr val="bg2"/>
            </a:solidFill>
            <a:miter lim="800000"/>
            <a:headEnd/>
            <a:tailEnd/>
          </a:ln>
        </p:spPr>
        <p:txBody>
          <a:bodyPr wrap="none" lIns="0" tIns="0" rIns="0" bIns="0" anchor="ctr"/>
          <a:lstStyle/>
          <a:p>
            <a:pPr algn="ctr" defTabSz="762000" eaLnBrk="0" hangingPunct="0">
              <a:buClr>
                <a:schemeClr val="accent1"/>
              </a:buClr>
            </a:pPr>
            <a:endParaRPr lang="de-DE" sz="1000"/>
          </a:p>
        </p:txBody>
      </p:sp>
      <p:sp>
        <p:nvSpPr>
          <p:cNvPr id="27652" name="AutoShape 4" descr="2Q=="/>
          <p:cNvSpPr>
            <a:spLocks noChangeAspect="1" noChangeArrowheads="1"/>
          </p:cNvSpPr>
          <p:nvPr/>
        </p:nvSpPr>
        <p:spPr bwMode="auto">
          <a:xfrm>
            <a:off x="4270375" y="42333"/>
            <a:ext cx="304800" cy="254000"/>
          </a:xfrm>
          <a:prstGeom prst="rect">
            <a:avLst/>
          </a:prstGeom>
          <a:noFill/>
          <a:ln w="9525">
            <a:noFill/>
            <a:miter lim="800000"/>
            <a:headEnd/>
            <a:tailEnd/>
          </a:ln>
        </p:spPr>
        <p:txBody>
          <a:bodyPr/>
          <a:lstStyle/>
          <a:p>
            <a:endParaRPr lang="de-DE"/>
          </a:p>
        </p:txBody>
      </p:sp>
      <p:sp>
        <p:nvSpPr>
          <p:cNvPr id="27653" name="AutoShape 5" descr="2Q=="/>
          <p:cNvSpPr>
            <a:spLocks noChangeAspect="1" noChangeArrowheads="1"/>
          </p:cNvSpPr>
          <p:nvPr/>
        </p:nvSpPr>
        <p:spPr bwMode="auto">
          <a:xfrm>
            <a:off x="4270375" y="42333"/>
            <a:ext cx="304800" cy="254000"/>
          </a:xfrm>
          <a:prstGeom prst="rect">
            <a:avLst/>
          </a:prstGeom>
          <a:noFill/>
          <a:ln w="9525">
            <a:noFill/>
            <a:miter lim="800000"/>
            <a:headEnd/>
            <a:tailEnd/>
          </a:ln>
        </p:spPr>
        <p:txBody>
          <a:bodyPr/>
          <a:lstStyle/>
          <a:p>
            <a:endParaRPr lang="de-DE"/>
          </a:p>
        </p:txBody>
      </p:sp>
      <p:sp>
        <p:nvSpPr>
          <p:cNvPr id="27654" name="Rectangle 6"/>
          <p:cNvSpPr>
            <a:spLocks noChangeArrowheads="1"/>
          </p:cNvSpPr>
          <p:nvPr/>
        </p:nvSpPr>
        <p:spPr bwMode="auto">
          <a:xfrm>
            <a:off x="4121150" y="1108604"/>
            <a:ext cx="1828800" cy="2525448"/>
          </a:xfrm>
          <a:prstGeom prst="rect">
            <a:avLst/>
          </a:prstGeom>
          <a:gradFill rotWithShape="1">
            <a:gsLst>
              <a:gs pos="0">
                <a:schemeClr val="bg1">
                  <a:gamma/>
                  <a:tint val="63529"/>
                  <a:invGamma/>
                  <a:alpha val="0"/>
                </a:schemeClr>
              </a:gs>
              <a:gs pos="100000">
                <a:schemeClr val="bg1"/>
              </a:gs>
            </a:gsLst>
            <a:lin ang="0" scaled="1"/>
          </a:gradFill>
          <a:ln w="9525">
            <a:noFill/>
            <a:miter lim="800000"/>
            <a:headEnd/>
            <a:tailEnd/>
          </a:ln>
          <a:effectLst/>
        </p:spPr>
        <p:txBody>
          <a:bodyPr wrap="none" anchor="ctr"/>
          <a:lstStyle/>
          <a:p>
            <a:pPr>
              <a:defRPr/>
            </a:pPr>
            <a:endParaRPr lang="de-DE"/>
          </a:p>
        </p:txBody>
      </p:sp>
      <p:sp>
        <p:nvSpPr>
          <p:cNvPr id="27655" name="AutoShape 7"/>
          <p:cNvSpPr>
            <a:spLocks noChangeArrowheads="1"/>
          </p:cNvSpPr>
          <p:nvPr/>
        </p:nvSpPr>
        <p:spPr bwMode="auto">
          <a:xfrm rot="5400000">
            <a:off x="5205281" y="2179241"/>
            <a:ext cx="2181490" cy="31781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alpha val="999"/>
                </a:schemeClr>
              </a:gs>
              <a:gs pos="100000">
                <a:schemeClr val="accent1">
                  <a:gamma/>
                  <a:tint val="43922"/>
                  <a:invGamma/>
                </a:schemeClr>
              </a:gs>
            </a:gsLst>
            <a:lin ang="5400000" scaled="1"/>
          </a:gradFill>
          <a:ln w="38100">
            <a:solidFill>
              <a:schemeClr val="accent2">
                <a:lumMod val="40000"/>
                <a:lumOff val="60000"/>
              </a:schemeClr>
            </a:solidFill>
            <a:miter lim="800000"/>
            <a:headEnd/>
            <a:tailEnd/>
          </a:ln>
          <a:effectLst/>
        </p:spPr>
        <p:txBody>
          <a:bodyPr wrap="none" anchor="ctr"/>
          <a:lstStyle/>
          <a:p>
            <a:pPr>
              <a:defRPr/>
            </a:pPr>
            <a:endParaRPr lang="de-DE"/>
          </a:p>
        </p:txBody>
      </p:sp>
      <p:grpSp>
        <p:nvGrpSpPr>
          <p:cNvPr id="2" name="Group 8"/>
          <p:cNvGrpSpPr>
            <a:grpSpLocks/>
          </p:cNvGrpSpPr>
          <p:nvPr/>
        </p:nvGrpSpPr>
        <p:grpSpPr bwMode="auto">
          <a:xfrm>
            <a:off x="647564" y="3128699"/>
            <a:ext cx="671513" cy="1468438"/>
            <a:chOff x="750" y="549"/>
            <a:chExt cx="330" cy="866"/>
          </a:xfrm>
        </p:grpSpPr>
        <p:pic>
          <p:nvPicPr>
            <p:cNvPr id="27682" name="Picture 9"/>
            <p:cNvPicPr>
              <a:picLocks noChangeAspect="1" noChangeArrowheads="1"/>
            </p:cNvPicPr>
            <p:nvPr/>
          </p:nvPicPr>
          <p:blipFill>
            <a:blip r:embed="rId8" cstate="print"/>
            <a:srcRect/>
            <a:stretch>
              <a:fillRect/>
            </a:stretch>
          </p:blipFill>
          <p:spPr bwMode="auto">
            <a:xfrm>
              <a:off x="750" y="549"/>
              <a:ext cx="330" cy="866"/>
            </a:xfrm>
            <a:prstGeom prst="rect">
              <a:avLst/>
            </a:prstGeom>
            <a:noFill/>
            <a:ln w="9525">
              <a:noFill/>
              <a:miter lim="800000"/>
              <a:headEnd/>
              <a:tailEnd/>
            </a:ln>
          </p:spPr>
        </p:pic>
        <p:pic>
          <p:nvPicPr>
            <p:cNvPr id="27683" name="Picture 10"/>
            <p:cNvPicPr>
              <a:picLocks noChangeAspect="1" noChangeArrowheads="1"/>
            </p:cNvPicPr>
            <p:nvPr/>
          </p:nvPicPr>
          <p:blipFill>
            <a:blip r:embed="rId9" cstate="print"/>
            <a:srcRect/>
            <a:stretch>
              <a:fillRect/>
            </a:stretch>
          </p:blipFill>
          <p:spPr bwMode="auto">
            <a:xfrm>
              <a:off x="750" y="549"/>
              <a:ext cx="330" cy="866"/>
            </a:xfrm>
            <a:prstGeom prst="rect">
              <a:avLst/>
            </a:prstGeom>
            <a:noFill/>
            <a:ln w="9525">
              <a:noFill/>
              <a:miter lim="800000"/>
              <a:headEnd/>
              <a:tailEnd/>
            </a:ln>
          </p:spPr>
        </p:pic>
      </p:grpSp>
      <p:sp>
        <p:nvSpPr>
          <p:cNvPr id="27657" name="AutoShape 11"/>
          <p:cNvSpPr>
            <a:spLocks noChangeArrowheads="1"/>
          </p:cNvSpPr>
          <p:nvPr/>
        </p:nvSpPr>
        <p:spPr bwMode="auto">
          <a:xfrm rot="-5400000">
            <a:off x="1854068" y="2179241"/>
            <a:ext cx="2181490" cy="3178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4D4D4D">
                  <a:alpha val="998"/>
                </a:srgbClr>
              </a:gs>
              <a:gs pos="100000">
                <a:srgbClr val="B1B1B1"/>
              </a:gs>
            </a:gsLst>
            <a:lin ang="5400000" scaled="1"/>
          </a:gradFill>
          <a:ln w="38100">
            <a:solidFill>
              <a:schemeClr val="accent3">
                <a:lumMod val="75000"/>
              </a:schemeClr>
            </a:solidFill>
            <a:miter lim="800000"/>
            <a:headEnd/>
            <a:tailEnd/>
          </a:ln>
        </p:spPr>
        <p:txBody>
          <a:bodyPr wrap="none" anchor="ctr"/>
          <a:lstStyle/>
          <a:p>
            <a:endParaRPr lang="de-DE"/>
          </a:p>
        </p:txBody>
      </p:sp>
      <p:pic>
        <p:nvPicPr>
          <p:cNvPr id="27658" name="Picture 95" descr="google-globe"/>
          <p:cNvPicPr>
            <a:picLocks noChangeAspect="1" noChangeArrowheads="1"/>
          </p:cNvPicPr>
          <p:nvPr/>
        </p:nvPicPr>
        <p:blipFill>
          <a:blip r:embed="rId10" cstate="print"/>
          <a:srcRect/>
          <a:stretch>
            <a:fillRect/>
          </a:stretch>
        </p:blipFill>
        <p:spPr bwMode="auto">
          <a:xfrm>
            <a:off x="3516313" y="2837657"/>
            <a:ext cx="2292350" cy="1910292"/>
          </a:xfrm>
          <a:prstGeom prst="rect">
            <a:avLst/>
          </a:prstGeom>
          <a:noFill/>
          <a:ln w="9525">
            <a:noFill/>
            <a:miter lim="800000"/>
            <a:headEnd/>
            <a:tailEnd/>
          </a:ln>
        </p:spPr>
      </p:pic>
      <p:grpSp>
        <p:nvGrpSpPr>
          <p:cNvPr id="3" name="Group 13"/>
          <p:cNvGrpSpPr>
            <a:grpSpLocks/>
          </p:cNvGrpSpPr>
          <p:nvPr/>
        </p:nvGrpSpPr>
        <p:grpSpPr bwMode="auto">
          <a:xfrm>
            <a:off x="3886201" y="3094303"/>
            <a:ext cx="1565275" cy="1468438"/>
            <a:chOff x="2114" y="696"/>
            <a:chExt cx="1188" cy="1180"/>
          </a:xfrm>
        </p:grpSpPr>
        <p:pic>
          <p:nvPicPr>
            <p:cNvPr id="27680" name="Picture 39" descr="circle-yellow_shadow"/>
            <p:cNvPicPr>
              <a:picLocks noChangeAspect="1" noChangeArrowheads="1"/>
            </p:cNvPicPr>
            <p:nvPr>
              <p:custDataLst>
                <p:tags r:id="rId3"/>
              </p:custDataLst>
            </p:nvPr>
          </p:nvPicPr>
          <p:blipFill>
            <a:blip r:embed="rId11" cstate="print"/>
            <a:srcRect l="3667" r="18533" b="14369"/>
            <a:stretch>
              <a:fillRect/>
            </a:stretch>
          </p:blipFill>
          <p:spPr bwMode="auto">
            <a:xfrm>
              <a:off x="2114" y="696"/>
              <a:ext cx="1188" cy="1180"/>
            </a:xfrm>
            <a:prstGeom prst="rect">
              <a:avLst/>
            </a:prstGeom>
            <a:noFill/>
            <a:ln w="9525">
              <a:noFill/>
              <a:miter lim="800000"/>
              <a:headEnd/>
              <a:tailEnd/>
            </a:ln>
          </p:spPr>
        </p:pic>
        <p:sp>
          <p:nvSpPr>
            <p:cNvPr id="27681" name="Rectangle 40"/>
            <p:cNvSpPr>
              <a:spLocks noChangeArrowheads="1"/>
            </p:cNvSpPr>
            <p:nvPr>
              <p:custDataLst>
                <p:tags r:id="rId4"/>
              </p:custDataLst>
            </p:nvPr>
          </p:nvSpPr>
          <p:spPr bwMode="auto">
            <a:xfrm>
              <a:off x="2219" y="1055"/>
              <a:ext cx="978" cy="462"/>
            </a:xfrm>
            <a:prstGeom prst="rect">
              <a:avLst/>
            </a:prstGeom>
            <a:noFill/>
            <a:ln w="9525" algn="ctr">
              <a:noFill/>
              <a:miter lim="800000"/>
              <a:headEnd/>
              <a:tailEnd/>
            </a:ln>
          </p:spPr>
          <p:txBody>
            <a:bodyPr lIns="0" tIns="0" rIns="0" bIns="0" anchor="ctr">
              <a:spAutoFit/>
            </a:bodyPr>
            <a:lstStyle/>
            <a:p>
              <a:pPr algn="ctr" defTabSz="762000">
                <a:lnSpc>
                  <a:spcPct val="85000"/>
                </a:lnSpc>
                <a:buClr>
                  <a:schemeClr val="accent2"/>
                </a:buClr>
                <a:buSzPct val="110000"/>
              </a:pPr>
              <a:r>
                <a:rPr lang="en-US" sz="4400" b="1">
                  <a:solidFill>
                    <a:schemeClr val="bg1"/>
                  </a:solidFill>
                  <a:ea typeface="MS PGothic" pitchFamily="34" charset="-128"/>
                </a:rPr>
                <a:t>CSP</a:t>
              </a:r>
            </a:p>
          </p:txBody>
        </p:sp>
      </p:grpSp>
      <p:sp>
        <p:nvSpPr>
          <p:cNvPr id="27660" name="Title 22"/>
          <p:cNvSpPr>
            <a:spLocks/>
          </p:cNvSpPr>
          <p:nvPr/>
        </p:nvSpPr>
        <p:spPr bwMode="auto">
          <a:xfrm>
            <a:off x="254001" y="187854"/>
            <a:ext cx="8634413" cy="689240"/>
          </a:xfrm>
          <a:prstGeom prst="rect">
            <a:avLst/>
          </a:prstGeom>
          <a:noFill/>
          <a:ln w="9525">
            <a:noFill/>
            <a:miter lim="800000"/>
            <a:headEnd/>
            <a:tailEnd/>
          </a:ln>
        </p:spPr>
        <p:txBody>
          <a:bodyPr lIns="0" tIns="0" rIns="0" bIns="0"/>
          <a:lstStyle/>
          <a:p>
            <a:pPr eaLnBrk="0" hangingPunct="0">
              <a:lnSpc>
                <a:spcPct val="90000"/>
              </a:lnSpc>
            </a:pPr>
            <a:r>
              <a:rPr lang="en-US" sz="2000" dirty="0"/>
              <a:t>Innovate and deliver new services</a:t>
            </a:r>
            <a:r>
              <a:rPr lang="en-US" sz="2000"/>
              <a:t/>
            </a:r>
            <a:br>
              <a:rPr lang="en-US" sz="2000"/>
            </a:br>
            <a:r>
              <a:rPr lang="en-US" sz="2000" smtClean="0"/>
              <a:t>CSP </a:t>
            </a:r>
            <a:r>
              <a:rPr lang="en-US" sz="1800" smtClean="0"/>
              <a:t>Challenges </a:t>
            </a:r>
            <a:r>
              <a:rPr lang="en-US" sz="1800" dirty="0"/>
              <a:t>and opportunities</a:t>
            </a:r>
            <a:endParaRPr lang="en-GB" sz="1800" dirty="0"/>
          </a:p>
        </p:txBody>
      </p:sp>
      <p:pic>
        <p:nvPicPr>
          <p:cNvPr id="27661" name="Picture 17" descr="ThumbnailCA4J1MCO"/>
          <p:cNvPicPr>
            <a:picLocks noChangeAspect="1" noChangeArrowheads="1"/>
          </p:cNvPicPr>
          <p:nvPr/>
        </p:nvPicPr>
        <p:blipFill>
          <a:blip r:embed="rId12" cstate="print"/>
          <a:srcRect/>
          <a:stretch>
            <a:fillRect/>
          </a:stretch>
        </p:blipFill>
        <p:spPr bwMode="auto">
          <a:xfrm>
            <a:off x="6972301" y="3472657"/>
            <a:ext cx="525463" cy="555625"/>
          </a:xfrm>
          <a:prstGeom prst="rect">
            <a:avLst/>
          </a:prstGeom>
          <a:noFill/>
          <a:ln w="9525">
            <a:noFill/>
            <a:miter lim="800000"/>
            <a:headEnd/>
            <a:tailEnd/>
          </a:ln>
        </p:spPr>
      </p:pic>
      <p:sp>
        <p:nvSpPr>
          <p:cNvPr id="27662" name="AutoShape 44"/>
          <p:cNvSpPr>
            <a:spLocks noChangeArrowheads="1"/>
          </p:cNvSpPr>
          <p:nvPr/>
        </p:nvSpPr>
        <p:spPr bwMode="auto">
          <a:xfrm>
            <a:off x="1474789" y="2943490"/>
            <a:ext cx="1057275" cy="191823"/>
          </a:xfrm>
          <a:prstGeom prst="roundRect">
            <a:avLst>
              <a:gd name="adj" fmla="val 34657"/>
            </a:avLst>
          </a:prstGeom>
          <a:gradFill rotWithShape="1">
            <a:gsLst>
              <a:gs pos="0">
                <a:srgbClr val="AC74AC"/>
              </a:gs>
              <a:gs pos="100000">
                <a:schemeClr val="hlink"/>
              </a:gs>
            </a:gsLst>
            <a:lin ang="5400000" scaled="1"/>
          </a:gradFill>
          <a:ln w="28575" algn="ctr">
            <a:solidFill>
              <a:schemeClr val="hlink"/>
            </a:solidFill>
            <a:round/>
            <a:headEnd/>
            <a:tailEnd/>
          </a:ln>
        </p:spPr>
        <p:txBody>
          <a:bodyPr lIns="36000" rIns="36000" bIns="82800" anchor="ctr"/>
          <a:lstStyle/>
          <a:p>
            <a:pPr algn="ctr">
              <a:buClr>
                <a:schemeClr val="accent2"/>
              </a:buClr>
              <a:buSzPct val="110000"/>
            </a:pPr>
            <a:r>
              <a:rPr lang="en-US" sz="800">
                <a:solidFill>
                  <a:schemeClr val="bg1"/>
                </a:solidFill>
              </a:rPr>
              <a:t>Smart Phones</a:t>
            </a:r>
          </a:p>
        </p:txBody>
      </p:sp>
      <p:sp>
        <p:nvSpPr>
          <p:cNvPr id="27663" name="AutoShape 44"/>
          <p:cNvSpPr>
            <a:spLocks noChangeArrowheads="1"/>
          </p:cNvSpPr>
          <p:nvPr/>
        </p:nvSpPr>
        <p:spPr bwMode="auto">
          <a:xfrm>
            <a:off x="1474789" y="3448844"/>
            <a:ext cx="1057275" cy="191823"/>
          </a:xfrm>
          <a:prstGeom prst="roundRect">
            <a:avLst>
              <a:gd name="adj" fmla="val 34657"/>
            </a:avLst>
          </a:prstGeom>
          <a:gradFill rotWithShape="1">
            <a:gsLst>
              <a:gs pos="0">
                <a:srgbClr val="AC74AC"/>
              </a:gs>
              <a:gs pos="100000">
                <a:schemeClr val="hlink"/>
              </a:gs>
            </a:gsLst>
            <a:lin ang="5400000" scaled="1"/>
          </a:gradFill>
          <a:ln w="28575" algn="ctr">
            <a:solidFill>
              <a:schemeClr val="hlink"/>
            </a:solidFill>
            <a:round/>
            <a:headEnd/>
            <a:tailEnd/>
          </a:ln>
        </p:spPr>
        <p:txBody>
          <a:bodyPr lIns="36000" rIns="36000" bIns="82800" anchor="ctr"/>
          <a:lstStyle/>
          <a:p>
            <a:pPr algn="ctr">
              <a:buClr>
                <a:schemeClr val="accent2"/>
              </a:buClr>
              <a:buSzPct val="110000"/>
            </a:pPr>
            <a:r>
              <a:rPr lang="en-US" sz="800">
                <a:solidFill>
                  <a:schemeClr val="bg1"/>
                </a:solidFill>
              </a:rPr>
              <a:t>Dating</a:t>
            </a:r>
          </a:p>
        </p:txBody>
      </p:sp>
      <p:sp>
        <p:nvSpPr>
          <p:cNvPr id="27664" name="AutoShape 41"/>
          <p:cNvSpPr>
            <a:spLocks noChangeArrowheads="1"/>
          </p:cNvSpPr>
          <p:nvPr/>
        </p:nvSpPr>
        <p:spPr bwMode="auto">
          <a:xfrm>
            <a:off x="1716089" y="4212167"/>
            <a:ext cx="1057275" cy="191823"/>
          </a:xfrm>
          <a:prstGeom prst="roundRect">
            <a:avLst>
              <a:gd name="adj" fmla="val 34657"/>
            </a:avLst>
          </a:prstGeom>
          <a:gradFill rotWithShape="1">
            <a:gsLst>
              <a:gs pos="0">
                <a:srgbClr val="D37490"/>
              </a:gs>
              <a:gs pos="100000">
                <a:srgbClr val="AF0033"/>
              </a:gs>
            </a:gsLst>
            <a:lin ang="5400000" scaled="1"/>
          </a:gradFill>
          <a:ln w="28575" algn="ctr">
            <a:solidFill>
              <a:srgbClr val="AF0033"/>
            </a:solidFill>
            <a:round/>
            <a:headEnd/>
            <a:tailEnd/>
          </a:ln>
        </p:spPr>
        <p:txBody>
          <a:bodyPr lIns="36000" rIns="36000" bIns="82800" anchor="ctr"/>
          <a:lstStyle/>
          <a:p>
            <a:pPr algn="ctr">
              <a:buClr>
                <a:schemeClr val="accent2"/>
              </a:buClr>
              <a:buSzPct val="110000"/>
            </a:pPr>
            <a:r>
              <a:rPr lang="en-US" sz="800">
                <a:solidFill>
                  <a:schemeClr val="bg1"/>
                </a:solidFill>
              </a:rPr>
              <a:t>Games</a:t>
            </a:r>
          </a:p>
        </p:txBody>
      </p:sp>
      <p:sp>
        <p:nvSpPr>
          <p:cNvPr id="27665" name="AutoShape 41"/>
          <p:cNvSpPr>
            <a:spLocks noChangeArrowheads="1"/>
          </p:cNvSpPr>
          <p:nvPr/>
        </p:nvSpPr>
        <p:spPr bwMode="auto">
          <a:xfrm>
            <a:off x="1716089" y="3196167"/>
            <a:ext cx="1057275" cy="191823"/>
          </a:xfrm>
          <a:prstGeom prst="roundRect">
            <a:avLst>
              <a:gd name="adj" fmla="val 34657"/>
            </a:avLst>
          </a:prstGeom>
          <a:gradFill rotWithShape="1">
            <a:gsLst>
              <a:gs pos="0">
                <a:srgbClr val="D37490"/>
              </a:gs>
              <a:gs pos="100000">
                <a:srgbClr val="AF0033"/>
              </a:gs>
            </a:gsLst>
            <a:lin ang="5400000" scaled="1"/>
          </a:gradFill>
          <a:ln w="28575" algn="ctr">
            <a:solidFill>
              <a:srgbClr val="AF0033"/>
            </a:solidFill>
            <a:round/>
            <a:headEnd/>
            <a:tailEnd/>
          </a:ln>
        </p:spPr>
        <p:txBody>
          <a:bodyPr lIns="36000" rIns="36000" bIns="82800" anchor="ctr"/>
          <a:lstStyle/>
          <a:p>
            <a:pPr algn="ctr">
              <a:buClr>
                <a:schemeClr val="accent2"/>
              </a:buClr>
              <a:buSzPct val="110000"/>
            </a:pPr>
            <a:r>
              <a:rPr lang="en-US" sz="800">
                <a:solidFill>
                  <a:schemeClr val="bg1"/>
                </a:solidFill>
              </a:rPr>
              <a:t>Music</a:t>
            </a:r>
          </a:p>
        </p:txBody>
      </p:sp>
      <p:sp>
        <p:nvSpPr>
          <p:cNvPr id="27666" name="AutoShape 36"/>
          <p:cNvSpPr>
            <a:spLocks noChangeArrowheads="1"/>
          </p:cNvSpPr>
          <p:nvPr/>
        </p:nvSpPr>
        <p:spPr bwMode="auto">
          <a:xfrm>
            <a:off x="1716089" y="3701521"/>
            <a:ext cx="1057275" cy="191823"/>
          </a:xfrm>
          <a:prstGeom prst="roundRect">
            <a:avLst>
              <a:gd name="adj" fmla="val 34657"/>
            </a:avLst>
          </a:prstGeom>
          <a:gradFill rotWithShape="1">
            <a:gsLst>
              <a:gs pos="0">
                <a:srgbClr val="FFC774"/>
              </a:gs>
              <a:gs pos="100000">
                <a:schemeClr val="accent2"/>
              </a:gs>
            </a:gsLst>
            <a:lin ang="5400000" scaled="1"/>
          </a:gradFill>
          <a:ln w="28575" algn="ctr">
            <a:solidFill>
              <a:schemeClr val="accent2"/>
            </a:solidFill>
            <a:round/>
            <a:headEnd/>
            <a:tailEnd/>
          </a:ln>
        </p:spPr>
        <p:txBody>
          <a:bodyPr lIns="36000" rIns="36000" bIns="82800" anchor="ctr"/>
          <a:lstStyle/>
          <a:p>
            <a:pPr algn="ctr">
              <a:buClr>
                <a:schemeClr val="accent2"/>
              </a:buClr>
              <a:buSzPct val="110000"/>
            </a:pPr>
            <a:r>
              <a:rPr lang="en-US" sz="800"/>
              <a:t>Browsing</a:t>
            </a:r>
          </a:p>
        </p:txBody>
      </p:sp>
      <p:sp>
        <p:nvSpPr>
          <p:cNvPr id="27667" name="AutoShape 36"/>
          <p:cNvSpPr>
            <a:spLocks noChangeArrowheads="1"/>
          </p:cNvSpPr>
          <p:nvPr/>
        </p:nvSpPr>
        <p:spPr bwMode="auto">
          <a:xfrm>
            <a:off x="1392239" y="4466167"/>
            <a:ext cx="1057275" cy="191823"/>
          </a:xfrm>
          <a:prstGeom prst="roundRect">
            <a:avLst>
              <a:gd name="adj" fmla="val 34657"/>
            </a:avLst>
          </a:prstGeom>
          <a:gradFill rotWithShape="1">
            <a:gsLst>
              <a:gs pos="0">
                <a:srgbClr val="FFC774"/>
              </a:gs>
              <a:gs pos="100000">
                <a:schemeClr val="accent2"/>
              </a:gs>
            </a:gsLst>
            <a:lin ang="5400000" scaled="1"/>
          </a:gradFill>
          <a:ln w="28575" algn="ctr">
            <a:solidFill>
              <a:schemeClr val="accent2"/>
            </a:solidFill>
            <a:round/>
            <a:headEnd/>
            <a:tailEnd/>
          </a:ln>
        </p:spPr>
        <p:txBody>
          <a:bodyPr lIns="36000" rIns="36000" bIns="82800" anchor="ctr"/>
          <a:lstStyle/>
          <a:p>
            <a:pPr algn="ctr">
              <a:buClr>
                <a:schemeClr val="accent2"/>
              </a:buClr>
              <a:buSzPct val="110000"/>
            </a:pPr>
            <a:r>
              <a:rPr lang="en-US" sz="800" dirty="0"/>
              <a:t>Video Streaming</a:t>
            </a:r>
          </a:p>
        </p:txBody>
      </p:sp>
      <p:sp>
        <p:nvSpPr>
          <p:cNvPr id="27668" name="AutoShape 42"/>
          <p:cNvSpPr>
            <a:spLocks noChangeArrowheads="1"/>
          </p:cNvSpPr>
          <p:nvPr/>
        </p:nvSpPr>
        <p:spPr bwMode="auto">
          <a:xfrm>
            <a:off x="1474789" y="3954199"/>
            <a:ext cx="1057275" cy="197114"/>
          </a:xfrm>
          <a:prstGeom prst="roundRect">
            <a:avLst>
              <a:gd name="adj" fmla="val 34657"/>
            </a:avLst>
          </a:prstGeom>
          <a:gradFill rotWithShape="1">
            <a:gsLst>
              <a:gs pos="0">
                <a:srgbClr val="69D369"/>
              </a:gs>
              <a:gs pos="100000">
                <a:srgbClr val="34C333"/>
              </a:gs>
            </a:gsLst>
            <a:lin ang="5400000" scaled="1"/>
          </a:gradFill>
          <a:ln w="28575" algn="ctr">
            <a:solidFill>
              <a:srgbClr val="34C333"/>
            </a:solidFill>
            <a:round/>
            <a:headEnd/>
            <a:tailEnd/>
          </a:ln>
        </p:spPr>
        <p:txBody>
          <a:bodyPr lIns="36000" rIns="36000" bIns="82800" anchor="ctr"/>
          <a:lstStyle/>
          <a:p>
            <a:pPr algn="ctr">
              <a:buClr>
                <a:schemeClr val="accent2"/>
              </a:buClr>
              <a:buSzPct val="110000"/>
            </a:pPr>
            <a:r>
              <a:rPr lang="en-US" sz="800">
                <a:solidFill>
                  <a:schemeClr val="bg1"/>
                </a:solidFill>
              </a:rPr>
              <a:t>Social Media</a:t>
            </a:r>
          </a:p>
        </p:txBody>
      </p:sp>
      <p:sp>
        <p:nvSpPr>
          <p:cNvPr id="27669" name="AutoShape 41"/>
          <p:cNvSpPr>
            <a:spLocks noChangeArrowheads="1"/>
          </p:cNvSpPr>
          <p:nvPr/>
        </p:nvSpPr>
        <p:spPr bwMode="auto">
          <a:xfrm>
            <a:off x="514350" y="1108605"/>
            <a:ext cx="2401888" cy="1443868"/>
          </a:xfrm>
          <a:prstGeom prst="roundRect">
            <a:avLst>
              <a:gd name="adj" fmla="val 9310"/>
            </a:avLst>
          </a:prstGeom>
          <a:noFill/>
          <a:ln w="28575" algn="ctr">
            <a:solidFill>
              <a:srgbClr val="AF0033"/>
            </a:solidFill>
            <a:round/>
            <a:headEnd/>
            <a:tailEnd/>
          </a:ln>
        </p:spPr>
        <p:txBody>
          <a:bodyPr lIns="36000" rIns="36000" bIns="82800" anchor="ctr"/>
          <a:lstStyle/>
          <a:p>
            <a:pPr algn="ctr">
              <a:buClr>
                <a:schemeClr val="accent2"/>
              </a:buClr>
              <a:buSzPct val="110000"/>
            </a:pPr>
            <a:endParaRPr lang="en-US" sz="800">
              <a:solidFill>
                <a:schemeClr val="bg1"/>
              </a:solidFill>
            </a:endParaRPr>
          </a:p>
        </p:txBody>
      </p:sp>
      <p:sp>
        <p:nvSpPr>
          <p:cNvPr id="27670" name="AutoShape 44"/>
          <p:cNvSpPr>
            <a:spLocks noChangeArrowheads="1"/>
          </p:cNvSpPr>
          <p:nvPr/>
        </p:nvSpPr>
        <p:spPr bwMode="auto">
          <a:xfrm>
            <a:off x="3405189" y="1108604"/>
            <a:ext cx="2403474" cy="1443869"/>
          </a:xfrm>
          <a:prstGeom prst="roundRect">
            <a:avLst>
              <a:gd name="adj" fmla="val 8472"/>
            </a:avLst>
          </a:prstGeom>
          <a:noFill/>
          <a:ln w="28575" algn="ctr">
            <a:solidFill>
              <a:schemeClr val="hlink"/>
            </a:solidFill>
            <a:round/>
            <a:headEnd/>
            <a:tailEnd/>
          </a:ln>
        </p:spPr>
        <p:txBody>
          <a:bodyPr lIns="36000" rIns="36000" bIns="82800" anchor="ctr"/>
          <a:lstStyle/>
          <a:p>
            <a:pPr algn="ctr">
              <a:buClr>
                <a:schemeClr val="accent2"/>
              </a:buClr>
              <a:buSzPct val="110000"/>
            </a:pPr>
            <a:endParaRPr lang="de-DE" sz="800">
              <a:solidFill>
                <a:schemeClr val="bg1"/>
              </a:solidFill>
            </a:endParaRPr>
          </a:p>
        </p:txBody>
      </p:sp>
      <p:sp>
        <p:nvSpPr>
          <p:cNvPr id="27671" name="AutoShape 42"/>
          <p:cNvSpPr>
            <a:spLocks noChangeArrowheads="1"/>
          </p:cNvSpPr>
          <p:nvPr/>
        </p:nvSpPr>
        <p:spPr bwMode="auto">
          <a:xfrm>
            <a:off x="6296025" y="1108605"/>
            <a:ext cx="2401888" cy="1443868"/>
          </a:xfrm>
          <a:prstGeom prst="roundRect">
            <a:avLst>
              <a:gd name="adj" fmla="val 8569"/>
            </a:avLst>
          </a:prstGeom>
          <a:noFill/>
          <a:ln w="28575" algn="ctr">
            <a:solidFill>
              <a:srgbClr val="34C333"/>
            </a:solidFill>
            <a:round/>
            <a:headEnd/>
            <a:tailEnd/>
          </a:ln>
        </p:spPr>
        <p:txBody>
          <a:bodyPr lIns="36000" rIns="36000" bIns="82800" anchor="ctr"/>
          <a:lstStyle/>
          <a:p>
            <a:pPr algn="ctr">
              <a:buClr>
                <a:schemeClr val="accent2"/>
              </a:buClr>
              <a:buSzPct val="110000"/>
            </a:pPr>
            <a:endParaRPr lang="de-DE" sz="800">
              <a:solidFill>
                <a:schemeClr val="bg1"/>
              </a:solidFill>
            </a:endParaRPr>
          </a:p>
        </p:txBody>
      </p:sp>
      <p:sp>
        <p:nvSpPr>
          <p:cNvPr id="27672" name="AutoShape 41"/>
          <p:cNvSpPr>
            <a:spLocks noChangeArrowheads="1"/>
          </p:cNvSpPr>
          <p:nvPr/>
        </p:nvSpPr>
        <p:spPr bwMode="auto">
          <a:xfrm>
            <a:off x="514350" y="1108604"/>
            <a:ext cx="2401888" cy="308240"/>
          </a:xfrm>
          <a:prstGeom prst="roundRect">
            <a:avLst>
              <a:gd name="adj" fmla="val 24894"/>
            </a:avLst>
          </a:prstGeom>
          <a:gradFill rotWithShape="1">
            <a:gsLst>
              <a:gs pos="0">
                <a:srgbClr val="D37490"/>
              </a:gs>
              <a:gs pos="100000">
                <a:srgbClr val="AF0033"/>
              </a:gs>
            </a:gsLst>
            <a:lin ang="5400000" scaled="1"/>
          </a:gradFill>
          <a:ln w="28575" algn="ctr">
            <a:solidFill>
              <a:srgbClr val="AF0033"/>
            </a:solidFill>
            <a:round/>
            <a:headEnd/>
            <a:tailEnd/>
          </a:ln>
        </p:spPr>
        <p:txBody>
          <a:bodyPr lIns="36000" rIns="36000" bIns="82800" anchor="ctr"/>
          <a:lstStyle/>
          <a:p>
            <a:pPr algn="ctr">
              <a:buClr>
                <a:schemeClr val="accent2"/>
              </a:buClr>
              <a:buSzPct val="110000"/>
            </a:pPr>
            <a:r>
              <a:rPr lang="en-US" sz="1100" b="1">
                <a:solidFill>
                  <a:schemeClr val="bg1"/>
                </a:solidFill>
              </a:rPr>
              <a:t>Challenges</a:t>
            </a:r>
          </a:p>
        </p:txBody>
      </p:sp>
      <p:sp>
        <p:nvSpPr>
          <p:cNvPr id="27673" name="AutoShape 44"/>
          <p:cNvSpPr>
            <a:spLocks noChangeArrowheads="1"/>
          </p:cNvSpPr>
          <p:nvPr/>
        </p:nvSpPr>
        <p:spPr bwMode="auto">
          <a:xfrm>
            <a:off x="3405189" y="1108604"/>
            <a:ext cx="2401887" cy="308240"/>
          </a:xfrm>
          <a:prstGeom prst="roundRect">
            <a:avLst>
              <a:gd name="adj" fmla="val 21458"/>
            </a:avLst>
          </a:prstGeom>
          <a:gradFill rotWithShape="1">
            <a:gsLst>
              <a:gs pos="0">
                <a:srgbClr val="AC74AC"/>
              </a:gs>
              <a:gs pos="100000">
                <a:schemeClr val="hlink"/>
              </a:gs>
            </a:gsLst>
            <a:lin ang="5400000" scaled="1"/>
          </a:gradFill>
          <a:ln w="28575" algn="ctr">
            <a:solidFill>
              <a:schemeClr val="hlink"/>
            </a:solidFill>
            <a:round/>
            <a:headEnd/>
            <a:tailEnd/>
          </a:ln>
        </p:spPr>
        <p:txBody>
          <a:bodyPr lIns="36000" rIns="36000" bIns="82800" anchor="ctr"/>
          <a:lstStyle/>
          <a:p>
            <a:pPr algn="ctr">
              <a:buClr>
                <a:schemeClr val="accent2"/>
              </a:buClr>
              <a:buSzPct val="110000"/>
            </a:pPr>
            <a:r>
              <a:rPr lang="en-US" sz="1100" b="1">
                <a:solidFill>
                  <a:schemeClr val="bg1"/>
                </a:solidFill>
              </a:rPr>
              <a:t>Operator Assets</a:t>
            </a:r>
          </a:p>
        </p:txBody>
      </p:sp>
      <p:sp>
        <p:nvSpPr>
          <p:cNvPr id="27674" name="AutoShape 42"/>
          <p:cNvSpPr>
            <a:spLocks noChangeArrowheads="1"/>
          </p:cNvSpPr>
          <p:nvPr/>
        </p:nvSpPr>
        <p:spPr bwMode="auto">
          <a:xfrm>
            <a:off x="6296025" y="1108604"/>
            <a:ext cx="2401888" cy="308240"/>
          </a:xfrm>
          <a:prstGeom prst="roundRect">
            <a:avLst>
              <a:gd name="adj" fmla="val 21458"/>
            </a:avLst>
          </a:prstGeom>
          <a:gradFill rotWithShape="1">
            <a:gsLst>
              <a:gs pos="0">
                <a:srgbClr val="69D369"/>
              </a:gs>
              <a:gs pos="100000">
                <a:srgbClr val="34C333"/>
              </a:gs>
            </a:gsLst>
            <a:lin ang="5400000" scaled="1"/>
          </a:gradFill>
          <a:ln w="28575" algn="ctr">
            <a:solidFill>
              <a:srgbClr val="34C333"/>
            </a:solidFill>
            <a:round/>
            <a:headEnd/>
            <a:tailEnd/>
          </a:ln>
        </p:spPr>
        <p:txBody>
          <a:bodyPr lIns="36000" rIns="36000" bIns="82800" anchor="ctr"/>
          <a:lstStyle/>
          <a:p>
            <a:pPr algn="ctr">
              <a:buClr>
                <a:schemeClr val="accent2"/>
              </a:buClr>
              <a:buSzPct val="110000"/>
            </a:pPr>
            <a:r>
              <a:rPr lang="en-US" sz="1100" b="1">
                <a:solidFill>
                  <a:schemeClr val="bg1"/>
                </a:solidFill>
              </a:rPr>
              <a:t>Opportunities</a:t>
            </a:r>
          </a:p>
        </p:txBody>
      </p:sp>
      <p:sp>
        <p:nvSpPr>
          <p:cNvPr id="27675" name="Text Box 31"/>
          <p:cNvSpPr txBox="1">
            <a:spLocks noChangeArrowheads="1"/>
          </p:cNvSpPr>
          <p:nvPr/>
        </p:nvSpPr>
        <p:spPr bwMode="auto">
          <a:xfrm>
            <a:off x="515937" y="1561356"/>
            <a:ext cx="2401888" cy="1045671"/>
          </a:xfrm>
          <a:prstGeom prst="rect">
            <a:avLst/>
          </a:prstGeom>
          <a:noFill/>
          <a:ln w="9525">
            <a:noFill/>
            <a:miter lim="800000"/>
            <a:headEnd/>
            <a:tailEnd/>
          </a:ln>
        </p:spPr>
        <p:txBody>
          <a:bodyPr>
            <a:spAutoFit/>
          </a:bodyPr>
          <a:lstStyle/>
          <a:p>
            <a:pPr marL="85725" indent="-85725">
              <a:spcBef>
                <a:spcPct val="30000"/>
              </a:spcBef>
              <a:buClr>
                <a:schemeClr val="accent1"/>
              </a:buClr>
              <a:buFontTx/>
              <a:buChar char="•"/>
            </a:pPr>
            <a:r>
              <a:rPr lang="de-DE" sz="1050" b="1" dirty="0">
                <a:solidFill>
                  <a:srgbClr val="993300"/>
                </a:solidFill>
              </a:rPr>
              <a:t>Customer </a:t>
            </a:r>
            <a:r>
              <a:rPr lang="de-DE" sz="1050" b="1" dirty="0" err="1">
                <a:solidFill>
                  <a:srgbClr val="993300"/>
                </a:solidFill>
              </a:rPr>
              <a:t>demand</a:t>
            </a:r>
            <a:r>
              <a:rPr lang="de-DE" sz="1050" b="1" dirty="0">
                <a:solidFill>
                  <a:srgbClr val="993300"/>
                </a:solidFill>
              </a:rPr>
              <a:t> </a:t>
            </a:r>
            <a:r>
              <a:rPr lang="de-DE" sz="1050" b="1" dirty="0" err="1">
                <a:solidFill>
                  <a:srgbClr val="993300"/>
                </a:solidFill>
              </a:rPr>
              <a:t>for</a:t>
            </a:r>
            <a:r>
              <a:rPr lang="de-DE" sz="1050" b="1" dirty="0">
                <a:solidFill>
                  <a:srgbClr val="993300"/>
                </a:solidFill>
              </a:rPr>
              <a:t> </a:t>
            </a:r>
            <a:r>
              <a:rPr lang="de-DE" sz="1050" b="1" err="1">
                <a:solidFill>
                  <a:srgbClr val="993300"/>
                </a:solidFill>
              </a:rPr>
              <a:t>new</a:t>
            </a:r>
            <a:r>
              <a:rPr lang="de-DE" sz="1050" b="1">
                <a:solidFill>
                  <a:srgbClr val="993300"/>
                </a:solidFill>
              </a:rPr>
              <a:t> </a:t>
            </a:r>
            <a:r>
              <a:rPr lang="de-DE" sz="1050" b="1" smtClean="0">
                <a:solidFill>
                  <a:srgbClr val="993300"/>
                </a:solidFill>
              </a:rPr>
              <a:t> </a:t>
            </a:r>
            <a:r>
              <a:rPr lang="de-DE" sz="1050" b="1" dirty="0" err="1">
                <a:solidFill>
                  <a:srgbClr val="993300"/>
                </a:solidFill>
              </a:rPr>
              <a:t>applications</a:t>
            </a:r>
            <a:endParaRPr lang="de-DE" sz="1050" b="1" dirty="0">
              <a:solidFill>
                <a:srgbClr val="993300"/>
              </a:solidFill>
            </a:endParaRPr>
          </a:p>
          <a:p>
            <a:pPr marL="85725" indent="-85725">
              <a:spcBef>
                <a:spcPct val="30000"/>
              </a:spcBef>
              <a:buClr>
                <a:schemeClr val="accent1"/>
              </a:buClr>
              <a:buFontTx/>
              <a:buChar char="•"/>
            </a:pPr>
            <a:r>
              <a:rPr lang="de-DE" sz="1050" b="1" dirty="0" err="1">
                <a:solidFill>
                  <a:srgbClr val="993300"/>
                </a:solidFill>
              </a:rPr>
              <a:t>Competition</a:t>
            </a:r>
            <a:r>
              <a:rPr lang="de-DE" sz="1050" b="1" dirty="0">
                <a:solidFill>
                  <a:srgbClr val="993300"/>
                </a:solidFill>
              </a:rPr>
              <a:t> </a:t>
            </a:r>
            <a:r>
              <a:rPr lang="de-DE" sz="1050" b="1" dirty="0" err="1">
                <a:solidFill>
                  <a:srgbClr val="993300"/>
                </a:solidFill>
              </a:rPr>
              <a:t>by</a:t>
            </a:r>
            <a:r>
              <a:rPr lang="de-DE" sz="1050" b="1" dirty="0">
                <a:solidFill>
                  <a:srgbClr val="993300"/>
                </a:solidFill>
              </a:rPr>
              <a:t> Web 2.0 Players</a:t>
            </a:r>
          </a:p>
          <a:p>
            <a:pPr marL="85725" indent="-85725">
              <a:spcBef>
                <a:spcPct val="30000"/>
              </a:spcBef>
              <a:buClr>
                <a:schemeClr val="accent1"/>
              </a:buClr>
              <a:buFontTx/>
              <a:buChar char="•"/>
            </a:pPr>
            <a:r>
              <a:rPr lang="de-DE" sz="1050" b="1" dirty="0">
                <a:solidFill>
                  <a:srgbClr val="993300"/>
                </a:solidFill>
              </a:rPr>
              <a:t>Erosion </a:t>
            </a:r>
            <a:r>
              <a:rPr lang="de-DE" sz="1050" b="1" dirty="0" err="1">
                <a:solidFill>
                  <a:srgbClr val="993300"/>
                </a:solidFill>
              </a:rPr>
              <a:t>of</a:t>
            </a:r>
            <a:r>
              <a:rPr lang="de-DE" sz="1050" b="1" dirty="0">
                <a:solidFill>
                  <a:srgbClr val="993300"/>
                </a:solidFill>
              </a:rPr>
              <a:t> </a:t>
            </a:r>
            <a:r>
              <a:rPr lang="de-DE" sz="1050" b="1" dirty="0" err="1">
                <a:solidFill>
                  <a:srgbClr val="993300"/>
                </a:solidFill>
              </a:rPr>
              <a:t>voice</a:t>
            </a:r>
            <a:r>
              <a:rPr lang="de-DE" sz="1050" b="1" dirty="0">
                <a:solidFill>
                  <a:srgbClr val="993300"/>
                </a:solidFill>
              </a:rPr>
              <a:t> </a:t>
            </a:r>
            <a:r>
              <a:rPr lang="de-DE" sz="1050" b="1" dirty="0" err="1">
                <a:solidFill>
                  <a:srgbClr val="993300"/>
                </a:solidFill>
              </a:rPr>
              <a:t>revenues</a:t>
            </a:r>
            <a:endParaRPr lang="de-DE" sz="1050" b="1" dirty="0">
              <a:solidFill>
                <a:srgbClr val="993300"/>
              </a:solidFill>
            </a:endParaRPr>
          </a:p>
          <a:p>
            <a:pPr marL="85725" indent="-85725">
              <a:spcBef>
                <a:spcPct val="30000"/>
              </a:spcBef>
            </a:pPr>
            <a:endParaRPr lang="de-DE" sz="1050" dirty="0"/>
          </a:p>
        </p:txBody>
      </p:sp>
      <p:sp>
        <p:nvSpPr>
          <p:cNvPr id="27676" name="Text Box 32"/>
          <p:cNvSpPr txBox="1">
            <a:spLocks noChangeArrowheads="1"/>
          </p:cNvSpPr>
          <p:nvPr/>
        </p:nvSpPr>
        <p:spPr bwMode="auto">
          <a:xfrm>
            <a:off x="3406775" y="1506803"/>
            <a:ext cx="2401888" cy="1207254"/>
          </a:xfrm>
          <a:prstGeom prst="rect">
            <a:avLst/>
          </a:prstGeom>
          <a:noFill/>
          <a:ln w="9525">
            <a:noFill/>
            <a:miter lim="800000"/>
            <a:headEnd/>
            <a:tailEnd/>
          </a:ln>
        </p:spPr>
        <p:txBody>
          <a:bodyPr>
            <a:spAutoFit/>
          </a:bodyPr>
          <a:lstStyle/>
          <a:p>
            <a:pPr marL="85725" indent="-85725">
              <a:spcBef>
                <a:spcPct val="30000"/>
              </a:spcBef>
              <a:buClr>
                <a:schemeClr val="accent1"/>
              </a:buClr>
              <a:buFontTx/>
              <a:buChar char="•"/>
            </a:pPr>
            <a:r>
              <a:rPr lang="de-DE" sz="1050" b="1">
                <a:solidFill>
                  <a:srgbClr val="660066"/>
                </a:solidFill>
              </a:rPr>
              <a:t>Communication Infrastructure </a:t>
            </a:r>
            <a:r>
              <a:rPr lang="de-DE" sz="1050" b="1" smtClean="0">
                <a:solidFill>
                  <a:srgbClr val="660066"/>
                </a:solidFill>
              </a:rPr>
              <a:t>ownership</a:t>
            </a:r>
            <a:endParaRPr lang="de-DE" sz="1050" b="1">
              <a:solidFill>
                <a:srgbClr val="660066"/>
              </a:solidFill>
            </a:endParaRPr>
          </a:p>
          <a:p>
            <a:pPr marL="85725" indent="-85725">
              <a:spcBef>
                <a:spcPct val="30000"/>
              </a:spcBef>
              <a:buClr>
                <a:schemeClr val="accent1"/>
              </a:buClr>
              <a:buFontTx/>
              <a:buChar char="•"/>
            </a:pPr>
            <a:r>
              <a:rPr lang="de-DE" sz="1050" b="1">
                <a:solidFill>
                  <a:srgbClr val="660066"/>
                </a:solidFill>
              </a:rPr>
              <a:t>Trusted partner for consumers and enterprises</a:t>
            </a:r>
          </a:p>
          <a:p>
            <a:pPr marL="85725" indent="-85725">
              <a:spcBef>
                <a:spcPct val="30000"/>
              </a:spcBef>
              <a:buClr>
                <a:schemeClr val="accent1"/>
              </a:buClr>
              <a:buFontTx/>
              <a:buChar char="•"/>
            </a:pPr>
            <a:r>
              <a:rPr lang="de-DE" sz="1050" b="1">
                <a:solidFill>
                  <a:srgbClr val="660066"/>
                </a:solidFill>
              </a:rPr>
              <a:t>Customer Insight</a:t>
            </a:r>
          </a:p>
          <a:p>
            <a:pPr marL="85725" indent="-85725">
              <a:spcBef>
                <a:spcPct val="30000"/>
              </a:spcBef>
            </a:pPr>
            <a:endParaRPr lang="de-DE" sz="1050">
              <a:solidFill>
                <a:srgbClr val="660066"/>
              </a:solidFill>
            </a:endParaRPr>
          </a:p>
        </p:txBody>
      </p:sp>
      <p:sp>
        <p:nvSpPr>
          <p:cNvPr id="27677" name="Text Box 33"/>
          <p:cNvSpPr txBox="1">
            <a:spLocks noChangeArrowheads="1"/>
          </p:cNvSpPr>
          <p:nvPr/>
        </p:nvSpPr>
        <p:spPr bwMode="auto">
          <a:xfrm>
            <a:off x="6296025" y="1506803"/>
            <a:ext cx="2401888" cy="1045671"/>
          </a:xfrm>
          <a:prstGeom prst="rect">
            <a:avLst/>
          </a:prstGeom>
          <a:noFill/>
          <a:ln w="9525">
            <a:noFill/>
            <a:miter lim="800000"/>
            <a:headEnd/>
            <a:tailEnd/>
          </a:ln>
        </p:spPr>
        <p:txBody>
          <a:bodyPr wrap="square">
            <a:spAutoFit/>
          </a:bodyPr>
          <a:lstStyle/>
          <a:p>
            <a:pPr marL="85725" indent="-85725">
              <a:spcBef>
                <a:spcPct val="30000"/>
              </a:spcBef>
              <a:buClr>
                <a:schemeClr val="accent1"/>
              </a:buClr>
              <a:buFontTx/>
              <a:buChar char="•"/>
            </a:pPr>
            <a:r>
              <a:rPr lang="de-DE" sz="1050" b="1">
                <a:solidFill>
                  <a:srgbClr val="009900"/>
                </a:solidFill>
              </a:rPr>
              <a:t>Offer unique, smart,  services and apps</a:t>
            </a:r>
          </a:p>
          <a:p>
            <a:pPr marL="85725" indent="-85725">
              <a:spcBef>
                <a:spcPct val="30000"/>
              </a:spcBef>
              <a:buClr>
                <a:schemeClr val="accent1"/>
              </a:buClr>
              <a:buFontTx/>
              <a:buChar char="•"/>
            </a:pPr>
            <a:r>
              <a:rPr lang="de-DE" sz="1050" b="1">
                <a:solidFill>
                  <a:srgbClr val="009900"/>
                </a:solidFill>
              </a:rPr>
              <a:t>Address untapped markets</a:t>
            </a:r>
          </a:p>
          <a:p>
            <a:pPr marL="85725" indent="-85725">
              <a:spcBef>
                <a:spcPct val="30000"/>
              </a:spcBef>
              <a:buClr>
                <a:schemeClr val="accent1"/>
              </a:buClr>
              <a:buFontTx/>
              <a:buChar char="•"/>
            </a:pPr>
            <a:r>
              <a:rPr lang="de-DE" sz="1050" b="1">
                <a:solidFill>
                  <a:srgbClr val="009900"/>
                </a:solidFill>
              </a:rPr>
              <a:t>New business models</a:t>
            </a:r>
          </a:p>
          <a:p>
            <a:pPr marL="85725" indent="-85725">
              <a:spcBef>
                <a:spcPct val="30000"/>
              </a:spcBef>
            </a:pPr>
            <a:endParaRPr lang="de-DE" sz="1050">
              <a:solidFill>
                <a:srgbClr val="009900"/>
              </a:solidFill>
            </a:endParaRPr>
          </a:p>
        </p:txBody>
      </p:sp>
      <p:sp>
        <p:nvSpPr>
          <p:cNvPr id="27678" name="AutoShape 34"/>
          <p:cNvSpPr>
            <a:spLocks noChangeArrowheads="1"/>
          </p:cNvSpPr>
          <p:nvPr/>
        </p:nvSpPr>
        <p:spPr bwMode="auto">
          <a:xfrm>
            <a:off x="2917825" y="1207823"/>
            <a:ext cx="488950" cy="231510"/>
          </a:xfrm>
          <a:prstGeom prst="rightArrow">
            <a:avLst>
              <a:gd name="adj1" fmla="val 50000"/>
              <a:gd name="adj2" fmla="val 44000"/>
            </a:avLst>
          </a:prstGeom>
          <a:gradFill rotWithShape="1">
            <a:gsLst>
              <a:gs pos="0">
                <a:srgbClr val="993300"/>
              </a:gs>
              <a:gs pos="100000">
                <a:schemeClr val="hlink"/>
              </a:gs>
            </a:gsLst>
            <a:lin ang="0" scaled="1"/>
          </a:gradFill>
          <a:ln w="9525">
            <a:noFill/>
            <a:miter lim="800000"/>
            <a:headEnd/>
            <a:tailEnd/>
          </a:ln>
        </p:spPr>
        <p:txBody>
          <a:bodyPr wrap="none" anchor="ctr"/>
          <a:lstStyle/>
          <a:p>
            <a:endParaRPr lang="de-DE" sz="1100"/>
          </a:p>
        </p:txBody>
      </p:sp>
      <p:sp>
        <p:nvSpPr>
          <p:cNvPr id="27679" name="AutoShape 35"/>
          <p:cNvSpPr>
            <a:spLocks noChangeArrowheads="1"/>
          </p:cNvSpPr>
          <p:nvPr/>
        </p:nvSpPr>
        <p:spPr bwMode="auto">
          <a:xfrm>
            <a:off x="5808663" y="1207823"/>
            <a:ext cx="488950" cy="231510"/>
          </a:xfrm>
          <a:prstGeom prst="rightArrow">
            <a:avLst>
              <a:gd name="adj1" fmla="val 50000"/>
              <a:gd name="adj2" fmla="val 44000"/>
            </a:avLst>
          </a:prstGeom>
          <a:gradFill rotWithShape="1">
            <a:gsLst>
              <a:gs pos="0">
                <a:schemeClr val="hlink"/>
              </a:gs>
              <a:gs pos="100000">
                <a:srgbClr val="00CC00"/>
              </a:gs>
            </a:gsLst>
            <a:lin ang="0" scaled="1"/>
          </a:gradFill>
          <a:ln w="9525">
            <a:noFill/>
            <a:miter lim="800000"/>
            <a:headEnd/>
            <a:tailEnd/>
          </a:ln>
        </p:spPr>
        <p:txBody>
          <a:bodyPr wrap="none" anchor="ctr"/>
          <a:lstStyle/>
          <a:p>
            <a:endParaRPr lang="de-DE" sz="11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idx="4294967295"/>
          </p:nvPr>
        </p:nvSpPr>
        <p:spPr>
          <a:xfrm>
            <a:off x="4202114" y="1005417"/>
            <a:ext cx="4941887" cy="2066396"/>
          </a:xfrm>
        </p:spPr>
        <p:txBody>
          <a:bodyPr/>
          <a:lstStyle/>
          <a:p>
            <a:r>
              <a:rPr lang="en-US" smtClean="0">
                <a:solidFill>
                  <a:srgbClr val="D881F3"/>
                </a:solidFill>
              </a:rPr>
              <a:t>Market Overview</a:t>
            </a:r>
            <a:br>
              <a:rPr lang="en-US" smtClean="0">
                <a:solidFill>
                  <a:srgbClr val="D881F3"/>
                </a:solidFill>
              </a:rPr>
            </a:br>
            <a:r>
              <a:rPr lang="en-US" smtClean="0">
                <a:solidFill>
                  <a:srgbClr val="D881F3"/>
                </a:solidFill>
              </a:rPr>
              <a:t>Applications </a:t>
            </a:r>
            <a:r>
              <a:rPr lang="en-US" dirty="0" smtClean="0">
                <a:solidFill>
                  <a:srgbClr val="D881F3"/>
                </a:solidFill>
              </a:rPr>
              <a:t>Strategy</a:t>
            </a:r>
            <a:r>
              <a:rPr lang="en-US" smtClean="0">
                <a:solidFill>
                  <a:srgbClr val="D881F3"/>
                </a:solidFill>
              </a:rPr>
              <a:t/>
            </a:r>
            <a:br>
              <a:rPr lang="en-US" smtClean="0">
                <a:solidFill>
                  <a:srgbClr val="D881F3"/>
                </a:solidFill>
              </a:rPr>
            </a:br>
            <a:r>
              <a:rPr lang="en-US" smtClean="0"/>
              <a:t>SDF </a:t>
            </a:r>
            <a:r>
              <a:rPr lang="en-US" dirty="0" smtClean="0"/>
              <a:t>Overview</a:t>
            </a:r>
            <a:r>
              <a:rPr lang="en-US" smtClean="0">
                <a:solidFill>
                  <a:srgbClr val="D881F3"/>
                </a:solidFill>
              </a:rPr>
              <a:t/>
            </a:r>
            <a:br>
              <a:rPr lang="en-US" smtClean="0">
                <a:solidFill>
                  <a:srgbClr val="D881F3"/>
                </a:solidFill>
              </a:rPr>
            </a:br>
            <a:r>
              <a:rPr lang="en-US" smtClean="0">
                <a:solidFill>
                  <a:srgbClr val="D881F3"/>
                </a:solidFill>
              </a:rPr>
              <a:t>Exposure</a:t>
            </a:r>
            <a:br>
              <a:rPr lang="en-US" smtClean="0">
                <a:solidFill>
                  <a:srgbClr val="D881F3"/>
                </a:solidFill>
              </a:rPr>
            </a:br>
            <a:r>
              <a:rPr lang="en-US" smtClean="0">
                <a:solidFill>
                  <a:srgbClr val="D881F3"/>
                </a:solidFill>
              </a:rPr>
              <a:t>	Creatary</a:t>
            </a:r>
            <a:br>
              <a:rPr lang="en-US" smtClean="0">
                <a:solidFill>
                  <a:srgbClr val="D881F3"/>
                </a:solidFill>
              </a:rPr>
            </a:br>
            <a:r>
              <a:rPr lang="en-US" smtClean="0">
                <a:solidFill>
                  <a:srgbClr val="D881F3"/>
                </a:solidFill>
              </a:rPr>
              <a:t>	Smart Lab</a:t>
            </a:r>
            <a:r>
              <a:rPr lang="en-US" dirty="0" smtClean="0"/>
              <a:t/>
            </a:r>
            <a:br>
              <a:rPr lang="en-US" dirty="0" smtClean="0"/>
            </a:br>
            <a:r>
              <a:rPr lang="fi-FI" dirty="0" smtClean="0"/>
              <a:t/>
            </a:r>
            <a:br>
              <a:rPr lang="fi-FI" dirty="0" smtClean="0"/>
            </a:br>
            <a:endParaRPr lang="fi-FI"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7"/>
          <p:cNvSpPr>
            <a:spLocks noGrp="1" noChangeArrowheads="1"/>
          </p:cNvSpPr>
          <p:nvPr>
            <p:ph type="title"/>
          </p:nvPr>
        </p:nvSpPr>
        <p:spPr>
          <a:xfrm>
            <a:off x="254001" y="69995"/>
            <a:ext cx="8634413" cy="689240"/>
          </a:xfrm>
        </p:spPr>
        <p:txBody>
          <a:bodyPr/>
          <a:lstStyle/>
          <a:p>
            <a:r>
              <a:rPr lang="en-US" sz="2000" dirty="0" smtClean="0">
                <a:solidFill>
                  <a:schemeClr val="tx1"/>
                </a:solidFill>
              </a:rPr>
              <a:t>Service Delivery Framework</a:t>
            </a:r>
            <a:r>
              <a:rPr lang="en-US" sz="1800" dirty="0" smtClean="0">
                <a:solidFill>
                  <a:schemeClr val="tx1"/>
                </a:solidFill>
              </a:rPr>
              <a:t> </a:t>
            </a:r>
            <a:br>
              <a:rPr lang="en-US" sz="1800" dirty="0" smtClean="0">
                <a:solidFill>
                  <a:schemeClr val="tx1"/>
                </a:solidFill>
              </a:rPr>
            </a:br>
            <a:r>
              <a:rPr lang="en-US" sz="1600" dirty="0" smtClean="0">
                <a:solidFill>
                  <a:schemeClr val="tx1"/>
                </a:solidFill>
              </a:rPr>
              <a:t>System evolution to match new consumer and business expectations</a:t>
            </a:r>
          </a:p>
        </p:txBody>
      </p:sp>
      <p:sp>
        <p:nvSpPr>
          <p:cNvPr id="611" name="Rectangle 8"/>
          <p:cNvSpPr>
            <a:spLocks noChangeArrowheads="1"/>
          </p:cNvSpPr>
          <p:nvPr/>
        </p:nvSpPr>
        <p:spPr bwMode="auto">
          <a:xfrm>
            <a:off x="5319592" y="757844"/>
            <a:ext cx="2221650" cy="2257819"/>
          </a:xfrm>
          <a:prstGeom prst="rect">
            <a:avLst/>
          </a:prstGeom>
          <a:solidFill>
            <a:srgbClr val="7F10A2">
              <a:alpha val="50195"/>
            </a:srgbClr>
          </a:solidFill>
          <a:ln w="19050" algn="ctr">
            <a:solidFill>
              <a:srgbClr val="7F10A2"/>
            </a:solidFill>
            <a:miter lim="800000"/>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612" name="Rectangle 9"/>
          <p:cNvSpPr>
            <a:spLocks noChangeArrowheads="1"/>
          </p:cNvSpPr>
          <p:nvPr/>
        </p:nvSpPr>
        <p:spPr bwMode="auto">
          <a:xfrm>
            <a:off x="3278791" y="759235"/>
            <a:ext cx="2031063" cy="2256428"/>
          </a:xfrm>
          <a:prstGeom prst="rect">
            <a:avLst/>
          </a:prstGeom>
          <a:solidFill>
            <a:srgbClr val="FF9900">
              <a:alpha val="50195"/>
            </a:srgbClr>
          </a:solidFill>
          <a:ln w="19050" algn="ctr">
            <a:solidFill>
              <a:srgbClr val="FF9900"/>
            </a:solidFill>
            <a:miter lim="800000"/>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613" name="Rectangle 10"/>
          <p:cNvSpPr>
            <a:spLocks noChangeArrowheads="1"/>
          </p:cNvSpPr>
          <p:nvPr/>
        </p:nvSpPr>
        <p:spPr bwMode="auto">
          <a:xfrm>
            <a:off x="1314503" y="757844"/>
            <a:ext cx="1950377" cy="2257819"/>
          </a:xfrm>
          <a:prstGeom prst="rect">
            <a:avLst/>
          </a:prstGeom>
          <a:solidFill>
            <a:srgbClr val="666666">
              <a:alpha val="50195"/>
            </a:srgbClr>
          </a:solidFill>
          <a:ln w="19050" algn="ctr">
            <a:solidFill>
              <a:srgbClr val="666666"/>
            </a:solidFill>
            <a:miter lim="800000"/>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nvGrpSpPr>
          <p:cNvPr id="615" name="Group 27"/>
          <p:cNvGrpSpPr>
            <a:grpSpLocks/>
          </p:cNvGrpSpPr>
          <p:nvPr/>
        </p:nvGrpSpPr>
        <p:grpSpPr bwMode="auto">
          <a:xfrm>
            <a:off x="1296418" y="-791293"/>
            <a:ext cx="1986547" cy="601"/>
            <a:chOff x="445" y="2350"/>
            <a:chExt cx="1592" cy="686"/>
          </a:xfrm>
        </p:grpSpPr>
        <p:sp>
          <p:nvSpPr>
            <p:cNvPr id="787" name="Line 28"/>
            <p:cNvSpPr>
              <a:spLocks noChangeShapeType="1"/>
            </p:cNvSpPr>
            <p:nvPr/>
          </p:nvSpPr>
          <p:spPr bwMode="auto">
            <a:xfrm>
              <a:off x="445" y="2864"/>
              <a:ext cx="1592" cy="0"/>
            </a:xfrm>
            <a:prstGeom prst="line">
              <a:avLst/>
            </a:prstGeom>
            <a:noFill/>
            <a:ln w="9525">
              <a:solidFill>
                <a:srgbClr val="C0C0C0"/>
              </a:solidFill>
              <a:round/>
              <a:headEnd/>
              <a:tailEnd/>
            </a:ln>
          </p:spPr>
          <p:txBody>
            <a:bodyPr lIns="0" t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88" name="Line 29"/>
            <p:cNvSpPr>
              <a:spLocks noChangeShapeType="1"/>
            </p:cNvSpPr>
            <p:nvPr/>
          </p:nvSpPr>
          <p:spPr bwMode="auto">
            <a:xfrm>
              <a:off x="445" y="2693"/>
              <a:ext cx="1592" cy="0"/>
            </a:xfrm>
            <a:prstGeom prst="line">
              <a:avLst/>
            </a:prstGeom>
            <a:noFill/>
            <a:ln w="9525">
              <a:solidFill>
                <a:srgbClr val="C0C0C0"/>
              </a:solidFill>
              <a:round/>
              <a:headEnd/>
              <a:tailEnd/>
            </a:ln>
          </p:spPr>
          <p:txBody>
            <a:bodyPr lIns="0" t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89" name="Line 30"/>
            <p:cNvSpPr>
              <a:spLocks noChangeShapeType="1"/>
            </p:cNvSpPr>
            <p:nvPr/>
          </p:nvSpPr>
          <p:spPr bwMode="auto">
            <a:xfrm>
              <a:off x="445" y="2350"/>
              <a:ext cx="1592" cy="0"/>
            </a:xfrm>
            <a:prstGeom prst="line">
              <a:avLst/>
            </a:prstGeom>
            <a:noFill/>
            <a:ln w="9525">
              <a:solidFill>
                <a:srgbClr val="C0C0C0"/>
              </a:solidFill>
              <a:round/>
              <a:headEnd/>
              <a:tailEnd/>
            </a:ln>
          </p:spPr>
          <p:txBody>
            <a:bodyPr lIns="0" t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90" name="Line 31"/>
            <p:cNvSpPr>
              <a:spLocks noChangeShapeType="1"/>
            </p:cNvSpPr>
            <p:nvPr/>
          </p:nvSpPr>
          <p:spPr bwMode="auto">
            <a:xfrm>
              <a:off x="445" y="3036"/>
              <a:ext cx="1592" cy="0"/>
            </a:xfrm>
            <a:prstGeom prst="line">
              <a:avLst/>
            </a:prstGeom>
            <a:noFill/>
            <a:ln w="9525">
              <a:solidFill>
                <a:srgbClr val="C0C0C0"/>
              </a:solidFill>
              <a:round/>
              <a:headEnd/>
              <a:tailEnd/>
            </a:ln>
          </p:spPr>
          <p:txBody>
            <a:bodyPr lIns="0" t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91" name="Line 32"/>
            <p:cNvSpPr>
              <a:spLocks noChangeShapeType="1"/>
            </p:cNvSpPr>
            <p:nvPr/>
          </p:nvSpPr>
          <p:spPr bwMode="auto">
            <a:xfrm>
              <a:off x="445" y="2521"/>
              <a:ext cx="1592" cy="0"/>
            </a:xfrm>
            <a:prstGeom prst="line">
              <a:avLst/>
            </a:prstGeom>
            <a:noFill/>
            <a:ln w="9525">
              <a:solidFill>
                <a:srgbClr val="C0C0C0"/>
              </a:solidFill>
              <a:round/>
              <a:headEnd/>
              <a:tailEnd/>
            </a:ln>
          </p:spPr>
          <p:txBody>
            <a:bodyPr lIns="0" t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sp>
        <p:nvSpPr>
          <p:cNvPr id="616" name="Text Box 33"/>
          <p:cNvSpPr txBox="1">
            <a:spLocks noChangeArrowheads="1"/>
          </p:cNvSpPr>
          <p:nvPr/>
        </p:nvSpPr>
        <p:spPr bwMode="auto">
          <a:xfrm>
            <a:off x="5709111" y="3060331"/>
            <a:ext cx="1434265" cy="353046"/>
          </a:xfrm>
          <a:prstGeom prst="rect">
            <a:avLst/>
          </a:prstGeom>
          <a:solidFill>
            <a:srgbClr val="7F10A2">
              <a:alpha val="50195"/>
            </a:srgbClr>
          </a:solidFill>
          <a:ln w="19050" algn="ctr">
            <a:noFill/>
            <a:miter lim="800000"/>
            <a:headEnd/>
            <a:tailEnd/>
          </a:ln>
        </p:spPr>
        <p:txBody>
          <a:bodyPr lIns="18000" tIns="46800" rIns="18000" bIns="46800" anchor="ctr">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rPr>
              <a:t>Marketplace Services</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rPr>
              <a:t>(100 </a:t>
            </a:r>
            <a:r>
              <a:rPr kumimoji="0" lang="en-US" sz="1050" b="1" i="0" u="none" strike="noStrike" kern="0" cap="none" spc="0" normalizeH="0" baseline="0" noProof="0">
                <a:ln>
                  <a:noFill/>
                </a:ln>
                <a:solidFill>
                  <a:sysClr val="windowText" lastClr="000000"/>
                </a:solidFill>
                <a:effectLst/>
                <a:uLnTx/>
                <a:uFillTx/>
                <a:sym typeface="Wingdings" pitchFamily="2" charset="2"/>
              </a:rPr>
              <a:t></a:t>
            </a:r>
            <a:r>
              <a:rPr kumimoji="0" lang="en-US" sz="1050" b="1" i="0" u="none" strike="noStrike" kern="0" cap="none" spc="0" normalizeH="0" baseline="0" noProof="0">
                <a:ln>
                  <a:noFill/>
                </a:ln>
                <a:solidFill>
                  <a:sysClr val="windowText" lastClr="000000"/>
                </a:solidFill>
                <a:effectLst/>
                <a:uLnTx/>
                <a:uFillTx/>
              </a:rPr>
              <a:t> )</a:t>
            </a:r>
          </a:p>
        </p:txBody>
      </p:sp>
      <p:sp>
        <p:nvSpPr>
          <p:cNvPr id="617" name="Text Box 34"/>
          <p:cNvSpPr txBox="1">
            <a:spLocks noChangeArrowheads="1"/>
          </p:cNvSpPr>
          <p:nvPr/>
        </p:nvSpPr>
        <p:spPr bwMode="auto">
          <a:xfrm>
            <a:off x="3690569" y="3071460"/>
            <a:ext cx="1253416" cy="353046"/>
          </a:xfrm>
          <a:prstGeom prst="rect">
            <a:avLst/>
          </a:prstGeom>
          <a:solidFill>
            <a:srgbClr val="FF9900">
              <a:alpha val="50195"/>
            </a:srgbClr>
          </a:solidFill>
          <a:ln w="19050" algn="ctr">
            <a:noFill/>
            <a:miter lim="800000"/>
            <a:headEnd/>
            <a:tailEnd/>
          </a:ln>
        </p:spPr>
        <p:txBody>
          <a:bodyPr lIns="90000" tIns="46800" rIns="90000" bIns="46800" anchor="ctr">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rPr>
              <a:t>Partner Services</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050" b="1" i="0" u="none" strike="noStrike" kern="0" cap="none" spc="0" normalizeH="0" baseline="0" noProof="0">
                <a:ln>
                  <a:noFill/>
                </a:ln>
                <a:solidFill>
                  <a:sysClr val="windowText" lastClr="000000"/>
                </a:solidFill>
                <a:effectLst/>
                <a:uLnTx/>
                <a:uFillTx/>
              </a:rPr>
              <a:t>(20-100)</a:t>
            </a:r>
          </a:p>
        </p:txBody>
      </p:sp>
      <p:sp>
        <p:nvSpPr>
          <p:cNvPr id="618" name="Text Box 35"/>
          <p:cNvSpPr txBox="1">
            <a:spLocks noChangeArrowheads="1"/>
          </p:cNvSpPr>
          <p:nvPr/>
        </p:nvSpPr>
        <p:spPr bwMode="auto">
          <a:xfrm rot="16200000">
            <a:off x="431303" y="1467072"/>
            <a:ext cx="1439482" cy="276999"/>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Revenue/service</a:t>
            </a:r>
            <a:endParaRPr kumimoji="0" lang="en-US" sz="1200" b="1" i="0" u="none" strike="noStrike" kern="0" cap="none" spc="0" normalizeH="0" baseline="0" noProof="0" dirty="0">
              <a:ln>
                <a:noFill/>
              </a:ln>
              <a:solidFill>
                <a:sysClr val="windowText" lastClr="000000"/>
              </a:solidFill>
              <a:effectLst/>
              <a:uLnTx/>
              <a:uFillTx/>
            </a:endParaRPr>
          </a:p>
        </p:txBody>
      </p:sp>
      <p:sp>
        <p:nvSpPr>
          <p:cNvPr id="619" name="Text Box 36"/>
          <p:cNvSpPr txBox="1">
            <a:spLocks noChangeArrowheads="1"/>
          </p:cNvSpPr>
          <p:nvPr/>
        </p:nvSpPr>
        <p:spPr bwMode="auto">
          <a:xfrm>
            <a:off x="1200429" y="3128346"/>
            <a:ext cx="235102" cy="240667"/>
          </a:xfrm>
          <a:prstGeom prst="rect">
            <a:avLst/>
          </a:prstGeom>
          <a:noFill/>
          <a:ln w="9525" algn="ctr">
            <a:noFill/>
            <a:miter lim="800000"/>
            <a:headEnd/>
            <a:tailEnd/>
          </a:ln>
        </p:spPr>
        <p:txBody>
          <a:bodyPr wrap="none">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666666"/>
                </a:solidFill>
                <a:effectLst/>
                <a:uLnTx/>
                <a:uFillTx/>
              </a:rPr>
              <a:t>0</a:t>
            </a:r>
          </a:p>
        </p:txBody>
      </p:sp>
      <p:sp>
        <p:nvSpPr>
          <p:cNvPr id="620" name="Text Box 37"/>
          <p:cNvSpPr txBox="1">
            <a:spLocks noChangeArrowheads="1"/>
          </p:cNvSpPr>
          <p:nvPr/>
        </p:nvSpPr>
        <p:spPr bwMode="auto">
          <a:xfrm>
            <a:off x="2889707" y="2904026"/>
            <a:ext cx="646011" cy="123111"/>
          </a:xfrm>
          <a:prstGeom prst="rect">
            <a:avLst/>
          </a:prstGeom>
          <a:noFill/>
          <a:ln w="9525" algn="ctr">
            <a:noFill/>
            <a:miter lim="800000"/>
            <a:headEnd/>
            <a:tailEnd/>
          </a:ln>
        </p:spPr>
        <p:txBody>
          <a:bodyPr wrap="none" lIns="0" tIns="0" rIns="0" bIns="0" anchor="ctr" anchorCtr="1">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Mobile Music</a:t>
            </a:r>
          </a:p>
        </p:txBody>
      </p:sp>
      <p:sp>
        <p:nvSpPr>
          <p:cNvPr id="621" name="Text Box 38"/>
          <p:cNvSpPr txBox="1">
            <a:spLocks noChangeArrowheads="1"/>
          </p:cNvSpPr>
          <p:nvPr/>
        </p:nvSpPr>
        <p:spPr bwMode="auto">
          <a:xfrm>
            <a:off x="1660896" y="3065305"/>
            <a:ext cx="1124041" cy="365357"/>
          </a:xfrm>
          <a:prstGeom prst="rect">
            <a:avLst/>
          </a:prstGeom>
          <a:solidFill>
            <a:srgbClr val="666666">
              <a:alpha val="50195"/>
            </a:srgbClr>
          </a:solidFill>
          <a:ln w="19050" algn="ctr">
            <a:noFill/>
            <a:miter lim="800000"/>
            <a:headEnd/>
            <a:tailEnd/>
          </a:ln>
        </p:spPr>
        <p:txBody>
          <a:bodyPr lIns="90000" tIns="46800" rIns="90000" bIns="46800" anchor="ctr">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rPr>
              <a:t>Core Services</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Text" lastClr="000000"/>
                </a:solidFill>
                <a:effectLst/>
                <a:uLnTx/>
                <a:uFillTx/>
              </a:rPr>
              <a:t>(~ 20)</a:t>
            </a:r>
          </a:p>
        </p:txBody>
      </p:sp>
      <p:sp>
        <p:nvSpPr>
          <p:cNvPr id="622" name="Line 39"/>
          <p:cNvSpPr>
            <a:spLocks noChangeShapeType="1"/>
          </p:cNvSpPr>
          <p:nvPr/>
        </p:nvSpPr>
        <p:spPr bwMode="auto">
          <a:xfrm flipV="1">
            <a:off x="1307547" y="3015663"/>
            <a:ext cx="6357506" cy="6956"/>
          </a:xfrm>
          <a:prstGeom prst="line">
            <a:avLst/>
          </a:prstGeom>
          <a:noFill/>
          <a:ln w="19050">
            <a:solidFill>
              <a:srgbClr val="666666"/>
            </a:solidFill>
            <a:round/>
            <a:headEnd/>
            <a:tailEnd type="triangle" w="med" len="me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623" name="Line 40"/>
          <p:cNvSpPr>
            <a:spLocks noChangeShapeType="1"/>
          </p:cNvSpPr>
          <p:nvPr/>
        </p:nvSpPr>
        <p:spPr bwMode="auto">
          <a:xfrm rot="16200000">
            <a:off x="49261" y="1851976"/>
            <a:ext cx="2511006" cy="0"/>
          </a:xfrm>
          <a:prstGeom prst="line">
            <a:avLst/>
          </a:prstGeom>
          <a:noFill/>
          <a:ln w="19050">
            <a:solidFill>
              <a:srgbClr val="666666"/>
            </a:solidFill>
            <a:round/>
            <a:headEnd/>
            <a:tailEnd type="triangle" w="med" len="me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624" name="Text Box 41"/>
          <p:cNvSpPr txBox="1">
            <a:spLocks noChangeArrowheads="1"/>
          </p:cNvSpPr>
          <p:nvPr/>
        </p:nvSpPr>
        <p:spPr bwMode="auto">
          <a:xfrm>
            <a:off x="7397954" y="3064353"/>
            <a:ext cx="706699" cy="400648"/>
          </a:xfrm>
          <a:prstGeom prst="rect">
            <a:avLst/>
          </a:prstGeom>
          <a:noFill/>
          <a:ln w="9525" algn="ctr">
            <a:noFill/>
            <a:miter lim="800000"/>
            <a:headEnd/>
            <a:tailEnd/>
          </a:ln>
        </p:spPr>
        <p:txBody>
          <a:bodyPr wrap="none">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rPr>
              <a:t># of </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rPr>
              <a:t>Services</a:t>
            </a:r>
          </a:p>
        </p:txBody>
      </p:sp>
      <p:sp>
        <p:nvSpPr>
          <p:cNvPr id="625" name="Text Box 42"/>
          <p:cNvSpPr txBox="1">
            <a:spLocks noChangeArrowheads="1"/>
          </p:cNvSpPr>
          <p:nvPr/>
        </p:nvSpPr>
        <p:spPr bwMode="auto">
          <a:xfrm>
            <a:off x="2587943" y="2247064"/>
            <a:ext cx="496931" cy="246221"/>
          </a:xfrm>
          <a:prstGeom prst="rect">
            <a:avLst/>
          </a:prstGeom>
          <a:noFill/>
          <a:ln w="9525" algn="ctr">
            <a:noFill/>
            <a:miter lim="800000"/>
            <a:headEnd/>
            <a:tailEnd/>
          </a:ln>
        </p:spPr>
        <p:txBody>
          <a:bodyPr wrap="none" lIns="0" tIns="0" rIns="0" bIns="0" anchor="ctr" anchorCtr="1">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Integrated</a:t>
            </a:r>
          </a:p>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eMail</a:t>
            </a:r>
          </a:p>
        </p:txBody>
      </p:sp>
      <p:sp>
        <p:nvSpPr>
          <p:cNvPr id="626" name="Text Box 43"/>
          <p:cNvSpPr txBox="1">
            <a:spLocks noChangeArrowheads="1"/>
          </p:cNvSpPr>
          <p:nvPr/>
        </p:nvSpPr>
        <p:spPr bwMode="auto">
          <a:xfrm>
            <a:off x="1986731" y="2828142"/>
            <a:ext cx="458459" cy="196977"/>
          </a:xfrm>
          <a:prstGeom prst="rect">
            <a:avLst/>
          </a:prstGeom>
          <a:noFill/>
          <a:ln w="9525" algn="ctr">
            <a:noFill/>
            <a:miter lim="800000"/>
            <a:headEnd/>
            <a:tailEnd/>
          </a:ln>
        </p:spPr>
        <p:txBody>
          <a:bodyPr wrap="none" lIns="0" tIns="0" rIns="0" bIns="0" anchor="ctr" anchorCtr="1">
            <a:spAutoFit/>
          </a:bodyPr>
          <a:lstStyle/>
          <a:p>
            <a:pPr marL="457200" marR="0" lvl="0" indent="-457200" algn="ctr" defTabSz="914400" eaLnBrk="1" fontAlgn="auto" latinLnBrk="0" hangingPunct="1">
              <a:lnSpc>
                <a:spcPct val="8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rPr>
              <a:t>Business</a:t>
            </a:r>
          </a:p>
          <a:p>
            <a:pPr marL="457200" marR="0" lvl="0" indent="-457200" algn="ctr" defTabSz="914400" eaLnBrk="1" fontAlgn="auto" latinLnBrk="0" hangingPunct="1">
              <a:lnSpc>
                <a:spcPct val="8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rPr>
              <a:t>Services </a:t>
            </a:r>
          </a:p>
        </p:txBody>
      </p:sp>
      <p:sp>
        <p:nvSpPr>
          <p:cNvPr id="628" name="Text Box 90"/>
          <p:cNvSpPr txBox="1">
            <a:spLocks noChangeArrowheads="1"/>
          </p:cNvSpPr>
          <p:nvPr/>
        </p:nvSpPr>
        <p:spPr bwMode="auto">
          <a:xfrm>
            <a:off x="6635610" y="2788562"/>
            <a:ext cx="344646" cy="123111"/>
          </a:xfrm>
          <a:prstGeom prst="rect">
            <a:avLst/>
          </a:prstGeom>
          <a:noFill/>
          <a:ln w="9525" algn="ctr">
            <a:noFill/>
            <a:miter lim="800000"/>
            <a:headEnd/>
            <a:tailEnd/>
          </a:ln>
        </p:spPr>
        <p:txBody>
          <a:bodyPr wrap="none"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Games</a:t>
            </a:r>
          </a:p>
        </p:txBody>
      </p:sp>
      <p:sp>
        <p:nvSpPr>
          <p:cNvPr id="629" name="Line 91"/>
          <p:cNvSpPr>
            <a:spLocks noChangeShapeType="1"/>
          </p:cNvSpPr>
          <p:nvPr/>
        </p:nvSpPr>
        <p:spPr bwMode="auto">
          <a:xfrm flipV="1">
            <a:off x="1308938" y="885829"/>
            <a:ext cx="6093190" cy="1228376"/>
          </a:xfrm>
          <a:prstGeom prst="line">
            <a:avLst/>
          </a:prstGeom>
          <a:noFill/>
          <a:ln w="57150">
            <a:solidFill>
              <a:srgbClr val="FF9900"/>
            </a:solidFill>
            <a:round/>
            <a:headEnd/>
            <a:tailEnd/>
          </a:ln>
        </p:spPr>
        <p:txBody>
          <a:bodyPr lIns="90000" tIns="43200" rIns="90000" bIns="432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630" name="Text Box 92"/>
          <p:cNvSpPr txBox="1">
            <a:spLocks noChangeArrowheads="1"/>
          </p:cNvSpPr>
          <p:nvPr/>
        </p:nvSpPr>
        <p:spPr bwMode="auto">
          <a:xfrm>
            <a:off x="1271377" y="2858465"/>
            <a:ext cx="700833" cy="215444"/>
          </a:xfrm>
          <a:prstGeom prst="rect">
            <a:avLst/>
          </a:prstGeom>
          <a:noFill/>
          <a:ln w="9525" algn="ctr">
            <a:noFill/>
            <a:miter lim="800000"/>
            <a:headEnd/>
            <a:tailEnd/>
          </a:ln>
        </p:spPr>
        <p:txBody>
          <a:bodyPr wrap="none">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rPr>
              <a:t>Voice VAS</a:t>
            </a:r>
          </a:p>
        </p:txBody>
      </p:sp>
      <p:sp>
        <p:nvSpPr>
          <p:cNvPr id="631" name="Text Box 93"/>
          <p:cNvSpPr txBox="1">
            <a:spLocks noChangeArrowheads="1"/>
          </p:cNvSpPr>
          <p:nvPr/>
        </p:nvSpPr>
        <p:spPr bwMode="auto">
          <a:xfrm>
            <a:off x="1427075" y="1667304"/>
            <a:ext cx="633187" cy="123111"/>
          </a:xfrm>
          <a:prstGeom prst="rect">
            <a:avLst/>
          </a:prstGeom>
          <a:noFill/>
          <a:ln w="9525" algn="ctr">
            <a:noFill/>
            <a:miter lim="800000"/>
            <a:headEnd/>
            <a:tailEnd/>
          </a:ln>
        </p:spPr>
        <p:txBody>
          <a:bodyPr wrap="none" lIns="0" tIns="0" rIns="0" bIns="0" anchor="ctr" anchorCtr="1">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SMS/MMS/IM</a:t>
            </a:r>
          </a:p>
        </p:txBody>
      </p:sp>
      <p:sp>
        <p:nvSpPr>
          <p:cNvPr id="632" name="Text Box 94"/>
          <p:cNvSpPr txBox="1">
            <a:spLocks noChangeArrowheads="1"/>
          </p:cNvSpPr>
          <p:nvPr/>
        </p:nvSpPr>
        <p:spPr bwMode="auto">
          <a:xfrm>
            <a:off x="1788058" y="2325312"/>
            <a:ext cx="686085" cy="123111"/>
          </a:xfrm>
          <a:prstGeom prst="rect">
            <a:avLst/>
          </a:prstGeom>
          <a:noFill/>
          <a:ln w="9525" algn="ctr">
            <a:noFill/>
            <a:miter lim="800000"/>
            <a:headEnd/>
            <a:tailEnd/>
          </a:ln>
        </p:spPr>
        <p:txBody>
          <a:bodyPr wrap="none" lIns="0" tIns="0" rIns="0" bIns="0" anchor="ctr" anchorCtr="1">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IP &amp;Mobile TV</a:t>
            </a:r>
          </a:p>
        </p:txBody>
      </p:sp>
      <p:sp>
        <p:nvSpPr>
          <p:cNvPr id="633" name="Text Box 95"/>
          <p:cNvSpPr txBox="1">
            <a:spLocks noChangeArrowheads="1"/>
          </p:cNvSpPr>
          <p:nvPr/>
        </p:nvSpPr>
        <p:spPr bwMode="auto">
          <a:xfrm>
            <a:off x="3671093" y="2695355"/>
            <a:ext cx="564257" cy="123111"/>
          </a:xfrm>
          <a:prstGeom prst="rect">
            <a:avLst/>
          </a:prstGeom>
          <a:noFill/>
          <a:ln w="9525" algn="ctr">
            <a:noFill/>
            <a:miter lim="800000"/>
            <a:headEnd/>
            <a:tailEnd/>
          </a:ln>
        </p:spPr>
        <p:txBody>
          <a:bodyPr wrap="none"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Community</a:t>
            </a:r>
          </a:p>
        </p:txBody>
      </p:sp>
      <p:sp>
        <p:nvSpPr>
          <p:cNvPr id="634" name="Text Box 96"/>
          <p:cNvSpPr txBox="1">
            <a:spLocks noChangeArrowheads="1"/>
          </p:cNvSpPr>
          <p:nvPr/>
        </p:nvSpPr>
        <p:spPr bwMode="auto">
          <a:xfrm>
            <a:off x="2441326" y="2679709"/>
            <a:ext cx="703916" cy="246221"/>
          </a:xfrm>
          <a:prstGeom prst="rect">
            <a:avLst/>
          </a:prstGeom>
          <a:noFill/>
          <a:ln w="9525" algn="ctr">
            <a:noFill/>
            <a:miter lim="800000"/>
            <a:headEnd/>
            <a:tailEnd/>
          </a:ln>
        </p:spPr>
        <p:txBody>
          <a:bodyPr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Internet </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access</a:t>
            </a:r>
          </a:p>
        </p:txBody>
      </p:sp>
      <p:sp>
        <p:nvSpPr>
          <p:cNvPr id="635" name="Text Box 97"/>
          <p:cNvSpPr txBox="1">
            <a:spLocks noChangeArrowheads="1"/>
          </p:cNvSpPr>
          <p:nvPr/>
        </p:nvSpPr>
        <p:spPr bwMode="auto">
          <a:xfrm>
            <a:off x="6129235" y="2716223"/>
            <a:ext cx="383118" cy="123111"/>
          </a:xfrm>
          <a:prstGeom prst="rect">
            <a:avLst/>
          </a:prstGeom>
          <a:noFill/>
          <a:ln w="9525" algn="ctr">
            <a:noFill/>
            <a:miter lim="800000"/>
            <a:headEnd/>
            <a:tailEnd/>
          </a:ln>
        </p:spPr>
        <p:txBody>
          <a:bodyPr wrap="none"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WEB3.0</a:t>
            </a:r>
          </a:p>
        </p:txBody>
      </p:sp>
      <p:sp>
        <p:nvSpPr>
          <p:cNvPr id="636" name="Text Box 98"/>
          <p:cNvSpPr txBox="1">
            <a:spLocks noChangeArrowheads="1"/>
          </p:cNvSpPr>
          <p:nvPr/>
        </p:nvSpPr>
        <p:spPr bwMode="auto">
          <a:xfrm>
            <a:off x="6506234" y="696634"/>
            <a:ext cx="910827" cy="261610"/>
          </a:xfrm>
          <a:prstGeom prst="rect">
            <a:avLst/>
          </a:prstGeom>
          <a:noFill/>
          <a:ln w="9525" algn="ctr">
            <a:noFill/>
            <a:miter lim="800000"/>
            <a:headEnd/>
            <a:tailEnd/>
          </a:ln>
        </p:spPr>
        <p:txBody>
          <a:bodyPr wrap="none">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a:ln>
                  <a:noFill/>
                </a:ln>
                <a:solidFill>
                  <a:srgbClr val="FFFFFF"/>
                </a:solidFill>
                <a:effectLst/>
                <a:uLnTx/>
                <a:uFillTx/>
                <a:latin typeface="Symbol" pitchFamily="18" charset="2"/>
              </a:rPr>
              <a:t>å </a:t>
            </a:r>
            <a:r>
              <a:rPr kumimoji="0" lang="en-US" sz="1050" b="1" i="0" u="none" strike="noStrike" kern="0" cap="none" spc="0" normalizeH="0" baseline="0" noProof="0">
                <a:ln>
                  <a:noFill/>
                </a:ln>
                <a:solidFill>
                  <a:srgbClr val="FFFFFF"/>
                </a:solidFill>
                <a:effectLst/>
                <a:uLnTx/>
                <a:uFillTx/>
              </a:rPr>
              <a:t>Revenue</a:t>
            </a:r>
            <a:endParaRPr kumimoji="0" lang="en-US" sz="1050" b="1" i="0" u="none" strike="noStrike" kern="0" cap="none" spc="0" normalizeH="0" baseline="0" noProof="0">
              <a:ln>
                <a:noFill/>
              </a:ln>
              <a:solidFill>
                <a:srgbClr val="FFFFFF"/>
              </a:solidFill>
              <a:effectLst/>
              <a:uLnTx/>
              <a:uFillTx/>
              <a:latin typeface="Symbol" pitchFamily="18" charset="2"/>
            </a:endParaRPr>
          </a:p>
        </p:txBody>
      </p:sp>
      <p:sp>
        <p:nvSpPr>
          <p:cNvPr id="637" name="Text Box 99"/>
          <p:cNvSpPr txBox="1">
            <a:spLocks noChangeArrowheads="1"/>
          </p:cNvSpPr>
          <p:nvPr/>
        </p:nvSpPr>
        <p:spPr bwMode="auto">
          <a:xfrm>
            <a:off x="1388233" y="2110732"/>
            <a:ext cx="274114" cy="246221"/>
          </a:xfrm>
          <a:prstGeom prst="rect">
            <a:avLst/>
          </a:prstGeom>
          <a:noFill/>
          <a:ln w="9525" algn="ctr">
            <a:noFill/>
            <a:miter lim="800000"/>
            <a:headEnd/>
            <a:tailEnd/>
          </a:ln>
        </p:spPr>
        <p:txBody>
          <a:bodyPr wrap="none" lIns="0" tIns="0" rIns="0" bIns="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Ring</a:t>
            </a:r>
            <a:br>
              <a:rPr kumimoji="0" lang="en-US" sz="800" b="1" i="0" u="none" strike="noStrike" kern="0" cap="none" spc="0" normalizeH="0" baseline="0" noProof="0">
                <a:ln>
                  <a:noFill/>
                </a:ln>
                <a:solidFill>
                  <a:srgbClr val="FFFFFF"/>
                </a:solidFill>
                <a:effectLst/>
                <a:uLnTx/>
                <a:uFillTx/>
              </a:rPr>
            </a:br>
            <a:r>
              <a:rPr kumimoji="0" lang="en-US" sz="800" b="1" i="0" u="none" strike="noStrike" kern="0" cap="none" spc="0" normalizeH="0" baseline="0" noProof="0">
                <a:ln>
                  <a:noFill/>
                </a:ln>
                <a:solidFill>
                  <a:srgbClr val="FFFFFF"/>
                </a:solidFill>
                <a:effectLst/>
                <a:uLnTx/>
                <a:uFillTx/>
              </a:rPr>
              <a:t>tones</a:t>
            </a:r>
          </a:p>
        </p:txBody>
      </p:sp>
      <p:grpSp>
        <p:nvGrpSpPr>
          <p:cNvPr id="638" name="Group 100"/>
          <p:cNvGrpSpPr>
            <a:grpSpLocks/>
          </p:cNvGrpSpPr>
          <p:nvPr/>
        </p:nvGrpSpPr>
        <p:grpSpPr bwMode="auto">
          <a:xfrm>
            <a:off x="1411883" y="1300389"/>
            <a:ext cx="367261" cy="349176"/>
            <a:chOff x="2996" y="711"/>
            <a:chExt cx="295" cy="295"/>
          </a:xfrm>
        </p:grpSpPr>
        <p:sp>
          <p:nvSpPr>
            <p:cNvPr id="740" name="Oval 101"/>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41" name="Oval 102"/>
            <p:cNvSpPr>
              <a:spLocks noChangeArrowheads="1"/>
            </p:cNvSpPr>
            <p:nvPr/>
          </p:nvSpPr>
          <p:spPr bwMode="auto">
            <a:xfrm rot="2905199">
              <a:off x="3064" y="726"/>
              <a:ext cx="214" cy="191"/>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39" name="Group 103"/>
          <p:cNvGrpSpPr>
            <a:grpSpLocks/>
          </p:cNvGrpSpPr>
          <p:nvPr/>
        </p:nvGrpSpPr>
        <p:grpSpPr bwMode="auto">
          <a:xfrm>
            <a:off x="1923822" y="1943095"/>
            <a:ext cx="368651" cy="349176"/>
            <a:chOff x="2996" y="711"/>
            <a:chExt cx="295" cy="295"/>
          </a:xfrm>
        </p:grpSpPr>
        <p:sp>
          <p:nvSpPr>
            <p:cNvPr id="738" name="Oval 104"/>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39" name="Oval 105"/>
            <p:cNvSpPr>
              <a:spLocks noChangeArrowheads="1"/>
            </p:cNvSpPr>
            <p:nvPr/>
          </p:nvSpPr>
          <p:spPr bwMode="auto">
            <a:xfrm rot="2905199">
              <a:off x="3064" y="726"/>
              <a:ext cx="214" cy="191"/>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0" name="Group 106"/>
          <p:cNvGrpSpPr>
            <a:grpSpLocks/>
          </p:cNvGrpSpPr>
          <p:nvPr/>
        </p:nvGrpSpPr>
        <p:grpSpPr bwMode="auto">
          <a:xfrm>
            <a:off x="1998943" y="2456425"/>
            <a:ext cx="307441" cy="290749"/>
            <a:chOff x="2996" y="711"/>
            <a:chExt cx="295" cy="295"/>
          </a:xfrm>
        </p:grpSpPr>
        <p:sp>
          <p:nvSpPr>
            <p:cNvPr id="736" name="Oval 107"/>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37" name="Oval 108"/>
            <p:cNvSpPr>
              <a:spLocks noChangeArrowheads="1"/>
            </p:cNvSpPr>
            <p:nvPr/>
          </p:nvSpPr>
          <p:spPr bwMode="auto">
            <a:xfrm rot="2905199">
              <a:off x="3063" y="726"/>
              <a:ext cx="215" cy="191"/>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1" name="Group 109"/>
          <p:cNvGrpSpPr>
            <a:grpSpLocks/>
          </p:cNvGrpSpPr>
          <p:nvPr/>
        </p:nvGrpSpPr>
        <p:grpSpPr bwMode="auto">
          <a:xfrm>
            <a:off x="1350672" y="2389650"/>
            <a:ext cx="560629" cy="513331"/>
            <a:chOff x="2996" y="711"/>
            <a:chExt cx="295" cy="295"/>
          </a:xfrm>
        </p:grpSpPr>
        <p:sp>
          <p:nvSpPr>
            <p:cNvPr id="734" name="Oval 110"/>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35" name="Oval 111"/>
            <p:cNvSpPr>
              <a:spLocks noChangeArrowheads="1"/>
            </p:cNvSpPr>
            <p:nvPr/>
          </p:nvSpPr>
          <p:spPr bwMode="auto">
            <a:xfrm rot="2905199">
              <a:off x="3064" y="725"/>
              <a:ext cx="213" cy="191"/>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2" name="Group 112"/>
          <p:cNvGrpSpPr>
            <a:grpSpLocks/>
          </p:cNvGrpSpPr>
          <p:nvPr/>
        </p:nvGrpSpPr>
        <p:grpSpPr bwMode="auto">
          <a:xfrm>
            <a:off x="2662516" y="2014043"/>
            <a:ext cx="230929" cy="219800"/>
            <a:chOff x="2996" y="711"/>
            <a:chExt cx="295" cy="295"/>
          </a:xfrm>
        </p:grpSpPr>
        <p:sp>
          <p:nvSpPr>
            <p:cNvPr id="732" name="Oval 113"/>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33" name="Oval 114"/>
            <p:cNvSpPr>
              <a:spLocks noChangeArrowheads="1"/>
            </p:cNvSpPr>
            <p:nvPr/>
          </p:nvSpPr>
          <p:spPr bwMode="auto">
            <a:xfrm rot="2905199">
              <a:off x="3064" y="725"/>
              <a:ext cx="213" cy="192"/>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3" name="Group 115"/>
          <p:cNvGrpSpPr>
            <a:grpSpLocks/>
          </p:cNvGrpSpPr>
          <p:nvPr/>
        </p:nvGrpSpPr>
        <p:grpSpPr bwMode="auto">
          <a:xfrm>
            <a:off x="3058991" y="2556587"/>
            <a:ext cx="367261" cy="350567"/>
            <a:chOff x="2996" y="711"/>
            <a:chExt cx="295" cy="295"/>
          </a:xfrm>
        </p:grpSpPr>
        <p:sp>
          <p:nvSpPr>
            <p:cNvPr id="730" name="Oval 116"/>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31" name="Oval 117"/>
            <p:cNvSpPr>
              <a:spLocks noChangeArrowheads="1"/>
            </p:cNvSpPr>
            <p:nvPr/>
          </p:nvSpPr>
          <p:spPr bwMode="auto">
            <a:xfrm rot="2905199">
              <a:off x="3064" y="726"/>
              <a:ext cx="213" cy="191"/>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4" name="Group 118"/>
          <p:cNvGrpSpPr>
            <a:grpSpLocks/>
          </p:cNvGrpSpPr>
          <p:nvPr/>
        </p:nvGrpSpPr>
        <p:grpSpPr bwMode="auto">
          <a:xfrm>
            <a:off x="3882546" y="2457816"/>
            <a:ext cx="230929" cy="218408"/>
            <a:chOff x="2996" y="711"/>
            <a:chExt cx="295" cy="295"/>
          </a:xfrm>
        </p:grpSpPr>
        <p:sp>
          <p:nvSpPr>
            <p:cNvPr id="728" name="Oval 119"/>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29" name="Oval 120"/>
            <p:cNvSpPr>
              <a:spLocks noChangeArrowheads="1"/>
            </p:cNvSpPr>
            <p:nvPr/>
          </p:nvSpPr>
          <p:spPr bwMode="auto">
            <a:xfrm rot="2905199">
              <a:off x="3064" y="725"/>
              <a:ext cx="212" cy="192"/>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5" name="Group 121"/>
          <p:cNvGrpSpPr>
            <a:grpSpLocks/>
          </p:cNvGrpSpPr>
          <p:nvPr/>
        </p:nvGrpSpPr>
        <p:grpSpPr bwMode="auto">
          <a:xfrm>
            <a:off x="5478182" y="2780561"/>
            <a:ext cx="230929" cy="219800"/>
            <a:chOff x="2996" y="711"/>
            <a:chExt cx="295" cy="295"/>
          </a:xfrm>
        </p:grpSpPr>
        <p:sp>
          <p:nvSpPr>
            <p:cNvPr id="726" name="Oval 122"/>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27" name="Oval 123"/>
            <p:cNvSpPr>
              <a:spLocks noChangeArrowheads="1"/>
            </p:cNvSpPr>
            <p:nvPr/>
          </p:nvSpPr>
          <p:spPr bwMode="auto">
            <a:xfrm rot="2905199">
              <a:off x="3064" y="725"/>
              <a:ext cx="213" cy="192"/>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6" name="Group 124"/>
          <p:cNvGrpSpPr>
            <a:grpSpLocks/>
          </p:cNvGrpSpPr>
          <p:nvPr/>
        </p:nvGrpSpPr>
        <p:grpSpPr bwMode="auto">
          <a:xfrm>
            <a:off x="4355533" y="2779169"/>
            <a:ext cx="230929" cy="218409"/>
            <a:chOff x="2996" y="711"/>
            <a:chExt cx="295" cy="295"/>
          </a:xfrm>
        </p:grpSpPr>
        <p:sp>
          <p:nvSpPr>
            <p:cNvPr id="724" name="Oval 125"/>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25" name="Oval 126"/>
            <p:cNvSpPr>
              <a:spLocks noChangeArrowheads="1"/>
            </p:cNvSpPr>
            <p:nvPr/>
          </p:nvSpPr>
          <p:spPr bwMode="auto">
            <a:xfrm rot="2905199">
              <a:off x="3064" y="725"/>
              <a:ext cx="212" cy="192"/>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7" name="Group 127"/>
          <p:cNvGrpSpPr>
            <a:grpSpLocks/>
          </p:cNvGrpSpPr>
          <p:nvPr/>
        </p:nvGrpSpPr>
        <p:grpSpPr bwMode="auto">
          <a:xfrm>
            <a:off x="4943985" y="2727698"/>
            <a:ext cx="299095" cy="254578"/>
            <a:chOff x="2996" y="711"/>
            <a:chExt cx="295" cy="295"/>
          </a:xfrm>
        </p:grpSpPr>
        <p:sp>
          <p:nvSpPr>
            <p:cNvPr id="722" name="Oval 128"/>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23" name="Oval 129"/>
            <p:cNvSpPr>
              <a:spLocks noChangeArrowheads="1"/>
            </p:cNvSpPr>
            <p:nvPr/>
          </p:nvSpPr>
          <p:spPr bwMode="auto">
            <a:xfrm rot="2905199">
              <a:off x="3064" y="726"/>
              <a:ext cx="214" cy="191"/>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8" name="Group 130"/>
          <p:cNvGrpSpPr>
            <a:grpSpLocks/>
          </p:cNvGrpSpPr>
          <p:nvPr/>
        </p:nvGrpSpPr>
        <p:grpSpPr bwMode="auto">
          <a:xfrm>
            <a:off x="2637476" y="2491204"/>
            <a:ext cx="253187" cy="208671"/>
            <a:chOff x="2996" y="711"/>
            <a:chExt cx="295" cy="295"/>
          </a:xfrm>
        </p:grpSpPr>
        <p:sp>
          <p:nvSpPr>
            <p:cNvPr id="720" name="Oval 131"/>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21" name="Oval 132"/>
            <p:cNvSpPr>
              <a:spLocks noChangeArrowheads="1"/>
            </p:cNvSpPr>
            <p:nvPr/>
          </p:nvSpPr>
          <p:spPr bwMode="auto">
            <a:xfrm rot="2905199">
              <a:off x="3066" y="726"/>
              <a:ext cx="210" cy="191"/>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49" name="Group 133"/>
          <p:cNvGrpSpPr>
            <a:grpSpLocks/>
          </p:cNvGrpSpPr>
          <p:nvPr/>
        </p:nvGrpSpPr>
        <p:grpSpPr bwMode="auto">
          <a:xfrm>
            <a:off x="3881154" y="2862638"/>
            <a:ext cx="132159" cy="125203"/>
            <a:chOff x="2996" y="711"/>
            <a:chExt cx="295" cy="295"/>
          </a:xfrm>
        </p:grpSpPr>
        <p:sp>
          <p:nvSpPr>
            <p:cNvPr id="718" name="Oval 134"/>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19" name="Oval 135"/>
            <p:cNvSpPr>
              <a:spLocks noChangeArrowheads="1"/>
            </p:cNvSpPr>
            <p:nvPr/>
          </p:nvSpPr>
          <p:spPr bwMode="auto">
            <a:xfrm rot="2905199">
              <a:off x="3063" y="725"/>
              <a:ext cx="213" cy="193"/>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50" name="Group 136"/>
          <p:cNvGrpSpPr>
            <a:grpSpLocks/>
          </p:cNvGrpSpPr>
          <p:nvPr/>
        </p:nvGrpSpPr>
        <p:grpSpPr bwMode="auto">
          <a:xfrm>
            <a:off x="6095848" y="2854291"/>
            <a:ext cx="132159" cy="125203"/>
            <a:chOff x="2996" y="711"/>
            <a:chExt cx="295" cy="295"/>
          </a:xfrm>
        </p:grpSpPr>
        <p:sp>
          <p:nvSpPr>
            <p:cNvPr id="716" name="Oval 137"/>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17" name="Oval 138"/>
            <p:cNvSpPr>
              <a:spLocks noChangeArrowheads="1"/>
            </p:cNvSpPr>
            <p:nvPr/>
          </p:nvSpPr>
          <p:spPr bwMode="auto">
            <a:xfrm rot="2905199">
              <a:off x="3063" y="725"/>
              <a:ext cx="213" cy="193"/>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51" name="Group 139"/>
          <p:cNvGrpSpPr>
            <a:grpSpLocks/>
          </p:cNvGrpSpPr>
          <p:nvPr/>
        </p:nvGrpSpPr>
        <p:grpSpPr bwMode="auto">
          <a:xfrm>
            <a:off x="6528493" y="2882114"/>
            <a:ext cx="132158" cy="125203"/>
            <a:chOff x="2996" y="711"/>
            <a:chExt cx="295" cy="295"/>
          </a:xfrm>
        </p:grpSpPr>
        <p:sp>
          <p:nvSpPr>
            <p:cNvPr id="714" name="Oval 140"/>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15" name="Oval 141"/>
            <p:cNvSpPr>
              <a:spLocks noChangeArrowheads="1"/>
            </p:cNvSpPr>
            <p:nvPr/>
          </p:nvSpPr>
          <p:spPr bwMode="auto">
            <a:xfrm rot="2905199">
              <a:off x="3063" y="725"/>
              <a:ext cx="213" cy="193"/>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52" name="Group 142"/>
          <p:cNvGrpSpPr>
            <a:grpSpLocks/>
          </p:cNvGrpSpPr>
          <p:nvPr/>
        </p:nvGrpSpPr>
        <p:grpSpPr bwMode="auto">
          <a:xfrm>
            <a:off x="1413273" y="1856844"/>
            <a:ext cx="230929" cy="219800"/>
            <a:chOff x="2996" y="711"/>
            <a:chExt cx="295" cy="295"/>
          </a:xfrm>
        </p:grpSpPr>
        <p:sp>
          <p:nvSpPr>
            <p:cNvPr id="712" name="Oval 143"/>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13" name="Oval 144"/>
            <p:cNvSpPr>
              <a:spLocks noChangeArrowheads="1"/>
            </p:cNvSpPr>
            <p:nvPr/>
          </p:nvSpPr>
          <p:spPr bwMode="auto">
            <a:xfrm rot="2905199">
              <a:off x="3064" y="725"/>
              <a:ext cx="213" cy="192"/>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sp>
        <p:nvSpPr>
          <p:cNvPr id="653" name="Text Box 145"/>
          <p:cNvSpPr txBox="1">
            <a:spLocks noChangeArrowheads="1"/>
          </p:cNvSpPr>
          <p:nvPr/>
        </p:nvSpPr>
        <p:spPr bwMode="auto">
          <a:xfrm>
            <a:off x="4238677" y="2568762"/>
            <a:ext cx="514564" cy="123111"/>
          </a:xfrm>
          <a:prstGeom prst="rect">
            <a:avLst/>
          </a:prstGeom>
          <a:noFill/>
          <a:ln w="9525" algn="ctr">
            <a:noFill/>
            <a:miter lim="800000"/>
            <a:headEnd/>
            <a:tailEnd/>
          </a:ln>
        </p:spPr>
        <p:txBody>
          <a:bodyPr wrap="none"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Televoting</a:t>
            </a:r>
          </a:p>
        </p:txBody>
      </p:sp>
      <p:sp>
        <p:nvSpPr>
          <p:cNvPr id="654" name="Text Box 146"/>
          <p:cNvSpPr txBox="1">
            <a:spLocks noChangeArrowheads="1"/>
          </p:cNvSpPr>
          <p:nvPr/>
        </p:nvSpPr>
        <p:spPr bwMode="auto">
          <a:xfrm>
            <a:off x="3238448" y="2439386"/>
            <a:ext cx="623569" cy="123111"/>
          </a:xfrm>
          <a:prstGeom prst="rect">
            <a:avLst/>
          </a:prstGeom>
          <a:noFill/>
          <a:ln w="9525" algn="ctr">
            <a:noFill/>
            <a:miter lim="800000"/>
            <a:headEnd/>
            <a:tailEnd/>
          </a:ln>
        </p:spPr>
        <p:txBody>
          <a:bodyPr wrap="none"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mCommerce</a:t>
            </a:r>
          </a:p>
        </p:txBody>
      </p:sp>
      <p:grpSp>
        <p:nvGrpSpPr>
          <p:cNvPr id="655" name="Group 147"/>
          <p:cNvGrpSpPr>
            <a:grpSpLocks/>
          </p:cNvGrpSpPr>
          <p:nvPr/>
        </p:nvGrpSpPr>
        <p:grpSpPr bwMode="auto">
          <a:xfrm>
            <a:off x="3508329" y="2308964"/>
            <a:ext cx="132159" cy="125203"/>
            <a:chOff x="2996" y="711"/>
            <a:chExt cx="295" cy="295"/>
          </a:xfrm>
        </p:grpSpPr>
        <p:sp>
          <p:nvSpPr>
            <p:cNvPr id="710" name="Oval 148"/>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11" name="Oval 149"/>
            <p:cNvSpPr>
              <a:spLocks noChangeArrowheads="1"/>
            </p:cNvSpPr>
            <p:nvPr/>
          </p:nvSpPr>
          <p:spPr bwMode="auto">
            <a:xfrm rot="2905199">
              <a:off x="3063" y="725"/>
              <a:ext cx="213" cy="193"/>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sp>
        <p:nvSpPr>
          <p:cNvPr id="656" name="Text Box 150"/>
          <p:cNvSpPr txBox="1">
            <a:spLocks noChangeArrowheads="1"/>
          </p:cNvSpPr>
          <p:nvPr/>
        </p:nvSpPr>
        <p:spPr bwMode="auto">
          <a:xfrm>
            <a:off x="7164243" y="2685273"/>
            <a:ext cx="331822" cy="246221"/>
          </a:xfrm>
          <a:prstGeom prst="rect">
            <a:avLst/>
          </a:prstGeom>
          <a:noFill/>
          <a:ln w="9525" algn="ctr">
            <a:noFill/>
            <a:miter lim="800000"/>
            <a:headEnd/>
            <a:tailEnd/>
          </a:ln>
        </p:spPr>
        <p:txBody>
          <a:bodyPr wrap="none"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Virtual</a:t>
            </a: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worlds</a:t>
            </a:r>
          </a:p>
        </p:txBody>
      </p:sp>
      <p:grpSp>
        <p:nvGrpSpPr>
          <p:cNvPr id="657" name="Group 151"/>
          <p:cNvGrpSpPr>
            <a:grpSpLocks/>
          </p:cNvGrpSpPr>
          <p:nvPr/>
        </p:nvGrpSpPr>
        <p:grpSpPr bwMode="auto">
          <a:xfrm>
            <a:off x="7036258" y="2908546"/>
            <a:ext cx="132159" cy="126593"/>
            <a:chOff x="2996" y="711"/>
            <a:chExt cx="295" cy="295"/>
          </a:xfrm>
        </p:grpSpPr>
        <p:sp>
          <p:nvSpPr>
            <p:cNvPr id="708" name="Oval 152"/>
            <p:cNvSpPr>
              <a:spLocks noChangeArrowheads="1"/>
            </p:cNvSpPr>
            <p:nvPr/>
          </p:nvSpPr>
          <p:spPr bwMode="auto">
            <a:xfrm>
              <a:off x="2996" y="711"/>
              <a:ext cx="295" cy="295"/>
            </a:xfrm>
            <a:prstGeom prst="ellipse">
              <a:avLst/>
            </a:prstGeom>
            <a:gradFill rotWithShape="1">
              <a:gsLst>
                <a:gs pos="0">
                  <a:srgbClr val="FF9900"/>
                </a:gs>
                <a:gs pos="100000">
                  <a:srgbClr val="FFE357"/>
                </a:gs>
              </a:gsLst>
              <a:lin ang="2700000" scaled="1"/>
            </a:gradFill>
            <a:ln w="19050" algn="ctr">
              <a:solidFill>
                <a:srgbClr val="FFCC00"/>
              </a:solidFill>
              <a:round/>
              <a:headEnd/>
              <a:tailEnd/>
            </a:ln>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09" name="Oval 153"/>
            <p:cNvSpPr>
              <a:spLocks noChangeArrowheads="1"/>
            </p:cNvSpPr>
            <p:nvPr/>
          </p:nvSpPr>
          <p:spPr bwMode="auto">
            <a:xfrm rot="2905199">
              <a:off x="3063" y="725"/>
              <a:ext cx="214" cy="193"/>
            </a:xfrm>
            <a:prstGeom prst="ellipse">
              <a:avLst/>
            </a:prstGeom>
            <a:gradFill rotWithShape="1">
              <a:gsLst>
                <a:gs pos="0">
                  <a:srgbClr val="FFFFFF">
                    <a:gamma/>
                    <a:tint val="0"/>
                    <a:invGamma/>
                    <a:alpha val="52000"/>
                  </a:srgbClr>
                </a:gs>
                <a:gs pos="100000">
                  <a:srgbClr val="FFFFFF">
                    <a:alpha val="0"/>
                  </a:srgbClr>
                </a:gs>
              </a:gsLst>
              <a:lin ang="2700000" scaled="1"/>
            </a:gradFill>
            <a:ln w="1905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grpSp>
        <p:nvGrpSpPr>
          <p:cNvPr id="658" name="Group 154"/>
          <p:cNvGrpSpPr>
            <a:grpSpLocks/>
          </p:cNvGrpSpPr>
          <p:nvPr/>
        </p:nvGrpSpPr>
        <p:grpSpPr bwMode="auto">
          <a:xfrm>
            <a:off x="3321916" y="1026334"/>
            <a:ext cx="1940640" cy="412890"/>
            <a:chOff x="1842" y="741"/>
            <a:chExt cx="1644" cy="371"/>
          </a:xfrm>
        </p:grpSpPr>
        <p:sp>
          <p:nvSpPr>
            <p:cNvPr id="704" name="AutoShape 155"/>
            <p:cNvSpPr>
              <a:spLocks noChangeArrowheads="1"/>
            </p:cNvSpPr>
            <p:nvPr/>
          </p:nvSpPr>
          <p:spPr bwMode="auto">
            <a:xfrm>
              <a:off x="1842" y="746"/>
              <a:ext cx="1644" cy="321"/>
            </a:xfrm>
            <a:prstGeom prst="roundRect">
              <a:avLst>
                <a:gd name="adj" fmla="val 9250"/>
              </a:avLst>
            </a:prstGeom>
            <a:gradFill rotWithShape="1">
              <a:gsLst>
                <a:gs pos="0">
                  <a:srgbClr val="7F10A2">
                    <a:gamma/>
                    <a:tint val="79216"/>
                    <a:invGamma/>
                  </a:srgbClr>
                </a:gs>
                <a:gs pos="100000">
                  <a:srgbClr val="7F10A2"/>
                </a:gs>
              </a:gsLst>
              <a:lin ang="5400000" scaled="1"/>
            </a:gradFill>
            <a:ln w="25400" algn="ctr">
              <a:solidFill>
                <a:srgbClr val="7F10A2"/>
              </a:solid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ysClr val="windowText" lastClr="000000"/>
                </a:solidFill>
                <a:effectLst/>
                <a:uLnTx/>
                <a:uFillTx/>
              </a:endParaRPr>
            </a:p>
          </p:txBody>
        </p:sp>
        <p:sp>
          <p:nvSpPr>
            <p:cNvPr id="705" name="AutoShape 156"/>
            <p:cNvSpPr>
              <a:spLocks noChangeArrowheads="1"/>
            </p:cNvSpPr>
            <p:nvPr/>
          </p:nvSpPr>
          <p:spPr bwMode="auto">
            <a:xfrm>
              <a:off x="1871" y="742"/>
              <a:ext cx="1589" cy="321"/>
            </a:xfrm>
            <a:prstGeom prst="roundRect">
              <a:avLst>
                <a:gd name="adj" fmla="val 9250"/>
              </a:avLst>
            </a:prstGeom>
            <a:gradFill rotWithShape="1">
              <a:gsLst>
                <a:gs pos="0">
                  <a:srgbClr val="7F10A2"/>
                </a:gs>
                <a:gs pos="100000">
                  <a:srgbClr val="7F10A2">
                    <a:gamma/>
                    <a:tint val="79216"/>
                    <a:invGamma/>
                  </a:srgbClr>
                </a:gs>
              </a:gsLst>
              <a:lin ang="5400000" scaled="1"/>
            </a:gradFill>
            <a:ln w="2540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ysClr val="windowText" lastClr="000000"/>
                </a:solidFill>
                <a:effectLst/>
                <a:uLnTx/>
                <a:uFillTx/>
              </a:endParaRPr>
            </a:p>
          </p:txBody>
        </p:sp>
        <p:sp>
          <p:nvSpPr>
            <p:cNvPr id="706" name="Rectangle 157"/>
            <p:cNvSpPr>
              <a:spLocks noChangeArrowheads="1"/>
            </p:cNvSpPr>
            <p:nvPr/>
          </p:nvSpPr>
          <p:spPr bwMode="auto">
            <a:xfrm>
              <a:off x="1876" y="763"/>
              <a:ext cx="1545" cy="329"/>
            </a:xfrm>
            <a:prstGeom prst="rect">
              <a:avLst/>
            </a:prstGeom>
            <a:noFill/>
            <a:ln w="254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ysClr val="windowText" lastClr="000000"/>
                </a:solidFill>
                <a:effectLst/>
                <a:uLnTx/>
                <a:uFillTx/>
              </a:endParaRPr>
            </a:p>
          </p:txBody>
        </p:sp>
        <p:sp>
          <p:nvSpPr>
            <p:cNvPr id="707" name="Text Box 158"/>
            <p:cNvSpPr txBox="1">
              <a:spLocks noChangeArrowheads="1"/>
            </p:cNvSpPr>
            <p:nvPr/>
          </p:nvSpPr>
          <p:spPr bwMode="auto">
            <a:xfrm>
              <a:off x="1844" y="741"/>
              <a:ext cx="1609" cy="371"/>
            </a:xfrm>
            <a:prstGeom prst="rect">
              <a:avLst/>
            </a:prstGeom>
            <a:noFill/>
            <a:ln w="25400" algn="ctr">
              <a:noFill/>
              <a:miter lim="800000"/>
              <a:headEnd/>
              <a:tailEnd/>
            </a:ln>
          </p:spPr>
          <p:txBody>
            <a:bodyPr lIns="18000" rIns="18000"/>
            <a:lstStyle/>
            <a:p>
              <a:pPr marL="88900" marR="0" lvl="0" indent="0" defTabSz="762000" eaLnBrk="0" fontAlgn="auto" latinLnBrk="0" hangingPunct="0">
                <a:lnSpc>
                  <a:spcPct val="90000"/>
                </a:lnSpc>
                <a:spcBef>
                  <a:spcPct val="15000"/>
                </a:spcBef>
                <a:spcAft>
                  <a:spcPct val="15000"/>
                </a:spcAft>
                <a:buClr>
                  <a:srgbClr val="FFCC00"/>
                </a:buClr>
                <a:buSzTx/>
                <a:buFontTx/>
                <a:buNone/>
                <a:tabLst/>
                <a:defRPr/>
              </a:pPr>
              <a:r>
                <a:rPr kumimoji="0" lang="en-US" sz="1200" b="0" i="0" u="none" strike="noStrike" kern="0" cap="none" spc="0" normalizeH="0" baseline="0" noProof="0">
                  <a:ln>
                    <a:noFill/>
                  </a:ln>
                  <a:solidFill>
                    <a:srgbClr val="FFFFFF"/>
                  </a:solidFill>
                  <a:effectLst/>
                  <a:uLnTx/>
                  <a:uFillTx/>
                </a:rPr>
                <a:t>Fast service creation and flexible business models</a:t>
              </a:r>
            </a:p>
          </p:txBody>
        </p:sp>
      </p:grpSp>
      <p:grpSp>
        <p:nvGrpSpPr>
          <p:cNvPr id="659" name="Group 159"/>
          <p:cNvGrpSpPr>
            <a:grpSpLocks/>
          </p:cNvGrpSpPr>
          <p:nvPr/>
        </p:nvGrpSpPr>
        <p:grpSpPr bwMode="auto">
          <a:xfrm>
            <a:off x="5425319" y="1122323"/>
            <a:ext cx="1979592" cy="438208"/>
            <a:chOff x="3606" y="1952"/>
            <a:chExt cx="1799" cy="412"/>
          </a:xfrm>
        </p:grpSpPr>
        <p:sp>
          <p:nvSpPr>
            <p:cNvPr id="700" name="AutoShape 160"/>
            <p:cNvSpPr>
              <a:spLocks noChangeArrowheads="1"/>
            </p:cNvSpPr>
            <p:nvPr/>
          </p:nvSpPr>
          <p:spPr bwMode="auto">
            <a:xfrm>
              <a:off x="3621" y="1952"/>
              <a:ext cx="1746" cy="412"/>
            </a:xfrm>
            <a:prstGeom prst="roundRect">
              <a:avLst>
                <a:gd name="adj" fmla="val 9250"/>
              </a:avLst>
            </a:prstGeom>
            <a:gradFill rotWithShape="1">
              <a:gsLst>
                <a:gs pos="0">
                  <a:srgbClr val="7F10A2">
                    <a:gamma/>
                    <a:tint val="79216"/>
                    <a:invGamma/>
                  </a:srgbClr>
                </a:gs>
                <a:gs pos="100000">
                  <a:srgbClr val="7F10A2"/>
                </a:gs>
              </a:gsLst>
              <a:lin ang="5400000" scaled="1"/>
            </a:gradFill>
            <a:ln w="25400" algn="ctr">
              <a:solidFill>
                <a:srgbClr val="7F10A2"/>
              </a:solid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01" name="AutoShape 161"/>
            <p:cNvSpPr>
              <a:spLocks noChangeArrowheads="1"/>
            </p:cNvSpPr>
            <p:nvPr/>
          </p:nvSpPr>
          <p:spPr bwMode="auto">
            <a:xfrm>
              <a:off x="3654" y="1972"/>
              <a:ext cx="1685" cy="348"/>
            </a:xfrm>
            <a:prstGeom prst="roundRect">
              <a:avLst>
                <a:gd name="adj" fmla="val 9250"/>
              </a:avLst>
            </a:prstGeom>
            <a:gradFill rotWithShape="1">
              <a:gsLst>
                <a:gs pos="0">
                  <a:srgbClr val="7F10A2"/>
                </a:gs>
                <a:gs pos="100000">
                  <a:srgbClr val="7F10A2">
                    <a:gamma/>
                    <a:tint val="79216"/>
                    <a:invGamma/>
                  </a:srgbClr>
                </a:gs>
              </a:gsLst>
              <a:lin ang="5400000" scaled="1"/>
            </a:gradFill>
            <a:ln w="2540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702" name="Rectangle 162"/>
            <p:cNvSpPr>
              <a:spLocks noChangeArrowheads="1"/>
            </p:cNvSpPr>
            <p:nvPr/>
          </p:nvSpPr>
          <p:spPr bwMode="auto">
            <a:xfrm>
              <a:off x="3655" y="1952"/>
              <a:ext cx="1623" cy="386"/>
            </a:xfrm>
            <a:prstGeom prst="rect">
              <a:avLst/>
            </a:prstGeom>
            <a:noFill/>
            <a:ln w="28575" algn="ctr">
              <a:noFill/>
              <a:miter lim="800000"/>
              <a:headEnd/>
              <a:tailEnd/>
            </a:ln>
          </p:spPr>
          <p:txBody>
            <a:bodyPr lIns="36000" tIns="36000" rIns="36000" bIns="36000" anchor="ctr"/>
            <a:lstStyle/>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de-DE" sz="1200" b="0" i="0" u="none" strike="noStrike" kern="0" cap="none" spc="0" normalizeH="0" baseline="0" noProof="0">
                <a:ln>
                  <a:noFill/>
                </a:ln>
                <a:solidFill>
                  <a:sysClr val="windowText" lastClr="000000"/>
                </a:solidFill>
                <a:effectLst/>
                <a:uLnTx/>
                <a:uFillTx/>
              </a:endParaRPr>
            </a:p>
          </p:txBody>
        </p:sp>
        <p:sp>
          <p:nvSpPr>
            <p:cNvPr id="703" name="Text Box 163"/>
            <p:cNvSpPr txBox="1">
              <a:spLocks noChangeArrowheads="1"/>
            </p:cNvSpPr>
            <p:nvPr/>
          </p:nvSpPr>
          <p:spPr bwMode="auto">
            <a:xfrm>
              <a:off x="3606" y="1989"/>
              <a:ext cx="1799" cy="352"/>
            </a:xfrm>
            <a:prstGeom prst="rect">
              <a:avLst/>
            </a:prstGeom>
            <a:noFill/>
            <a:ln w="25400" algn="ctr">
              <a:noFill/>
              <a:miter lim="800000"/>
              <a:headEnd/>
              <a:tailEnd/>
            </a:ln>
          </p:spPr>
          <p:txBody>
            <a:bodyPr/>
            <a:lstStyle/>
            <a:p>
              <a:pPr marL="88900" marR="0" lvl="0" indent="0" algn="ctr" defTabSz="762000" eaLnBrk="0" fontAlgn="auto" latinLnBrk="0" hangingPunct="0">
                <a:lnSpc>
                  <a:spcPct val="90000"/>
                </a:lnSpc>
                <a:spcBef>
                  <a:spcPct val="15000"/>
                </a:spcBef>
                <a:spcAft>
                  <a:spcPct val="15000"/>
                </a:spcAft>
                <a:buClr>
                  <a:srgbClr val="FFCC00"/>
                </a:buClr>
                <a:buSzTx/>
                <a:buFontTx/>
                <a:buNone/>
                <a:tabLst/>
                <a:defRPr/>
              </a:pPr>
              <a:r>
                <a:rPr kumimoji="0" lang="en-US" sz="1200" b="0" i="0" u="none" strike="noStrike" kern="0" cap="none" spc="0" normalizeH="0" baseline="0" noProof="0" dirty="0">
                  <a:ln>
                    <a:noFill/>
                  </a:ln>
                  <a:solidFill>
                    <a:srgbClr val="FFFFFF"/>
                  </a:solidFill>
                  <a:effectLst/>
                  <a:uLnTx/>
                  <a:uFillTx/>
                </a:rPr>
                <a:t>Service exposure for 3rd parties</a:t>
              </a:r>
            </a:p>
          </p:txBody>
        </p:sp>
      </p:grpSp>
      <p:sp>
        <p:nvSpPr>
          <p:cNvPr id="660" name="Text Box 164"/>
          <p:cNvSpPr txBox="1">
            <a:spLocks noChangeArrowheads="1"/>
          </p:cNvSpPr>
          <p:nvPr/>
        </p:nvSpPr>
        <p:spPr bwMode="auto">
          <a:xfrm>
            <a:off x="4989955" y="2791000"/>
            <a:ext cx="251672" cy="246221"/>
          </a:xfrm>
          <a:prstGeom prst="rect">
            <a:avLst/>
          </a:prstGeom>
          <a:noFill/>
          <a:ln w="9525" algn="ctr">
            <a:noFill/>
            <a:miter lim="800000"/>
            <a:headEnd/>
            <a:tailEnd/>
          </a:ln>
        </p:spPr>
        <p:txBody>
          <a:bodyPr wrap="none" lIns="0" tIns="0" rIns="0" bIns="0" anchor="ctr" anchorCtr="1">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Push</a:t>
            </a:r>
          </a:p>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To X </a:t>
            </a:r>
          </a:p>
        </p:txBody>
      </p:sp>
      <p:sp>
        <p:nvSpPr>
          <p:cNvPr id="661" name="Text Box 165"/>
          <p:cNvSpPr txBox="1">
            <a:spLocks noChangeArrowheads="1"/>
          </p:cNvSpPr>
          <p:nvPr/>
        </p:nvSpPr>
        <p:spPr bwMode="auto">
          <a:xfrm>
            <a:off x="3844985" y="2895679"/>
            <a:ext cx="187552" cy="123111"/>
          </a:xfrm>
          <a:prstGeom prst="rect">
            <a:avLst/>
          </a:prstGeom>
          <a:noFill/>
          <a:ln w="9525" algn="ctr">
            <a:noFill/>
            <a:miter lim="800000"/>
            <a:headEnd/>
            <a:tailEnd/>
          </a:ln>
        </p:spPr>
        <p:txBody>
          <a:bodyPr wrap="none" lIns="0" tIns="0" rIns="0" bIns="0" anchor="ctr" anchorCtr="1">
            <a:spAutoFit/>
          </a:body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Info</a:t>
            </a:r>
          </a:p>
        </p:txBody>
      </p:sp>
      <p:sp>
        <p:nvSpPr>
          <p:cNvPr id="662" name="Text Box 166"/>
          <p:cNvSpPr txBox="1">
            <a:spLocks noChangeArrowheads="1"/>
          </p:cNvSpPr>
          <p:nvPr/>
        </p:nvSpPr>
        <p:spPr bwMode="auto">
          <a:xfrm>
            <a:off x="4199919" y="2865074"/>
            <a:ext cx="607539" cy="123111"/>
          </a:xfrm>
          <a:prstGeom prst="rect">
            <a:avLst/>
          </a:prstGeom>
          <a:noFill/>
          <a:ln w="9525" algn="ctr">
            <a:noFill/>
            <a:miter lim="800000"/>
            <a:headEnd/>
            <a:tailEnd/>
          </a:ln>
        </p:spPr>
        <p:txBody>
          <a:bodyPr wrap="none" lIns="0" tIns="0" rIns="0" bIns="0" anchor="ctr" anchorCtr="1">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Call &amp; Share</a:t>
            </a:r>
          </a:p>
        </p:txBody>
      </p:sp>
      <p:sp>
        <p:nvSpPr>
          <p:cNvPr id="663" name="Text Box 167"/>
          <p:cNvSpPr txBox="1">
            <a:spLocks noChangeArrowheads="1"/>
          </p:cNvSpPr>
          <p:nvPr/>
        </p:nvSpPr>
        <p:spPr bwMode="auto">
          <a:xfrm>
            <a:off x="5359936" y="2652421"/>
            <a:ext cx="638532" cy="104644"/>
          </a:xfrm>
          <a:prstGeom prst="rect">
            <a:avLst/>
          </a:prstGeom>
          <a:noFill/>
          <a:ln w="9525" algn="ctr">
            <a:noFill/>
            <a:miter lim="800000"/>
            <a:headEnd/>
            <a:tailEnd/>
          </a:ln>
        </p:spPr>
        <p:txBody>
          <a:bodyPr lIns="0" tIns="0" rIns="0" bIns="0" anchor="ctr" anchorCtr="1">
            <a:spAutoFit/>
          </a:bodyPr>
          <a:lstStyle/>
          <a:p>
            <a:pPr marL="457200" marR="0" lvl="0" indent="-457200" algn="ctr" defTabSz="914400" eaLnBrk="1" fontAlgn="auto" latinLnBrk="0" hangingPunct="1">
              <a:lnSpc>
                <a:spcPct val="85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Quadplay</a:t>
            </a:r>
          </a:p>
        </p:txBody>
      </p:sp>
      <p:sp>
        <p:nvSpPr>
          <p:cNvPr id="664" name="Freeform 168"/>
          <p:cNvSpPr>
            <a:spLocks/>
          </p:cNvSpPr>
          <p:nvPr/>
        </p:nvSpPr>
        <p:spPr bwMode="auto">
          <a:xfrm>
            <a:off x="1378495" y="757844"/>
            <a:ext cx="6027806" cy="2216084"/>
          </a:xfrm>
          <a:custGeom>
            <a:avLst/>
            <a:gdLst>
              <a:gd name="T0" fmla="*/ 0 w 4832"/>
              <a:gd name="T1" fmla="*/ 0 h 1870"/>
              <a:gd name="T2" fmla="*/ 2147483647 w 4832"/>
              <a:gd name="T3" fmla="*/ 2147483647 h 1870"/>
              <a:gd name="T4" fmla="*/ 2147483647 w 4832"/>
              <a:gd name="T5" fmla="*/ 2147483647 h 1870"/>
              <a:gd name="T6" fmla="*/ 0 60000 65536"/>
              <a:gd name="T7" fmla="*/ 0 60000 65536"/>
              <a:gd name="T8" fmla="*/ 0 60000 65536"/>
              <a:gd name="T9" fmla="*/ 0 w 4832"/>
              <a:gd name="T10" fmla="*/ 0 h 1870"/>
              <a:gd name="T11" fmla="*/ 4832 w 4832"/>
              <a:gd name="T12" fmla="*/ 1870 h 1870"/>
            </a:gdLst>
            <a:ahLst/>
            <a:cxnLst>
              <a:cxn ang="T6">
                <a:pos x="T0" y="T1"/>
              </a:cxn>
              <a:cxn ang="T7">
                <a:pos x="T2" y="T3"/>
              </a:cxn>
              <a:cxn ang="T8">
                <a:pos x="T4" y="T5"/>
              </a:cxn>
            </a:cxnLst>
            <a:rect l="T9" t="T10" r="T11" b="T12"/>
            <a:pathLst>
              <a:path w="4832" h="1870">
                <a:moveTo>
                  <a:pt x="0" y="0"/>
                </a:moveTo>
                <a:cubicBezTo>
                  <a:pt x="373" y="562"/>
                  <a:pt x="747" y="1124"/>
                  <a:pt x="1552" y="1436"/>
                </a:cubicBezTo>
                <a:cubicBezTo>
                  <a:pt x="2357" y="1748"/>
                  <a:pt x="4288" y="1799"/>
                  <a:pt x="4832" y="1870"/>
                </a:cubicBezTo>
              </a:path>
            </a:pathLst>
          </a:custGeom>
          <a:noFill/>
          <a:ln w="57150">
            <a:solidFill>
              <a:srgbClr val="7F10A2"/>
            </a:solidFill>
            <a:round/>
            <a:headEnd/>
            <a:tailEnd/>
          </a:ln>
        </p:spPr>
        <p:txBody>
          <a:bodyPr rot="10800000" vert="eaVert" wrap="none"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grpSp>
        <p:nvGrpSpPr>
          <p:cNvPr id="665" name="Group 169"/>
          <p:cNvGrpSpPr>
            <a:grpSpLocks/>
          </p:cNvGrpSpPr>
          <p:nvPr/>
        </p:nvGrpSpPr>
        <p:grpSpPr bwMode="auto">
          <a:xfrm>
            <a:off x="1370148" y="841631"/>
            <a:ext cx="1791787" cy="426760"/>
            <a:chOff x="476" y="759"/>
            <a:chExt cx="1436" cy="423"/>
          </a:xfrm>
        </p:grpSpPr>
        <p:sp>
          <p:nvSpPr>
            <p:cNvPr id="697" name="AutoShape 170"/>
            <p:cNvSpPr>
              <a:spLocks noChangeArrowheads="1"/>
            </p:cNvSpPr>
            <p:nvPr/>
          </p:nvSpPr>
          <p:spPr bwMode="auto">
            <a:xfrm>
              <a:off x="494" y="783"/>
              <a:ext cx="1418" cy="354"/>
            </a:xfrm>
            <a:prstGeom prst="roundRect">
              <a:avLst>
                <a:gd name="adj" fmla="val 9250"/>
              </a:avLst>
            </a:prstGeom>
            <a:gradFill rotWithShape="1">
              <a:gsLst>
                <a:gs pos="0">
                  <a:srgbClr val="7F10A2">
                    <a:gamma/>
                    <a:tint val="79216"/>
                    <a:invGamma/>
                  </a:srgbClr>
                </a:gs>
                <a:gs pos="100000">
                  <a:srgbClr val="7F10A2"/>
                </a:gs>
              </a:gsLst>
              <a:lin ang="5400000" scaled="1"/>
            </a:gradFill>
            <a:ln w="25400" algn="ctr">
              <a:solidFill>
                <a:srgbClr val="7F10A2"/>
              </a:solid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ysClr val="windowText" lastClr="000000"/>
                </a:solidFill>
                <a:effectLst/>
                <a:uLnTx/>
                <a:uFillTx/>
              </a:endParaRPr>
            </a:p>
          </p:txBody>
        </p:sp>
        <p:sp>
          <p:nvSpPr>
            <p:cNvPr id="698" name="AutoShape 171"/>
            <p:cNvSpPr>
              <a:spLocks noChangeArrowheads="1"/>
            </p:cNvSpPr>
            <p:nvPr/>
          </p:nvSpPr>
          <p:spPr bwMode="auto">
            <a:xfrm>
              <a:off x="528" y="784"/>
              <a:ext cx="1350" cy="368"/>
            </a:xfrm>
            <a:prstGeom prst="roundRect">
              <a:avLst>
                <a:gd name="adj" fmla="val 9250"/>
              </a:avLst>
            </a:prstGeom>
            <a:gradFill rotWithShape="1">
              <a:gsLst>
                <a:gs pos="0">
                  <a:srgbClr val="7F10A2"/>
                </a:gs>
                <a:gs pos="100000">
                  <a:srgbClr val="7F10A2">
                    <a:gamma/>
                    <a:tint val="79216"/>
                    <a:invGamma/>
                  </a:srgbClr>
                </a:gs>
              </a:gsLst>
              <a:lin ang="5400000" scaled="1"/>
            </a:gradFill>
            <a:ln w="25400" algn="ctr">
              <a:noFill/>
              <a:round/>
              <a:headEnd/>
              <a:tailEnd/>
            </a:ln>
            <a:effectLst/>
          </p:spPr>
          <p:txBody>
            <a:bodyPr lIns="90000" tIns="46800" rIns="90000" bIns="468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ysClr val="windowText" lastClr="000000"/>
                </a:solidFill>
                <a:effectLst/>
                <a:uLnTx/>
                <a:uFillTx/>
              </a:endParaRPr>
            </a:p>
          </p:txBody>
        </p:sp>
        <p:sp>
          <p:nvSpPr>
            <p:cNvPr id="699" name="Text Box 172"/>
            <p:cNvSpPr txBox="1">
              <a:spLocks noChangeArrowheads="1"/>
            </p:cNvSpPr>
            <p:nvPr/>
          </p:nvSpPr>
          <p:spPr bwMode="auto">
            <a:xfrm>
              <a:off x="476" y="759"/>
              <a:ext cx="1436" cy="423"/>
            </a:xfrm>
            <a:prstGeom prst="rect">
              <a:avLst/>
            </a:prstGeom>
            <a:noFill/>
            <a:ln w="25400" algn="ctr">
              <a:noFill/>
              <a:miter lim="800000"/>
              <a:headEnd/>
              <a:tailEnd/>
            </a:ln>
          </p:spPr>
          <p:txBody>
            <a:bodyPr/>
            <a:lstStyle/>
            <a:p>
              <a:pPr marL="88900" marR="0" lvl="0" indent="0" algn="ctr" defTabSz="762000" eaLnBrk="0" fontAlgn="auto" latinLnBrk="0" hangingPunct="0">
                <a:lnSpc>
                  <a:spcPct val="90000"/>
                </a:lnSpc>
                <a:spcBef>
                  <a:spcPct val="15000"/>
                </a:spcBef>
                <a:spcAft>
                  <a:spcPct val="15000"/>
                </a:spcAft>
                <a:buClr>
                  <a:srgbClr val="FFCC00"/>
                </a:buClr>
                <a:buSzTx/>
                <a:buFontTx/>
                <a:buNone/>
                <a:tabLst/>
                <a:defRPr/>
              </a:pPr>
              <a:r>
                <a:rPr kumimoji="0" lang="en-US" sz="1200" b="0" i="0" u="none" strike="noStrike" kern="0" cap="none" spc="0" normalizeH="0" baseline="0" noProof="0">
                  <a:ln>
                    <a:noFill/>
                  </a:ln>
                  <a:solidFill>
                    <a:srgbClr val="FFFFFF"/>
                  </a:solidFill>
                  <a:effectLst/>
                  <a:uLnTx/>
                  <a:uFillTx/>
                </a:rPr>
                <a:t>Core services –specific effort justified</a:t>
              </a:r>
            </a:p>
          </p:txBody>
        </p:sp>
      </p:grpSp>
      <p:grpSp>
        <p:nvGrpSpPr>
          <p:cNvPr id="666" name="Group 173"/>
          <p:cNvGrpSpPr>
            <a:grpSpLocks/>
          </p:cNvGrpSpPr>
          <p:nvPr/>
        </p:nvGrpSpPr>
        <p:grpSpPr bwMode="auto">
          <a:xfrm>
            <a:off x="1986423" y="1767805"/>
            <a:ext cx="504984" cy="694177"/>
            <a:chOff x="1401" y="3428"/>
            <a:chExt cx="363" cy="499"/>
          </a:xfrm>
        </p:grpSpPr>
        <p:sp>
          <p:nvSpPr>
            <p:cNvPr id="695" name="AutoShape 174"/>
            <p:cNvSpPr>
              <a:spLocks noChangeArrowheads="1"/>
            </p:cNvSpPr>
            <p:nvPr/>
          </p:nvSpPr>
          <p:spPr bwMode="auto">
            <a:xfrm rot="5400000">
              <a:off x="1469" y="3360"/>
              <a:ext cx="227" cy="363"/>
            </a:xfrm>
            <a:prstGeom prst="roundRect">
              <a:avLst>
                <a:gd name="adj" fmla="val 12060"/>
              </a:avLst>
            </a:prstGeom>
            <a:solidFill>
              <a:srgbClr val="666666"/>
            </a:solidFill>
            <a:ln w="28575" algn="ctr">
              <a:solidFill>
                <a:srgbClr val="FFFFFF"/>
              </a:solidFill>
              <a:round/>
              <a:headEnd/>
              <a:tailEnd/>
            </a:ln>
          </p:spPr>
          <p:txBody>
            <a:bodyPr rot="10800000" vert="eaVert"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sp>
          <p:nvSpPr>
            <p:cNvPr id="696" name="AutoShape 175"/>
            <p:cNvSpPr>
              <a:spLocks noChangeArrowheads="1"/>
            </p:cNvSpPr>
            <p:nvPr/>
          </p:nvSpPr>
          <p:spPr bwMode="auto">
            <a:xfrm rot="5400000">
              <a:off x="1469" y="3632"/>
              <a:ext cx="227" cy="363"/>
            </a:xfrm>
            <a:prstGeom prst="roundRect">
              <a:avLst>
                <a:gd name="adj" fmla="val 12060"/>
              </a:avLst>
            </a:prstGeom>
            <a:solidFill>
              <a:srgbClr val="666666"/>
            </a:solidFill>
            <a:ln w="28575" algn="ctr">
              <a:solidFill>
                <a:srgbClr val="FFFFFF"/>
              </a:solidFill>
              <a:round/>
              <a:headEnd/>
              <a:tailEnd/>
            </a:ln>
          </p:spPr>
          <p:txBody>
            <a:bodyPr rot="10800000" vert="eaVert"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grpSp>
      <p:grpSp>
        <p:nvGrpSpPr>
          <p:cNvPr id="667" name="Group 176"/>
          <p:cNvGrpSpPr>
            <a:grpSpLocks/>
          </p:cNvGrpSpPr>
          <p:nvPr/>
        </p:nvGrpSpPr>
        <p:grpSpPr bwMode="auto">
          <a:xfrm>
            <a:off x="3501380" y="1877722"/>
            <a:ext cx="1457917" cy="443776"/>
            <a:chOff x="1920" y="1784"/>
            <a:chExt cx="1048" cy="319"/>
          </a:xfrm>
        </p:grpSpPr>
        <p:sp>
          <p:nvSpPr>
            <p:cNvPr id="690" name="AutoShape 177"/>
            <p:cNvSpPr>
              <a:spLocks noChangeArrowheads="1"/>
            </p:cNvSpPr>
            <p:nvPr/>
          </p:nvSpPr>
          <p:spPr bwMode="auto">
            <a:xfrm>
              <a:off x="1920" y="1787"/>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sp>
          <p:nvSpPr>
            <p:cNvPr id="691" name="AutoShape 178"/>
            <p:cNvSpPr>
              <a:spLocks noChangeArrowheads="1"/>
            </p:cNvSpPr>
            <p:nvPr/>
          </p:nvSpPr>
          <p:spPr bwMode="auto">
            <a:xfrm>
              <a:off x="2135" y="1784"/>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sp>
          <p:nvSpPr>
            <p:cNvPr id="692" name="AutoShape 179"/>
            <p:cNvSpPr>
              <a:spLocks noChangeArrowheads="1"/>
            </p:cNvSpPr>
            <p:nvPr/>
          </p:nvSpPr>
          <p:spPr bwMode="auto">
            <a:xfrm>
              <a:off x="2350" y="1787"/>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sp>
          <p:nvSpPr>
            <p:cNvPr id="693" name="AutoShape 180"/>
            <p:cNvSpPr>
              <a:spLocks noChangeArrowheads="1"/>
            </p:cNvSpPr>
            <p:nvPr/>
          </p:nvSpPr>
          <p:spPr bwMode="auto">
            <a:xfrm>
              <a:off x="2565" y="1788"/>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sp>
          <p:nvSpPr>
            <p:cNvPr id="694" name="AutoShape 181"/>
            <p:cNvSpPr>
              <a:spLocks noChangeArrowheads="1"/>
            </p:cNvSpPr>
            <p:nvPr/>
          </p:nvSpPr>
          <p:spPr bwMode="auto">
            <a:xfrm>
              <a:off x="2781" y="1787"/>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grpSp>
      <p:grpSp>
        <p:nvGrpSpPr>
          <p:cNvPr id="668" name="Group 182"/>
          <p:cNvGrpSpPr>
            <a:grpSpLocks/>
          </p:cNvGrpSpPr>
          <p:nvPr/>
        </p:nvGrpSpPr>
        <p:grpSpPr bwMode="auto">
          <a:xfrm>
            <a:off x="6055505" y="1752515"/>
            <a:ext cx="819381" cy="536981"/>
            <a:chOff x="3034" y="3156"/>
            <a:chExt cx="589" cy="386"/>
          </a:xfrm>
        </p:grpSpPr>
        <p:sp>
          <p:nvSpPr>
            <p:cNvPr id="686" name="AutoShape 183"/>
            <p:cNvSpPr>
              <a:spLocks noChangeArrowheads="1"/>
            </p:cNvSpPr>
            <p:nvPr/>
          </p:nvSpPr>
          <p:spPr bwMode="auto">
            <a:xfrm>
              <a:off x="3034" y="3361"/>
              <a:ext cx="589" cy="181"/>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1800" b="0" i="0" u="none" strike="noStrike" kern="0" cap="none" spc="0" normalizeH="0" baseline="0" noProof="0">
                <a:ln>
                  <a:noFill/>
                </a:ln>
                <a:solidFill>
                  <a:srgbClr val="FFFFFF"/>
                </a:solidFill>
                <a:effectLst/>
                <a:uLnTx/>
                <a:uFillTx/>
              </a:endParaRPr>
            </a:p>
          </p:txBody>
        </p:sp>
        <p:sp>
          <p:nvSpPr>
            <p:cNvPr id="687" name="AutoShape 184"/>
            <p:cNvSpPr>
              <a:spLocks noChangeArrowheads="1"/>
            </p:cNvSpPr>
            <p:nvPr/>
          </p:nvSpPr>
          <p:spPr bwMode="auto">
            <a:xfrm>
              <a:off x="3078" y="3156"/>
              <a:ext cx="46" cy="179"/>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sp>
          <p:nvSpPr>
            <p:cNvPr id="688" name="AutoShape 185"/>
            <p:cNvSpPr>
              <a:spLocks noChangeArrowheads="1"/>
            </p:cNvSpPr>
            <p:nvPr/>
          </p:nvSpPr>
          <p:spPr bwMode="auto">
            <a:xfrm>
              <a:off x="3155" y="3156"/>
              <a:ext cx="46" cy="179"/>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sp>
          <p:nvSpPr>
            <p:cNvPr id="689" name="AutoShape 186"/>
            <p:cNvSpPr>
              <a:spLocks noChangeArrowheads="1"/>
            </p:cNvSpPr>
            <p:nvPr/>
          </p:nvSpPr>
          <p:spPr bwMode="auto">
            <a:xfrm>
              <a:off x="3240" y="3156"/>
              <a:ext cx="46" cy="179"/>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400" b="0" i="0" u="none" strike="noStrike" kern="0" cap="none" spc="0" normalizeH="0" baseline="0" noProof="0">
                <a:ln>
                  <a:noFill/>
                </a:ln>
                <a:solidFill>
                  <a:sysClr val="windowText" lastClr="000000"/>
                </a:solidFill>
                <a:effectLst/>
                <a:uLnTx/>
                <a:uFillTx/>
              </a:endParaRPr>
            </a:p>
          </p:txBody>
        </p:sp>
      </p:grpSp>
      <p:grpSp>
        <p:nvGrpSpPr>
          <p:cNvPr id="810" name="Group 809"/>
          <p:cNvGrpSpPr/>
          <p:nvPr/>
        </p:nvGrpSpPr>
        <p:grpSpPr>
          <a:xfrm>
            <a:off x="2374559" y="3658164"/>
            <a:ext cx="4048215" cy="1616488"/>
            <a:chOff x="2081020" y="3741838"/>
            <a:chExt cx="4427997" cy="1768138"/>
          </a:xfrm>
        </p:grpSpPr>
        <p:sp>
          <p:nvSpPr>
            <p:cNvPr id="609" name="Rectangle 2"/>
            <p:cNvSpPr>
              <a:spLocks noChangeArrowheads="1"/>
            </p:cNvSpPr>
            <p:nvPr/>
          </p:nvSpPr>
          <p:spPr bwMode="auto">
            <a:xfrm>
              <a:off x="2179791" y="3843391"/>
              <a:ext cx="3827024" cy="1384183"/>
            </a:xfrm>
            <a:prstGeom prst="rect">
              <a:avLst/>
            </a:prstGeom>
            <a:noFill/>
            <a:ln w="254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ysClr val="windowText" lastClr="000000"/>
                </a:solidFill>
                <a:effectLst/>
                <a:uLnTx/>
                <a:uFillTx/>
              </a:endParaRPr>
            </a:p>
          </p:txBody>
        </p:sp>
        <p:grpSp>
          <p:nvGrpSpPr>
            <p:cNvPr id="610" name="Group 609"/>
            <p:cNvGrpSpPr>
              <a:grpSpLocks/>
            </p:cNvGrpSpPr>
            <p:nvPr/>
          </p:nvGrpSpPr>
          <p:grpSpPr bwMode="auto">
            <a:xfrm>
              <a:off x="2081020" y="3741838"/>
              <a:ext cx="4427997" cy="1768138"/>
              <a:chOff x="1202" y="2886"/>
              <a:chExt cx="3183" cy="1271"/>
            </a:xfrm>
          </p:grpSpPr>
          <p:sp>
            <p:nvSpPr>
              <p:cNvPr id="807" name="AutoShape 4"/>
              <p:cNvSpPr>
                <a:spLocks noChangeArrowheads="1"/>
              </p:cNvSpPr>
              <p:nvPr/>
            </p:nvSpPr>
            <p:spPr bwMode="auto">
              <a:xfrm>
                <a:off x="1202" y="2886"/>
                <a:ext cx="3183" cy="1271"/>
              </a:xfrm>
              <a:prstGeom prst="roundRect">
                <a:avLst>
                  <a:gd name="adj" fmla="val 6481"/>
                </a:avLst>
              </a:prstGeom>
              <a:solidFill>
                <a:srgbClr val="FFFFFF"/>
              </a:solidFill>
              <a:ln w="57150" algn="ctr">
                <a:solidFill>
                  <a:srgbClr val="7F10A2"/>
                </a:solidFill>
                <a:round/>
                <a:headEnd/>
                <a:tailEnd/>
              </a:ln>
            </p:spPr>
            <p:txBody>
              <a:bodyPr tIns="0"/>
              <a:lstStyle/>
              <a:p>
                <a:pPr marL="88900" marR="0" lvl="0" indent="0" algn="ctr" defTabSz="762000" eaLnBrk="0" fontAlgn="auto" latinLnBrk="0" hangingPunct="0">
                  <a:lnSpc>
                    <a:spcPct val="80000"/>
                  </a:lnSpc>
                  <a:spcBef>
                    <a:spcPts val="0"/>
                  </a:spcBef>
                  <a:spcAft>
                    <a:spcPts val="0"/>
                  </a:spcAft>
                  <a:buClr>
                    <a:srgbClr val="FFCC00"/>
                  </a:buClr>
                  <a:buSzTx/>
                  <a:buFontTx/>
                  <a:buNone/>
                  <a:tabLst/>
                  <a:defRPr/>
                </a:pPr>
                <a:r>
                  <a:rPr kumimoji="0" lang="en-US" b="1" i="0" u="none" strike="noStrike" kern="0" cap="none" spc="0" normalizeH="0" baseline="0" noProof="0" dirty="0">
                    <a:ln>
                      <a:noFill/>
                    </a:ln>
                    <a:solidFill>
                      <a:srgbClr val="666666"/>
                    </a:solidFill>
                    <a:effectLst/>
                    <a:uLnTx/>
                    <a:uFillTx/>
                  </a:rPr>
                  <a:t>SDF reduces integration complexity and multiple integration steps</a:t>
                </a:r>
              </a:p>
            </p:txBody>
          </p:sp>
          <p:sp>
            <p:nvSpPr>
              <p:cNvPr id="808" name="AutoShape 5"/>
              <p:cNvSpPr>
                <a:spLocks noChangeArrowheads="1"/>
              </p:cNvSpPr>
              <p:nvPr/>
            </p:nvSpPr>
            <p:spPr bwMode="auto">
              <a:xfrm>
                <a:off x="1492" y="3257"/>
                <a:ext cx="2552" cy="854"/>
              </a:xfrm>
              <a:prstGeom prst="roundRect">
                <a:avLst>
                  <a:gd name="adj" fmla="val 11125"/>
                </a:avLst>
              </a:prstGeom>
              <a:solidFill>
                <a:srgbClr val="DDDDDD"/>
              </a:solidFill>
              <a:ln w="9525" algn="ctr">
                <a:noFill/>
                <a:round/>
                <a:headEnd/>
                <a:tailEnd/>
              </a:ln>
            </p:spPr>
            <p:txBody>
              <a:bodyPr wrap="none" lIns="18000" tIns="18000" rIns="18000" bIns="18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sysClr val="windowText" lastClr="000000"/>
                  </a:solidFill>
                  <a:effectLst/>
                  <a:uLnTx/>
                  <a:uFillTx/>
                </a:endParaRPr>
              </a:p>
            </p:txBody>
          </p:sp>
          <p:sp>
            <p:nvSpPr>
              <p:cNvPr id="809" name="AutoShape 6"/>
              <p:cNvSpPr>
                <a:spLocks noChangeArrowheads="1"/>
              </p:cNvSpPr>
              <p:nvPr/>
            </p:nvSpPr>
            <p:spPr bwMode="auto">
              <a:xfrm>
                <a:off x="1908" y="3542"/>
                <a:ext cx="1996" cy="539"/>
              </a:xfrm>
              <a:prstGeom prst="roundRect">
                <a:avLst>
                  <a:gd name="adj" fmla="val 12060"/>
                </a:avLst>
              </a:prstGeom>
              <a:solidFill>
                <a:srgbClr val="FFCC00"/>
              </a:solidFill>
              <a:ln w="28575" algn="ctr">
                <a:solidFill>
                  <a:srgbClr val="FF9900"/>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r>
                  <a:rPr kumimoji="0" lang="fi-FI" sz="1600" b="0" i="0" u="none" strike="noStrike" kern="0" cap="none" spc="0" normalizeH="0" baseline="0" noProof="0">
                    <a:ln>
                      <a:noFill/>
                    </a:ln>
                    <a:solidFill>
                      <a:srgbClr val="666666"/>
                    </a:solidFill>
                    <a:effectLst/>
                    <a:uLnTx/>
                    <a:uFillTx/>
                  </a:rPr>
                  <a:t/>
                </a:r>
                <a:br>
                  <a:rPr kumimoji="0" lang="fi-FI" sz="1600" b="0" i="0" u="none" strike="noStrike" kern="0" cap="none" spc="0" normalizeH="0" baseline="0" noProof="0">
                    <a:ln>
                      <a:noFill/>
                    </a:ln>
                    <a:solidFill>
                      <a:srgbClr val="666666"/>
                    </a:solidFill>
                    <a:effectLst/>
                    <a:uLnTx/>
                    <a:uFillTx/>
                  </a:rPr>
                </a:br>
                <a:r>
                  <a:rPr kumimoji="0" lang="fi-FI" sz="2000" b="1" i="0" u="none" strike="noStrike" kern="0" cap="none" spc="0" normalizeH="0" baseline="0" noProof="0">
                    <a:ln>
                      <a:noFill/>
                    </a:ln>
                    <a:solidFill>
                      <a:srgbClr val="FFFFFF"/>
                    </a:solidFill>
                    <a:effectLst/>
                    <a:uLnTx/>
                    <a:uFillTx/>
                  </a:rPr>
                  <a:t>SDF</a:t>
                </a:r>
              </a:p>
            </p:txBody>
          </p:sp>
        </p:grpSp>
        <p:grpSp>
          <p:nvGrpSpPr>
            <p:cNvPr id="669" name="Group 187"/>
            <p:cNvGrpSpPr>
              <a:grpSpLocks/>
            </p:cNvGrpSpPr>
            <p:nvPr/>
          </p:nvGrpSpPr>
          <p:grpSpPr bwMode="auto">
            <a:xfrm>
              <a:off x="3245410" y="4497207"/>
              <a:ext cx="1457917" cy="443771"/>
              <a:chOff x="1850" y="3292"/>
              <a:chExt cx="1048" cy="319"/>
            </a:xfrm>
          </p:grpSpPr>
          <p:sp>
            <p:nvSpPr>
              <p:cNvPr id="680" name="AutoShape 188"/>
              <p:cNvSpPr>
                <a:spLocks noChangeArrowheads="1"/>
              </p:cNvSpPr>
              <p:nvPr/>
            </p:nvSpPr>
            <p:spPr bwMode="auto">
              <a:xfrm>
                <a:off x="1850" y="3295"/>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81" name="AutoShape 189"/>
              <p:cNvSpPr>
                <a:spLocks noChangeArrowheads="1"/>
              </p:cNvSpPr>
              <p:nvPr/>
            </p:nvSpPr>
            <p:spPr bwMode="auto">
              <a:xfrm>
                <a:off x="2065" y="3292"/>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82" name="AutoShape 190"/>
              <p:cNvSpPr>
                <a:spLocks noChangeArrowheads="1"/>
              </p:cNvSpPr>
              <p:nvPr/>
            </p:nvSpPr>
            <p:spPr bwMode="auto">
              <a:xfrm>
                <a:off x="2280" y="3295"/>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83" name="AutoShape 191"/>
              <p:cNvSpPr>
                <a:spLocks noChangeArrowheads="1"/>
              </p:cNvSpPr>
              <p:nvPr/>
            </p:nvSpPr>
            <p:spPr bwMode="auto">
              <a:xfrm>
                <a:off x="2495" y="3296"/>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84" name="AutoShape 192"/>
              <p:cNvSpPr>
                <a:spLocks noChangeArrowheads="1"/>
              </p:cNvSpPr>
              <p:nvPr/>
            </p:nvSpPr>
            <p:spPr bwMode="auto">
              <a:xfrm>
                <a:off x="2711" y="3295"/>
                <a:ext cx="187" cy="315"/>
              </a:xfrm>
              <a:prstGeom prst="roundRect">
                <a:avLst>
                  <a:gd name="adj" fmla="val 12060"/>
                </a:avLst>
              </a:prstGeom>
              <a:solidFill>
                <a:srgbClr val="FF9900"/>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85" name="AutoShape 193"/>
              <p:cNvSpPr>
                <a:spLocks noChangeArrowheads="1"/>
              </p:cNvSpPr>
              <p:nvPr/>
            </p:nvSpPr>
            <p:spPr bwMode="auto">
              <a:xfrm>
                <a:off x="1923" y="3371"/>
                <a:ext cx="909" cy="187"/>
              </a:xfrm>
              <a:prstGeom prst="roundRect">
                <a:avLst>
                  <a:gd name="adj" fmla="val 50000"/>
                </a:avLst>
              </a:prstGeom>
              <a:solidFill>
                <a:srgbClr val="FFFFFF"/>
              </a:solidFill>
              <a:ln w="9525" algn="ctr">
                <a:noFill/>
                <a:round/>
                <a:headEnd/>
                <a:tailEnd/>
              </a:ln>
            </p:spPr>
            <p:txBody>
              <a:bodyPr lIns="0" tIns="0" rIns="0" bIns="0" anchor="ctr">
                <a:spAutoFit/>
              </a:bodyPr>
              <a:lstStyle/>
              <a:p>
                <a:pPr marL="0" marR="0" lvl="0" indent="0" algn="ctr" defTabSz="762000" eaLnBrk="0" fontAlgn="auto" latinLnBrk="0" hangingPunct="0">
                  <a:lnSpc>
                    <a:spcPct val="100000"/>
                  </a:lnSpc>
                  <a:spcBef>
                    <a:spcPct val="15000"/>
                  </a:spcBef>
                  <a:spcAft>
                    <a:spcPct val="15000"/>
                  </a:spcAft>
                  <a:buClr>
                    <a:srgbClr val="FFCC00"/>
                  </a:buClr>
                  <a:buSzTx/>
                  <a:buFontTx/>
                  <a:buNone/>
                  <a:tabLst/>
                  <a:defRPr/>
                </a:pPr>
                <a:r>
                  <a:rPr kumimoji="0" lang="en-US" sz="1100" b="1" i="0" u="none" strike="noStrike" kern="0" cap="none" spc="0" normalizeH="0" baseline="0" noProof="0">
                    <a:ln>
                      <a:noFill/>
                    </a:ln>
                    <a:solidFill>
                      <a:srgbClr val="4D4D4D"/>
                    </a:solidFill>
                    <a:effectLst/>
                    <a:uLnTx/>
                    <a:uFillTx/>
                  </a:rPr>
                  <a:t>Applications</a:t>
                </a:r>
              </a:p>
            </p:txBody>
          </p:sp>
        </p:grpSp>
        <p:grpSp>
          <p:nvGrpSpPr>
            <p:cNvPr id="670" name="Group 194"/>
            <p:cNvGrpSpPr>
              <a:grpSpLocks/>
            </p:cNvGrpSpPr>
            <p:nvPr/>
          </p:nvGrpSpPr>
          <p:grpSpPr bwMode="auto">
            <a:xfrm>
              <a:off x="4892513" y="4308039"/>
              <a:ext cx="819381" cy="536981"/>
              <a:chOff x="3034" y="3156"/>
              <a:chExt cx="589" cy="386"/>
            </a:xfrm>
          </p:grpSpPr>
          <p:sp>
            <p:nvSpPr>
              <p:cNvPr id="676" name="AutoShape 195"/>
              <p:cNvSpPr>
                <a:spLocks noChangeArrowheads="1"/>
              </p:cNvSpPr>
              <p:nvPr/>
            </p:nvSpPr>
            <p:spPr bwMode="auto">
              <a:xfrm>
                <a:off x="3034" y="3361"/>
                <a:ext cx="589" cy="181"/>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r>
                  <a:rPr kumimoji="0" lang="en-US" sz="1600" b="0" i="0" u="none" strike="noStrike" kern="0" cap="none" spc="0" normalizeH="0" baseline="0" noProof="0">
                    <a:ln>
                      <a:noFill/>
                    </a:ln>
                    <a:solidFill>
                      <a:srgbClr val="FFFFFF"/>
                    </a:solidFill>
                    <a:effectLst/>
                    <a:uLnTx/>
                    <a:uFillTx/>
                  </a:rPr>
                  <a:t>APIs</a:t>
                </a:r>
                <a:endParaRPr kumimoji="0" lang="fi-FI" sz="1600" b="0" i="0" u="none" strike="noStrike" kern="0" cap="none" spc="0" normalizeH="0" baseline="0" noProof="0">
                  <a:ln>
                    <a:noFill/>
                  </a:ln>
                  <a:solidFill>
                    <a:srgbClr val="FFFFFF"/>
                  </a:solidFill>
                  <a:effectLst/>
                  <a:uLnTx/>
                  <a:uFillTx/>
                </a:endParaRPr>
              </a:p>
            </p:txBody>
          </p:sp>
          <p:sp>
            <p:nvSpPr>
              <p:cNvPr id="677" name="AutoShape 196"/>
              <p:cNvSpPr>
                <a:spLocks noChangeArrowheads="1"/>
              </p:cNvSpPr>
              <p:nvPr/>
            </p:nvSpPr>
            <p:spPr bwMode="auto">
              <a:xfrm>
                <a:off x="3078" y="3156"/>
                <a:ext cx="46" cy="179"/>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78" name="AutoShape 197"/>
              <p:cNvSpPr>
                <a:spLocks noChangeArrowheads="1"/>
              </p:cNvSpPr>
              <p:nvPr/>
            </p:nvSpPr>
            <p:spPr bwMode="auto">
              <a:xfrm>
                <a:off x="3155" y="3156"/>
                <a:ext cx="46" cy="179"/>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79" name="AutoShape 198"/>
              <p:cNvSpPr>
                <a:spLocks noChangeArrowheads="1"/>
              </p:cNvSpPr>
              <p:nvPr/>
            </p:nvSpPr>
            <p:spPr bwMode="auto">
              <a:xfrm>
                <a:off x="3240" y="3156"/>
                <a:ext cx="46" cy="179"/>
              </a:xfrm>
              <a:prstGeom prst="roundRect">
                <a:avLst>
                  <a:gd name="adj" fmla="val 12060"/>
                </a:avLst>
              </a:prstGeom>
              <a:solidFill>
                <a:srgbClr val="7F10A2"/>
              </a:solidFill>
              <a:ln w="28575" algn="ctr">
                <a:solidFill>
                  <a:srgbClr val="FFFFFF"/>
                </a:solidFill>
                <a:round/>
                <a:headEnd/>
                <a:tailEnd/>
              </a:ln>
            </p:spPr>
            <p:txBody>
              <a:bodyPr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grpSp>
        <p:grpSp>
          <p:nvGrpSpPr>
            <p:cNvPr id="671" name="Group 199"/>
            <p:cNvGrpSpPr>
              <a:grpSpLocks/>
            </p:cNvGrpSpPr>
            <p:nvPr/>
          </p:nvGrpSpPr>
          <p:grpSpPr bwMode="auto">
            <a:xfrm>
              <a:off x="2627738" y="4626602"/>
              <a:ext cx="504983" cy="794341"/>
              <a:chOff x="1043" y="1502"/>
              <a:chExt cx="363" cy="571"/>
            </a:xfrm>
          </p:grpSpPr>
          <p:grpSp>
            <p:nvGrpSpPr>
              <p:cNvPr id="672" name="Group 200"/>
              <p:cNvGrpSpPr>
                <a:grpSpLocks/>
              </p:cNvGrpSpPr>
              <p:nvPr/>
            </p:nvGrpSpPr>
            <p:grpSpPr bwMode="auto">
              <a:xfrm>
                <a:off x="1043" y="1548"/>
                <a:ext cx="363" cy="499"/>
                <a:chOff x="1401" y="3428"/>
                <a:chExt cx="363" cy="499"/>
              </a:xfrm>
            </p:grpSpPr>
            <p:sp>
              <p:nvSpPr>
                <p:cNvPr id="674" name="AutoShape 201"/>
                <p:cNvSpPr>
                  <a:spLocks noChangeArrowheads="1"/>
                </p:cNvSpPr>
                <p:nvPr/>
              </p:nvSpPr>
              <p:spPr bwMode="auto">
                <a:xfrm rot="5400000">
                  <a:off x="1469" y="3360"/>
                  <a:ext cx="227" cy="363"/>
                </a:xfrm>
                <a:prstGeom prst="roundRect">
                  <a:avLst>
                    <a:gd name="adj" fmla="val 12060"/>
                  </a:avLst>
                </a:prstGeom>
                <a:solidFill>
                  <a:srgbClr val="666666"/>
                </a:solidFill>
                <a:ln w="28575" algn="ctr">
                  <a:solidFill>
                    <a:srgbClr val="FFFFFF"/>
                  </a:solidFill>
                  <a:round/>
                  <a:headEnd/>
                  <a:tailEnd/>
                </a:ln>
              </p:spPr>
              <p:txBody>
                <a:bodyPr rot="10800000" vert="eaVert"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sp>
              <p:nvSpPr>
                <p:cNvPr id="675" name="AutoShape 202"/>
                <p:cNvSpPr>
                  <a:spLocks noChangeArrowheads="1"/>
                </p:cNvSpPr>
                <p:nvPr/>
              </p:nvSpPr>
              <p:spPr bwMode="auto">
                <a:xfrm rot="5400000">
                  <a:off x="1469" y="3632"/>
                  <a:ext cx="227" cy="363"/>
                </a:xfrm>
                <a:prstGeom prst="roundRect">
                  <a:avLst>
                    <a:gd name="adj" fmla="val 12060"/>
                  </a:avLst>
                </a:prstGeom>
                <a:solidFill>
                  <a:srgbClr val="666666"/>
                </a:solidFill>
                <a:ln w="28575" algn="ctr">
                  <a:solidFill>
                    <a:srgbClr val="FFFFFF"/>
                  </a:solidFill>
                  <a:round/>
                  <a:headEnd/>
                  <a:tailEnd/>
                </a:ln>
              </p:spPr>
              <p:txBody>
                <a:bodyPr rot="10800000" vert="eaVert" lIns="90000" tIns="46800" rIns="90000" bIns="46800" anchor="ctr"/>
                <a:lstStyle/>
                <a:p>
                  <a:pPr marL="0" marR="0" lvl="0" indent="0" algn="ctr" defTabSz="762000" eaLnBrk="0" fontAlgn="auto" latinLnBrk="0" hangingPunct="0">
                    <a:lnSpc>
                      <a:spcPct val="90000"/>
                    </a:lnSpc>
                    <a:spcBef>
                      <a:spcPct val="30000"/>
                    </a:spcBef>
                    <a:spcAft>
                      <a:spcPts val="0"/>
                    </a:spcAft>
                    <a:buClr>
                      <a:srgbClr val="FFCC00"/>
                    </a:buClr>
                    <a:buSzTx/>
                    <a:buFontTx/>
                    <a:buNone/>
                    <a:tabLst/>
                    <a:defRPr/>
                  </a:pPr>
                  <a:endParaRPr kumimoji="0" lang="fi-FI" sz="2000" b="0" i="0" u="none" strike="noStrike" kern="0" cap="none" spc="0" normalizeH="0" baseline="0" noProof="0">
                    <a:ln>
                      <a:noFill/>
                    </a:ln>
                    <a:solidFill>
                      <a:sysClr val="windowText" lastClr="000000"/>
                    </a:solidFill>
                    <a:effectLst/>
                    <a:uLnTx/>
                    <a:uFillTx/>
                  </a:endParaRPr>
                </a:p>
              </p:txBody>
            </p:sp>
          </p:grpSp>
          <p:sp>
            <p:nvSpPr>
              <p:cNvPr id="673" name="AutoShape 203"/>
              <p:cNvSpPr>
                <a:spLocks noChangeArrowheads="1"/>
              </p:cNvSpPr>
              <p:nvPr/>
            </p:nvSpPr>
            <p:spPr bwMode="auto">
              <a:xfrm rot="16200000">
                <a:off x="931" y="1694"/>
                <a:ext cx="571" cy="187"/>
              </a:xfrm>
              <a:prstGeom prst="roundRect">
                <a:avLst>
                  <a:gd name="adj" fmla="val 50000"/>
                </a:avLst>
              </a:prstGeom>
              <a:solidFill>
                <a:srgbClr val="FFFFFF"/>
              </a:solidFill>
              <a:ln w="9525" algn="ctr">
                <a:noFill/>
                <a:round/>
                <a:headEnd/>
                <a:tailEnd/>
              </a:ln>
            </p:spPr>
            <p:txBody>
              <a:bodyPr lIns="0" tIns="0" rIns="0" bIns="0" anchor="ctr">
                <a:spAutoFit/>
              </a:bodyPr>
              <a:lstStyle/>
              <a:p>
                <a:pPr marL="0" marR="0" lvl="0" indent="0" algn="ctr" defTabSz="762000" eaLnBrk="0" fontAlgn="auto" latinLnBrk="0" hangingPunct="0">
                  <a:lnSpc>
                    <a:spcPct val="100000"/>
                  </a:lnSpc>
                  <a:spcBef>
                    <a:spcPct val="15000"/>
                  </a:spcBef>
                  <a:spcAft>
                    <a:spcPct val="15000"/>
                  </a:spcAft>
                  <a:buClr>
                    <a:srgbClr val="FFCC00"/>
                  </a:buClr>
                  <a:buSzTx/>
                  <a:buFontTx/>
                  <a:buNone/>
                  <a:tabLst/>
                  <a:defRPr/>
                </a:pPr>
                <a:r>
                  <a:rPr kumimoji="0" lang="en-US" sz="1100" b="1" i="0" u="none" strike="noStrike" kern="0" cap="none" spc="0" normalizeH="0" baseline="0" noProof="0">
                    <a:ln>
                      <a:noFill/>
                    </a:ln>
                    <a:solidFill>
                      <a:srgbClr val="4D4D4D"/>
                    </a:solidFill>
                    <a:effectLst/>
                    <a:uLnTx/>
                    <a:uFillTx/>
                  </a:rPr>
                  <a:t>Enabler</a:t>
                </a:r>
              </a:p>
            </p:txBody>
          </p:sp>
        </p:grp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eUMYxYXpYkONhGtYd8qM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83EzVbkrEeHqzT6zFtk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QM8fzZA0UmHQ6U49vneXA"/>
</p:tagLst>
</file>

<file path=ppt/theme/theme1.xml><?xml version="1.0" encoding="utf-8"?>
<a:theme xmlns:a="http://schemas.openxmlformats.org/drawingml/2006/main" name="NSN grau">
  <a:themeElements>
    <a:clrScheme name="Nokia Siemens Networks">
      <a:dk1>
        <a:srgbClr val="000000"/>
      </a:dk1>
      <a:lt1>
        <a:srgbClr val="FFFFFF"/>
      </a:lt1>
      <a:dk2>
        <a:srgbClr val="999999"/>
      </a:dk2>
      <a:lt2>
        <a:srgbClr val="666666"/>
      </a:lt2>
      <a:accent1>
        <a:srgbClr val="FFCC00"/>
      </a:accent1>
      <a:accent2>
        <a:srgbClr val="FF8200"/>
      </a:accent2>
      <a:accent3>
        <a:srgbClr val="FFFFFF"/>
      </a:accent3>
      <a:accent4>
        <a:srgbClr val="6E0673"/>
      </a:accent4>
      <a:accent5>
        <a:srgbClr val="3CAA00"/>
      </a:accent5>
      <a:accent6>
        <a:srgbClr val="AA0F1E"/>
      </a:accent6>
      <a:hlink>
        <a:srgbClr val="6E0673"/>
      </a:hlink>
      <a:folHlink>
        <a:srgbClr val="EAEAEA"/>
      </a:folHlink>
    </a:clrScheme>
    <a:fontScheme name="6_Nokia Siemens Networks template_FOR INTERNAL U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9050" cap="flat" cmpd="sng" algn="ctr">
          <a:solidFill>
            <a:schemeClr val="bg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762000" rtl="0" eaLnBrk="0" fontAlgn="base" latinLnBrk="0" hangingPunct="0">
          <a:lnSpc>
            <a:spcPct val="90000"/>
          </a:lnSpc>
          <a:spcBef>
            <a:spcPct val="30000"/>
          </a:spcBef>
          <a:spcAft>
            <a:spcPct val="0"/>
          </a:spcAft>
          <a:buClr>
            <a:schemeClr val="accent1"/>
          </a:buClr>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9050" cap="flat" cmpd="sng" algn="ctr">
          <a:solidFill>
            <a:schemeClr val="bg2"/>
          </a:solidFill>
          <a:prstDash val="solid"/>
          <a:round/>
          <a:headEnd type="none" w="med" len="med"/>
          <a:tailEnd type="none" w="med" len="med"/>
        </a:ln>
        <a:effectLst/>
      </a:spPr>
      <a:bodyPr vert="horz" wrap="square" lIns="90000" tIns="46800" rIns="90000" bIns="46800" numCol="1" anchor="ctr" anchorCtr="0" compatLnSpc="1">
        <a:prstTxWarp prst="textNoShape">
          <a:avLst/>
        </a:prstTxWarp>
        <a:spAutoFit/>
      </a:bodyPr>
      <a:lstStyle>
        <a:defPPr marL="0" marR="0" indent="0" algn="l" defTabSz="762000" rtl="0" eaLnBrk="0" fontAlgn="base" latinLnBrk="0" hangingPunct="0">
          <a:lnSpc>
            <a:spcPct val="90000"/>
          </a:lnSpc>
          <a:spcBef>
            <a:spcPct val="30000"/>
          </a:spcBef>
          <a:spcAft>
            <a:spcPct val="0"/>
          </a:spcAft>
          <a:buClr>
            <a:schemeClr val="accent1"/>
          </a:buClr>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6_Nokia Siemens Networks template_FOR INTERNAL USE 1">
        <a:dk1>
          <a:srgbClr val="000000"/>
        </a:dk1>
        <a:lt1>
          <a:srgbClr val="FFFFFF"/>
        </a:lt1>
        <a:dk2>
          <a:srgbClr val="A3A6AD"/>
        </a:dk2>
        <a:lt2>
          <a:srgbClr val="68717A"/>
        </a:lt2>
        <a:accent1>
          <a:srgbClr val="FFD308"/>
        </a:accent1>
        <a:accent2>
          <a:srgbClr val="FFAF00"/>
        </a:accent2>
        <a:accent3>
          <a:srgbClr val="FFFFFF"/>
        </a:accent3>
        <a:accent4>
          <a:srgbClr val="000000"/>
        </a:accent4>
        <a:accent5>
          <a:srgbClr val="FFE6AA"/>
        </a:accent5>
        <a:accent6>
          <a:srgbClr val="E79E00"/>
        </a:accent6>
        <a:hlink>
          <a:srgbClr val="7F10A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Nokia Siemens Networks template_FOR INTERNAL USE">
  <a:themeElements>
    <a:clrScheme name="2_Nokia Siemens Networks template_FOR INTERNAL USE 1">
      <a:dk1>
        <a:srgbClr val="000000"/>
      </a:dk1>
      <a:lt1>
        <a:srgbClr val="FFFFFF"/>
      </a:lt1>
      <a:dk2>
        <a:srgbClr val="68717A"/>
      </a:dk2>
      <a:lt2>
        <a:srgbClr val="A3A6AD"/>
      </a:lt2>
      <a:accent1>
        <a:srgbClr val="FFD308"/>
      </a:accent1>
      <a:accent2>
        <a:srgbClr val="FFAF00"/>
      </a:accent2>
      <a:accent3>
        <a:srgbClr val="FFFFFF"/>
      </a:accent3>
      <a:accent4>
        <a:srgbClr val="000000"/>
      </a:accent4>
      <a:accent5>
        <a:srgbClr val="FFE6AA"/>
      </a:accent5>
      <a:accent6>
        <a:srgbClr val="E79E00"/>
      </a:accent6>
      <a:hlink>
        <a:srgbClr val="7F10A2"/>
      </a:hlink>
      <a:folHlink>
        <a:srgbClr val="AF0033"/>
      </a:folHlink>
    </a:clrScheme>
    <a:fontScheme name="7_Nokia Siemens Networks template_FOR INTERNAL U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0000" tIns="43200" rIns="90000" bIns="43200" numCol="1" anchor="ctr" anchorCtr="0" compatLnSpc="1">
        <a:prstTxWarp prst="textNoShape">
          <a:avLst/>
        </a:prstTxWarp>
        <a:spAutoFit/>
      </a:bodyPr>
      <a:lstStyle>
        <a:defPPr marL="0" marR="0" indent="0" algn="l" defTabSz="762000" rtl="0" eaLnBrk="0" fontAlgn="base" latinLnBrk="0" hangingPunct="0">
          <a:lnSpc>
            <a:spcPct val="100000"/>
          </a:lnSpc>
          <a:spcBef>
            <a:spcPct val="15000"/>
          </a:spcBef>
          <a:spcAft>
            <a:spcPct val="15000"/>
          </a:spcAft>
          <a:buClr>
            <a:schemeClr val="accent1"/>
          </a:buClr>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square" lIns="90000" tIns="43200" rIns="90000" bIns="43200" numCol="1" anchor="ctr" anchorCtr="0" compatLnSpc="1">
        <a:prstTxWarp prst="textNoShape">
          <a:avLst/>
        </a:prstTxWarp>
        <a:spAutoFit/>
      </a:bodyPr>
      <a:lstStyle>
        <a:defPPr marL="0" marR="0" indent="0" algn="l" defTabSz="762000" rtl="0" eaLnBrk="0" fontAlgn="base" latinLnBrk="0" hangingPunct="0">
          <a:lnSpc>
            <a:spcPct val="100000"/>
          </a:lnSpc>
          <a:spcBef>
            <a:spcPct val="15000"/>
          </a:spcBef>
          <a:spcAft>
            <a:spcPct val="15000"/>
          </a:spcAft>
          <a:buClr>
            <a:schemeClr val="accent1"/>
          </a:buClr>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kia Siemens Networks template_FOR INTERNAL USE 1">
        <a:dk1>
          <a:srgbClr val="000000"/>
        </a:dk1>
        <a:lt1>
          <a:srgbClr val="FFFFFF"/>
        </a:lt1>
        <a:dk2>
          <a:srgbClr val="999999"/>
        </a:dk2>
        <a:lt2>
          <a:srgbClr val="FFFFFF"/>
        </a:lt2>
        <a:accent1>
          <a:srgbClr val="FFCC00"/>
        </a:accent1>
        <a:accent2>
          <a:srgbClr val="FF9900"/>
        </a:accent2>
        <a:accent3>
          <a:srgbClr val="CACACA"/>
        </a:accent3>
        <a:accent4>
          <a:srgbClr val="DADADA"/>
        </a:accent4>
        <a:accent5>
          <a:srgbClr val="FFE2AA"/>
        </a:accent5>
        <a:accent6>
          <a:srgbClr val="E78A00"/>
        </a:accent6>
        <a:hlink>
          <a:srgbClr val="660066"/>
        </a:hlink>
        <a:folHlink>
          <a:srgbClr val="666666"/>
        </a:folHlink>
      </a:clrScheme>
      <a:clrMap bg1="dk2" tx1="lt1" bg2="dk1" tx2="lt2" accent1="accent1" accent2="accent2" accent3="accent3" accent4="accent4" accent5="accent5" accent6="accent6" hlink="hlink" folHlink="folHlink"/>
    </a:extraClrScheme>
    <a:extraClrScheme>
      <a:clrScheme name="Nokia Siemens Networks template_FOR INTERNAL USE 2">
        <a:dk1>
          <a:srgbClr val="000000"/>
        </a:dk1>
        <a:lt1>
          <a:srgbClr val="FFFFFF"/>
        </a:lt1>
        <a:dk2>
          <a:srgbClr val="999999"/>
        </a:dk2>
        <a:lt2>
          <a:srgbClr val="666666"/>
        </a:lt2>
        <a:accent1>
          <a:srgbClr val="FFCC00"/>
        </a:accent1>
        <a:accent2>
          <a:srgbClr val="FF9900"/>
        </a:accent2>
        <a:accent3>
          <a:srgbClr val="FFFFFF"/>
        </a:accent3>
        <a:accent4>
          <a:srgbClr val="000000"/>
        </a:accent4>
        <a:accent5>
          <a:srgbClr val="FFE2AA"/>
        </a:accent5>
        <a:accent6>
          <a:srgbClr val="E78A00"/>
        </a:accent6>
        <a:hlink>
          <a:srgbClr val="660066"/>
        </a:hlink>
        <a:folHlink>
          <a:srgbClr val="999999"/>
        </a:folHlink>
      </a:clrScheme>
      <a:clrMap bg1="lt1" tx1="dk1" bg2="lt2" tx2="dk2" accent1="accent1" accent2="accent2" accent3="accent3" accent4="accent4" accent5="accent5" accent6="accent6" hlink="hlink" folHlink="folHlink"/>
    </a:extraClrScheme>
    <a:extraClrScheme>
      <a:clrScheme name="2_Nokia Siemens Networks template_FOR INTERNAL USE 1">
        <a:dk1>
          <a:srgbClr val="000000"/>
        </a:dk1>
        <a:lt1>
          <a:srgbClr val="FFFFFF"/>
        </a:lt1>
        <a:dk2>
          <a:srgbClr val="68717A"/>
        </a:dk2>
        <a:lt2>
          <a:srgbClr val="A3A6AD"/>
        </a:lt2>
        <a:accent1>
          <a:srgbClr val="FFD308"/>
        </a:accent1>
        <a:accent2>
          <a:srgbClr val="FFAF00"/>
        </a:accent2>
        <a:accent3>
          <a:srgbClr val="FFFFFF"/>
        </a:accent3>
        <a:accent4>
          <a:srgbClr val="000000"/>
        </a:accent4>
        <a:accent5>
          <a:srgbClr val="FFE6AA"/>
        </a:accent5>
        <a:accent6>
          <a:srgbClr val="E79E00"/>
        </a:accent6>
        <a:hlink>
          <a:srgbClr val="7F10A2"/>
        </a:hlink>
        <a:folHlink>
          <a:srgbClr val="AF0033"/>
        </a:folHlink>
      </a:clrScheme>
      <a:clrMap bg1="lt1" tx1="dk1" bg2="lt2" tx2="dk2" accent1="accent1" accent2="accent2" accent3="accent3" accent4="accent4" accent5="accent5" accent6="accent6" hlink="hlink" folHlink="folHlink"/>
    </a:extraClrScheme>
    <a:extraClrScheme>
      <a:clrScheme name="6_Nokia Siemens Networks template_FOR INTERNAL USE 1">
        <a:dk1>
          <a:srgbClr val="000000"/>
        </a:dk1>
        <a:lt1>
          <a:srgbClr val="FFFFFF"/>
        </a:lt1>
        <a:dk2>
          <a:srgbClr val="68717A"/>
        </a:dk2>
        <a:lt2>
          <a:srgbClr val="A3A6AD"/>
        </a:lt2>
        <a:accent1>
          <a:srgbClr val="FFD308"/>
        </a:accent1>
        <a:accent2>
          <a:srgbClr val="FFAF00"/>
        </a:accent2>
        <a:accent3>
          <a:srgbClr val="FFFFFF"/>
        </a:accent3>
        <a:accent4>
          <a:srgbClr val="000000"/>
        </a:accent4>
        <a:accent5>
          <a:srgbClr val="FFE6AA"/>
        </a:accent5>
        <a:accent6>
          <a:srgbClr val="E79E00"/>
        </a:accent6>
        <a:hlink>
          <a:srgbClr val="7F10A2"/>
        </a:hlink>
        <a:folHlink>
          <a:srgbClr val="AF00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NSN SDF template new3</Template>
  <TotalTime>0</TotalTime>
  <Words>835</Words>
  <Application>Microsoft Office PowerPoint</Application>
  <PresentationFormat>On-screen Show (16:10)</PresentationFormat>
  <Paragraphs>218</Paragraphs>
  <Slides>14</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NSN grau</vt:lpstr>
      <vt:lpstr>8_Nokia Siemens Networks template_FOR INTERNAL USE</vt:lpstr>
      <vt:lpstr>Chart</vt:lpstr>
      <vt:lpstr> “Jumping The Barrier”    Service Delivery Framework</vt:lpstr>
      <vt:lpstr>Market Overview Applications Strategy SDF Overview Exposure  Creatary  Smart Lab  </vt:lpstr>
      <vt:lpstr>Slide 3</vt:lpstr>
      <vt:lpstr>How the CSP can rediscover their buttons for sustainable revenues? </vt:lpstr>
      <vt:lpstr>CSPs have under-leveraged assets to get the buttons back    </vt:lpstr>
      <vt:lpstr>Market Overview Applications Strategy SDF Overview Exposure  Creatary  Smart Lab  </vt:lpstr>
      <vt:lpstr>Slide 7</vt:lpstr>
      <vt:lpstr>Market Overview Applications Strategy SDF Overview Exposure  Creatary  Smart Lab  </vt:lpstr>
      <vt:lpstr>Service Delivery Framework  System evolution to match new consumer and business expectations</vt:lpstr>
      <vt:lpstr>SDF High level architecture Six main domains</vt:lpstr>
      <vt:lpstr>Market Overview Applications Strategy SDF Overview Exposure  Creatary  Smart Lab  </vt:lpstr>
      <vt:lpstr>NSN Exposure Solution and Developer Communities www.Creatary.com</vt:lpstr>
      <vt:lpstr>NSN Smart Labs </vt:lpstr>
      <vt:lpstr>Slide 14</vt:lpstr>
    </vt:vector>
  </TitlesOfParts>
  <Manager>Hans Hauer</Manager>
  <Company>Nokia Siemens Networks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SDF Technical Training</dc:title>
  <dc:creator>Rainer Schmaeling</dc:creator>
  <cp:lastModifiedBy>kj005440</cp:lastModifiedBy>
  <cp:revision>198</cp:revision>
  <cp:lastPrinted>1601-01-01T00:00:00Z</cp:lastPrinted>
  <dcterms:created xsi:type="dcterms:W3CDTF">1601-01-01T00:00:00Z</dcterms:created>
  <dcterms:modified xsi:type="dcterms:W3CDTF">2011-10-25T18:10:32Z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